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8" r:id="rId4"/>
  </p:sldMasterIdLst>
  <p:notesMasterIdLst>
    <p:notesMasterId r:id="rId37"/>
  </p:notesMasterIdLst>
  <p:sldIdLst>
    <p:sldId id="291" r:id="rId5"/>
    <p:sldId id="295" r:id="rId6"/>
    <p:sldId id="319" r:id="rId7"/>
    <p:sldId id="297" r:id="rId8"/>
    <p:sldId id="320" r:id="rId9"/>
    <p:sldId id="321" r:id="rId10"/>
    <p:sldId id="322" r:id="rId11"/>
    <p:sldId id="323" r:id="rId12"/>
    <p:sldId id="324" r:id="rId13"/>
    <p:sldId id="325" r:id="rId14"/>
    <p:sldId id="326" r:id="rId15"/>
    <p:sldId id="327" r:id="rId16"/>
    <p:sldId id="559" r:id="rId17"/>
    <p:sldId id="560" r:id="rId18"/>
    <p:sldId id="575" r:id="rId19"/>
    <p:sldId id="561" r:id="rId20"/>
    <p:sldId id="556" r:id="rId21"/>
    <p:sldId id="562" r:id="rId22"/>
    <p:sldId id="563" r:id="rId23"/>
    <p:sldId id="564" r:id="rId24"/>
    <p:sldId id="565" r:id="rId25"/>
    <p:sldId id="566" r:id="rId26"/>
    <p:sldId id="567" r:id="rId27"/>
    <p:sldId id="568" r:id="rId28"/>
    <p:sldId id="569" r:id="rId29"/>
    <p:sldId id="570" r:id="rId30"/>
    <p:sldId id="544" r:id="rId31"/>
    <p:sldId id="571" r:id="rId32"/>
    <p:sldId id="572" r:id="rId33"/>
    <p:sldId id="573" r:id="rId34"/>
    <p:sldId id="574" r:id="rId35"/>
    <p:sldId id="339" r:id="rId36"/>
  </p:sldIdLst>
  <p:sldSz cx="12192000" cy="6858000"/>
  <p:notesSz cx="6858000" cy="9144000"/>
  <p:embeddedFontLst>
    <p:embeddedFont>
      <p:font typeface="Inter" panose="020B0604020202020204" charset="0"/>
      <p:regular r:id="rId38"/>
      <p:bold r:id="rId39"/>
    </p:embeddedFont>
    <p:embeddedFont>
      <p:font typeface="Inter-Regular" panose="020B0604020202020204" charset="0"/>
      <p:regular r:id="rId40"/>
      <p:bold r:id="rId41"/>
    </p:embeddedFont>
    <p:embeddedFont>
      <p:font typeface="Playfair Display" panose="00000500000000000000" pitchFamily="2" charset="0"/>
      <p:regular r:id="rId42"/>
      <p:bold r:id="rId43"/>
      <p:italic r:id="rId44"/>
      <p:boldItalic r:id="rId45"/>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DF7C8-6EB8-450F-9265-06259D548EE7}" v="1" dt="2024-08-08T14:56:56.15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5109" autoAdjust="0"/>
  </p:normalViewPr>
  <p:slideViewPr>
    <p:cSldViewPr snapToGrid="0" showGuides="1">
      <p:cViewPr varScale="1">
        <p:scale>
          <a:sx n="49" d="100"/>
          <a:sy n="49" d="100"/>
        </p:scale>
        <p:origin x="1376" y="4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i, Amber" userId="47b082eb-cd59-4925-994b-b8462c63b10c" providerId="ADAL" clId="{599D8610-2A38-4C19-9AE1-8FA95F3A5475}"/>
    <pc:docChg chg="modSld">
      <pc:chgData name="Birdi, Amber" userId="47b082eb-cd59-4925-994b-b8462c63b10c" providerId="ADAL" clId="{599D8610-2A38-4C19-9AE1-8FA95F3A5475}" dt="2024-07-11T14:02:42.199" v="3" actId="1076"/>
      <pc:docMkLst>
        <pc:docMk/>
      </pc:docMkLst>
      <pc:sldChg chg="modSp mod">
        <pc:chgData name="Birdi, Amber" userId="47b082eb-cd59-4925-994b-b8462c63b10c" providerId="ADAL" clId="{599D8610-2A38-4C19-9AE1-8FA95F3A5475}" dt="2024-07-11T14:02:42.199" v="3" actId="1076"/>
        <pc:sldMkLst>
          <pc:docMk/>
          <pc:sldMk cId="3329594451" sldId="297"/>
        </pc:sldMkLst>
        <pc:spChg chg="mod">
          <ac:chgData name="Birdi, Amber" userId="47b082eb-cd59-4925-994b-b8462c63b10c" providerId="ADAL" clId="{599D8610-2A38-4C19-9AE1-8FA95F3A5475}" dt="2024-07-11T14:02:42.199" v="3" actId="1076"/>
          <ac:spMkLst>
            <pc:docMk/>
            <pc:sldMk cId="3329594451" sldId="297"/>
            <ac:spMk id="2" creationId="{1C3A4307-842D-53A9-AD2A-83067C6DB13A}"/>
          </ac:spMkLst>
        </pc:spChg>
        <pc:spChg chg="mod">
          <ac:chgData name="Birdi, Amber" userId="47b082eb-cd59-4925-994b-b8462c63b10c" providerId="ADAL" clId="{599D8610-2A38-4C19-9AE1-8FA95F3A5475}" dt="2024-07-11T14:02:42.199" v="3" actId="1076"/>
          <ac:spMkLst>
            <pc:docMk/>
            <pc:sldMk cId="3329594451" sldId="297"/>
            <ac:spMk id="6" creationId="{D8431CA6-87FB-0C51-EC83-C2DBE59A5DF2}"/>
          </ac:spMkLst>
        </pc:spChg>
        <pc:picChg chg="mod">
          <ac:chgData name="Birdi, Amber" userId="47b082eb-cd59-4925-994b-b8462c63b10c" providerId="ADAL" clId="{599D8610-2A38-4C19-9AE1-8FA95F3A5475}" dt="2024-07-11T14:02:42.199" v="3" actId="1076"/>
          <ac:picMkLst>
            <pc:docMk/>
            <pc:sldMk cId="3329594451" sldId="297"/>
            <ac:picMk id="9" creationId="{AC938B30-CBA6-AE75-43DF-03789E6CBD71}"/>
          </ac:picMkLst>
        </pc:picChg>
      </pc:sldChg>
    </pc:docChg>
  </pc:docChgLst>
  <pc:docChgLst>
    <pc:chgData name="Birdi, Amber" userId="47b082eb-cd59-4925-994b-b8462c63b10c" providerId="ADAL" clId="{964DF7C8-6EB8-450F-9265-06259D548EE7}"/>
    <pc:docChg chg="addSld modSld">
      <pc:chgData name="Birdi, Amber" userId="47b082eb-cd59-4925-994b-b8462c63b10c" providerId="ADAL" clId="{964DF7C8-6EB8-450F-9265-06259D548EE7}" dt="2024-08-08T14:57:10.705" v="3" actId="14100"/>
      <pc:docMkLst>
        <pc:docMk/>
      </pc:docMkLst>
      <pc:sldChg chg="modSp add mod">
        <pc:chgData name="Birdi, Amber" userId="47b082eb-cd59-4925-994b-b8462c63b10c" providerId="ADAL" clId="{964DF7C8-6EB8-450F-9265-06259D548EE7}" dt="2024-08-08T14:57:10.705" v="3" actId="14100"/>
        <pc:sldMkLst>
          <pc:docMk/>
          <pc:sldMk cId="3032087480" sldId="339"/>
        </pc:sldMkLst>
        <pc:spChg chg="mod">
          <ac:chgData name="Birdi, Amber" userId="47b082eb-cd59-4925-994b-b8462c63b10c" providerId="ADAL" clId="{964DF7C8-6EB8-450F-9265-06259D548EE7}" dt="2024-08-08T14:57:07.582" v="2" actId="1076"/>
          <ac:spMkLst>
            <pc:docMk/>
            <pc:sldMk cId="3032087480" sldId="339"/>
            <ac:spMk id="10" creationId="{FB1E7759-F0DC-04B0-35FD-D4EFE0688F9D}"/>
          </ac:spMkLst>
        </pc:spChg>
        <pc:spChg chg="mod">
          <ac:chgData name="Birdi, Amber" userId="47b082eb-cd59-4925-994b-b8462c63b10c" providerId="ADAL" clId="{964DF7C8-6EB8-450F-9265-06259D548EE7}" dt="2024-08-08T14:57:10.705" v="3" actId="14100"/>
          <ac:spMkLst>
            <pc:docMk/>
            <pc:sldMk cId="3032087480" sldId="339"/>
            <ac:spMk id="11" creationId="{2A0A3DAC-A421-BE10-7B5F-79317C58CECF}"/>
          </ac:spMkLst>
        </pc:spChg>
        <pc:spChg chg="mod">
          <ac:chgData name="Birdi, Amber" userId="47b082eb-cd59-4925-994b-b8462c63b10c" providerId="ADAL" clId="{964DF7C8-6EB8-450F-9265-06259D548EE7}" dt="2024-08-08T14:57:07.582" v="2" actId="1076"/>
          <ac:spMkLst>
            <pc:docMk/>
            <pc:sldMk cId="3032087480" sldId="339"/>
            <ac:spMk id="12" creationId="{3B915808-7555-611D-8844-F314AB6387E3}"/>
          </ac:spMkLst>
        </pc:spChg>
      </pc:sldChg>
    </pc:docChg>
  </pc:docChgLst>
  <pc:docChgLst>
    <pc:chgData name="Birdi, Amber" userId="S::ab1220@ic.ac.uk::47b082eb-cd59-4925-994b-b8462c63b10c" providerId="AD" clId="Web-{D2C36FE0-D93D-440E-96FA-4C58E7ABAD3D}"/>
    <pc:docChg chg="modSld">
      <pc:chgData name="Birdi, Amber" userId="S::ab1220@ic.ac.uk::47b082eb-cd59-4925-994b-b8462c63b10c" providerId="AD" clId="Web-{D2C36FE0-D93D-440E-96FA-4C58E7ABAD3D}" dt="2024-07-23T12:04:51.218" v="31" actId="20577"/>
      <pc:docMkLst>
        <pc:docMk/>
      </pc:docMkLst>
      <pc:sldChg chg="addSp delSp modSp">
        <pc:chgData name="Birdi, Amber" userId="S::ab1220@ic.ac.uk::47b082eb-cd59-4925-994b-b8462c63b10c" providerId="AD" clId="Web-{D2C36FE0-D93D-440E-96FA-4C58E7ABAD3D}" dt="2024-07-23T12:04:51.218" v="31" actId="20577"/>
        <pc:sldMkLst>
          <pc:docMk/>
          <pc:sldMk cId="2215031196" sldId="573"/>
        </pc:sldMkLst>
        <pc:spChg chg="mod">
          <ac:chgData name="Birdi, Amber" userId="S::ab1220@ic.ac.uk::47b082eb-cd59-4925-994b-b8462c63b10c" providerId="AD" clId="Web-{D2C36FE0-D93D-440E-96FA-4C58E7ABAD3D}" dt="2024-07-23T12:04:28.890" v="22" actId="20577"/>
          <ac:spMkLst>
            <pc:docMk/>
            <pc:sldMk cId="2215031196" sldId="573"/>
            <ac:spMk id="2" creationId="{B21D6286-6EEC-189F-4A16-39200CB2C76C}"/>
          </ac:spMkLst>
        </pc:spChg>
        <pc:spChg chg="add mod">
          <ac:chgData name="Birdi, Amber" userId="S::ab1220@ic.ac.uk::47b082eb-cd59-4925-994b-b8462c63b10c" providerId="AD" clId="Web-{D2C36FE0-D93D-440E-96FA-4C58E7ABAD3D}" dt="2024-07-23T12:04:51.218" v="31" actId="20577"/>
          <ac:spMkLst>
            <pc:docMk/>
            <pc:sldMk cId="2215031196" sldId="573"/>
            <ac:spMk id="4" creationId="{2E62D9EF-36B8-173B-4A47-1D4AEC14D4D4}"/>
          </ac:spMkLst>
        </pc:spChg>
        <pc:picChg chg="del">
          <ac:chgData name="Birdi, Amber" userId="S::ab1220@ic.ac.uk::47b082eb-cd59-4925-994b-b8462c63b10c" providerId="AD" clId="Web-{D2C36FE0-D93D-440E-96FA-4C58E7ABAD3D}" dt="2024-07-23T12:03:49.936" v="0"/>
          <ac:picMkLst>
            <pc:docMk/>
            <pc:sldMk cId="2215031196" sldId="573"/>
            <ac:picMk id="3" creationId="{A0AA0F6E-BB77-E10B-C259-8CE8F56011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If anyone feels uncomfortable during the session, or during any of the videos shown, please let me know. We can take a break, return to the content later or discuss anything in less or further detail. </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3</a:t>
            </a:fld>
            <a:endParaRPr lang="en-US"/>
          </a:p>
        </p:txBody>
      </p:sp>
    </p:spTree>
    <p:extLst>
      <p:ext uri="{BB962C8B-B14F-4D97-AF65-F5344CB8AC3E}">
        <p14:creationId xmlns:p14="http://schemas.microsoft.com/office/powerpoint/2010/main" val="259418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 lot of the time people don’t intervene as they don’t want the attention to shift on to them (like we saw in the video on the bus earlier)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Other reasons people may not intervene [READ FROM SLIDE]</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12</a:t>
            </a:fld>
            <a:endParaRPr lang="en-US"/>
          </a:p>
        </p:txBody>
      </p:sp>
    </p:spTree>
    <p:extLst>
      <p:ext uri="{BB962C8B-B14F-4D97-AF65-F5344CB8AC3E}">
        <p14:creationId xmlns:p14="http://schemas.microsoft.com/office/powerpoint/2010/main" val="195034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important that we do act, even if it is not immediately. </a:t>
            </a:r>
          </a:p>
          <a:p>
            <a:pPr marL="171450" indent="-171450">
              <a:buFont typeface="Arial" panose="020B0604020202020204" pitchFamily="34" charset="0"/>
              <a:buChar char="•"/>
            </a:pPr>
            <a:r>
              <a:rPr lang="en-US" dirty="0"/>
              <a:t>Usually, one person acting makes others join in (just like we saw with the social influence study in the lift) </a:t>
            </a:r>
          </a:p>
          <a:p>
            <a:pPr marL="171450" indent="-171450">
              <a:buFont typeface="Arial" panose="020B0604020202020204" pitchFamily="34" charset="0"/>
              <a:buChar char="•"/>
            </a:pPr>
            <a:r>
              <a:rPr lang="en-US" dirty="0"/>
              <a:t>By acting, you can start that domino effect and bring about positive change.</a:t>
            </a:r>
          </a:p>
          <a:p>
            <a:endParaRPr lang="en-US" dirty="0"/>
          </a:p>
          <a:p>
            <a:pPr marL="139700" indent="0">
              <a:buNone/>
            </a:pPr>
            <a:r>
              <a:rPr lang="en-US" dirty="0"/>
              <a:t>But how do we know when it is safe to act?  [NEXT SLIDE]</a:t>
            </a:r>
          </a:p>
        </p:txBody>
      </p:sp>
    </p:spTree>
    <p:extLst>
      <p:ext uri="{BB962C8B-B14F-4D97-AF65-F5344CB8AC3E}">
        <p14:creationId xmlns:p14="http://schemas.microsoft.com/office/powerpoint/2010/main" val="238005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Being an </a:t>
            </a:r>
            <a:r>
              <a:rPr lang="en-US" sz="1200" b="1" dirty="0">
                <a:solidFill>
                  <a:srgbClr val="7030A0"/>
                </a:solidFill>
              </a:rPr>
              <a:t>active bystander </a:t>
            </a:r>
            <a:r>
              <a:rPr lang="en-US" sz="1200" dirty="0"/>
              <a:t>isn’t about getting violent.</a:t>
            </a: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rPr>
              <a:t>When bystanders are worried about their own safety, or physically incapable of intervening, they might choose to act by going to get help or calling the police. Some have hypothesized that bystanders’ filming might even be an attempt at intervention. “They may be trying to help in videotaping it because it may be helpful in the prosecution of the crime later on,”</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p:txBody>
      </p:sp>
      <p:sp>
        <p:nvSpPr>
          <p:cNvPr id="4" name="Slide Number Placeholder 3"/>
          <p:cNvSpPr>
            <a:spLocks noGrp="1"/>
          </p:cNvSpPr>
          <p:nvPr>
            <p:ph type="sldNum" sz="quarter" idx="5"/>
          </p:nvPr>
        </p:nvSpPr>
        <p:spPr/>
        <p:txBody>
          <a:bodyPr/>
          <a:lstStyle/>
          <a:p>
            <a:fld id="{877663E2-27CE-4C79-91D3-7F5C4262D57F}" type="slidenum">
              <a:rPr lang="en-US" smtClean="0"/>
              <a:t>14</a:t>
            </a:fld>
            <a:endParaRPr lang="en-US"/>
          </a:p>
        </p:txBody>
      </p:sp>
    </p:spTree>
    <p:extLst>
      <p:ext uri="{BB962C8B-B14F-4D97-AF65-F5344CB8AC3E}">
        <p14:creationId xmlns:p14="http://schemas.microsoft.com/office/powerpoint/2010/main" val="6038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So, you have taken the ABC approach and it s safe to intervene – but how do you do it?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brings us on to our second learning objective for this training session: Learning how to manage instances of discrimination, bullying and harassment</a:t>
            </a:r>
          </a:p>
        </p:txBody>
      </p:sp>
      <p:sp>
        <p:nvSpPr>
          <p:cNvPr id="4" name="Slide Number Placeholder 3"/>
          <p:cNvSpPr>
            <a:spLocks noGrp="1"/>
          </p:cNvSpPr>
          <p:nvPr>
            <p:ph type="sldNum" sz="quarter" idx="5"/>
          </p:nvPr>
        </p:nvSpPr>
        <p:spPr/>
        <p:txBody>
          <a:bodyPr/>
          <a:lstStyle/>
          <a:p>
            <a:fld id="{877663E2-27CE-4C79-91D3-7F5C4262D57F}" type="slidenum">
              <a:rPr lang="en-US" smtClean="0"/>
              <a:t>15</a:t>
            </a:fld>
            <a:endParaRPr lang="en-US"/>
          </a:p>
        </p:txBody>
      </p:sp>
    </p:spTree>
    <p:extLst>
      <p:ext uri="{BB962C8B-B14F-4D97-AF65-F5344CB8AC3E}">
        <p14:creationId xmlns:p14="http://schemas.microsoft.com/office/powerpoint/2010/main" val="296233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QUESTION AND BULLET POINTS ON SLIDE]</a:t>
            </a:r>
          </a:p>
          <a:p>
            <a:pPr marL="171450" indent="-171450">
              <a:buFont typeface="Arial" panose="020B0604020202020204" pitchFamily="34" charset="0"/>
              <a:buChar char="•"/>
            </a:pPr>
            <a:r>
              <a:rPr lang="en-US" dirty="0"/>
              <a:t>The next slide shows a video example from the 2017 film Wonder, of one of the characters using microaggressions</a:t>
            </a:r>
          </a:p>
        </p:txBody>
      </p:sp>
      <p:sp>
        <p:nvSpPr>
          <p:cNvPr id="4" name="Slide Number Placeholder 3"/>
          <p:cNvSpPr>
            <a:spLocks noGrp="1"/>
          </p:cNvSpPr>
          <p:nvPr>
            <p:ph type="sldNum" sz="quarter" idx="5"/>
          </p:nvPr>
        </p:nvSpPr>
        <p:spPr/>
        <p:txBody>
          <a:bodyPr/>
          <a:lstStyle/>
          <a:p>
            <a:fld id="{877663E2-27CE-4C79-91D3-7F5C4262D57F}" type="slidenum">
              <a:rPr lang="en-US" smtClean="0"/>
              <a:t>16</a:t>
            </a:fld>
            <a:endParaRPr lang="en-US"/>
          </a:p>
        </p:txBody>
      </p:sp>
    </p:spTree>
    <p:extLst>
      <p:ext uri="{BB962C8B-B14F-4D97-AF65-F5344CB8AC3E}">
        <p14:creationId xmlns:p14="http://schemas.microsoft.com/office/powerpoint/2010/main" val="245173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a:t>[Speaker] </a:t>
            </a:r>
            <a:r>
              <a:rPr lang="en-GB" dirty="0"/>
              <a:t>to describe their instances of microaggression, giving examples, and have a discussion</a:t>
            </a:r>
          </a:p>
          <a:p>
            <a:pPr marL="171450" indent="-171450">
              <a:buFont typeface="Arial" panose="020B0604020202020204" pitchFamily="34" charset="0"/>
              <a:buChar char="•"/>
            </a:pPr>
            <a:r>
              <a:rPr lang="en-US" dirty="0"/>
              <a:t>[PLAY FULL VIDEO]</a:t>
            </a:r>
          </a:p>
          <a:p>
            <a:pPr marL="171450" indent="-171450">
              <a:buFont typeface="Arial" panose="020B0604020202020204" pitchFamily="34" charset="0"/>
              <a:buChar char="•"/>
            </a:pPr>
            <a:r>
              <a:rPr lang="en-US" dirty="0"/>
              <a:t>There is a useful video in the Faculty of Engineering website with more information about different types of microaggressions: https://www.imperial.ac.uk/engineering/staff/human-resources/microaggressions/ </a:t>
            </a:r>
          </a:p>
        </p:txBody>
      </p:sp>
    </p:spTree>
    <p:extLst>
      <p:ext uri="{BB962C8B-B14F-4D97-AF65-F5344CB8AC3E}">
        <p14:creationId xmlns:p14="http://schemas.microsoft.com/office/powerpoint/2010/main" val="176916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18</a:t>
            </a:fld>
            <a:endParaRPr lang="en-US"/>
          </a:p>
        </p:txBody>
      </p:sp>
    </p:spTree>
    <p:extLst>
      <p:ext uri="{BB962C8B-B14F-4D97-AF65-F5344CB8AC3E}">
        <p14:creationId xmlns:p14="http://schemas.microsoft.com/office/powerpoint/2010/main" val="159031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Microaggressions: </a:t>
            </a:r>
            <a:r>
              <a:rPr lang="en-GB" sz="1200" dirty="0"/>
              <a:t>Small events which are hard to prove, often unintentional and frequently unrecognised by the perpetrator and occurs wherever people are perceived to be different (race/gender, etc.).</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t>[Remind students of unacceptable behaviours to look out for as cues for when to act (read from the slide)]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t>If you experience anything like the behaviours listed here, take your cue and intervene in one of four ways [next slide]</a:t>
            </a:r>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19</a:t>
            </a:fld>
            <a:endParaRPr lang="en-US"/>
          </a:p>
        </p:txBody>
      </p:sp>
    </p:spTree>
    <p:extLst>
      <p:ext uri="{BB962C8B-B14F-4D97-AF65-F5344CB8AC3E}">
        <p14:creationId xmlns:p14="http://schemas.microsoft.com/office/powerpoint/2010/main" val="389929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GB" b="1" dirty="0">
                <a:solidFill>
                  <a:schemeClr val="tx1"/>
                </a:solidFill>
              </a:rPr>
              <a:t>Direct Action:</a:t>
            </a:r>
          </a:p>
          <a:p>
            <a:pPr marL="317500" indent="-171450">
              <a:spcAft>
                <a:spcPts val="600"/>
              </a:spcAft>
              <a:buFont typeface="Arial" panose="020B0604020202020204" pitchFamily="34" charset="0"/>
              <a:buChar char="•"/>
            </a:pPr>
            <a:r>
              <a:rPr lang="en-GB" b="1" dirty="0">
                <a:solidFill>
                  <a:schemeClr val="tx1"/>
                </a:solidFill>
              </a:rPr>
              <a:t>Body language: </a:t>
            </a:r>
            <a:r>
              <a:rPr lang="en-GB" dirty="0">
                <a:solidFill>
                  <a:schemeClr val="tx1"/>
                </a:solidFill>
              </a:rPr>
              <a:t>Frowning and raising (not pointing!) one index finger shows disapproval. If you’re sitting down, stand up.</a:t>
            </a:r>
          </a:p>
          <a:p>
            <a:pPr marL="317500" indent="-171450">
              <a:spcAft>
                <a:spcPts val="600"/>
              </a:spcAft>
              <a:buFont typeface="Arial" panose="020B0604020202020204" pitchFamily="34" charset="0"/>
              <a:buChar char="•"/>
            </a:pPr>
            <a:r>
              <a:rPr lang="en-GB" b="1" dirty="0">
                <a:solidFill>
                  <a:schemeClr val="tx1"/>
                </a:solidFill>
              </a:rPr>
              <a:t>Use the offender’s name: </a:t>
            </a:r>
            <a:r>
              <a:rPr lang="en-GB" dirty="0">
                <a:solidFill>
                  <a:schemeClr val="tx1"/>
                </a:solidFill>
              </a:rPr>
              <a:t>Say their first name (or however you could normally address them) before you make your point/call out the event.</a:t>
            </a:r>
          </a:p>
          <a:p>
            <a:pPr marL="317500" indent="-171450">
              <a:buFont typeface="Arial" panose="020B0604020202020204" pitchFamily="34" charset="0"/>
              <a:buChar char="•"/>
            </a:pPr>
            <a:r>
              <a:rPr lang="en-GB" b="1" dirty="0">
                <a:solidFill>
                  <a:schemeClr val="tx1"/>
                </a:solidFill>
              </a:rPr>
              <a:t>Ask questions to gain assertiveness: </a:t>
            </a:r>
            <a:r>
              <a:rPr lang="en-GB" dirty="0">
                <a:solidFill>
                  <a:schemeClr val="tx1"/>
                </a:solidFill>
              </a:rPr>
              <a:t>‘Can I just check - do you consider that behaviour to be appropriate? I’m afraid I don’t - so can we talk about that please?’</a:t>
            </a:r>
          </a:p>
          <a:p>
            <a:pPr marL="317500" indent="-171450">
              <a:buFont typeface="Arial" panose="020B0604020202020204" pitchFamily="34" charset="0"/>
              <a:buChar char="•"/>
            </a:pPr>
            <a:r>
              <a:rPr lang="en-GB" dirty="0">
                <a:solidFill>
                  <a:schemeClr val="tx1"/>
                </a:solidFill>
              </a:rPr>
              <a:t>Say what you’re going to say. For example, ‘there are two/three things which strike me here. Firstly ...secondly... (etc).’ This sets up a sequence and gets you permission to speak without interruption until you’ve made all your points. It commands attention and puts you in a position of authority in other people’s minds.</a:t>
            </a:r>
          </a:p>
          <a:p>
            <a:pPr marL="317500" indent="-171450">
              <a:buFont typeface="Arial" panose="020B0604020202020204" pitchFamily="34" charset="0"/>
              <a:buChar char="•"/>
            </a:pPr>
            <a:endParaRPr lang="en-GB" dirty="0">
              <a:solidFill>
                <a:schemeClr val="tx1"/>
              </a:solidFill>
            </a:endParaRPr>
          </a:p>
          <a:p>
            <a:pPr marL="0" indent="0">
              <a:buNone/>
            </a:pPr>
            <a:r>
              <a:rPr lang="en-GB" b="1" dirty="0">
                <a:solidFill>
                  <a:schemeClr val="tx1"/>
                </a:solidFill>
              </a:rPr>
              <a:t>Distraction</a:t>
            </a:r>
            <a:r>
              <a:rPr lang="en-GB" dirty="0">
                <a:solidFill>
                  <a:schemeClr val="tx1"/>
                </a:solidFill>
              </a:rPr>
              <a:t> –draw attention away to something else.</a:t>
            </a:r>
          </a:p>
          <a:p>
            <a:pPr marL="146050" indent="0">
              <a:buFont typeface="Inter-Regular"/>
              <a:buNone/>
            </a:pPr>
            <a:endParaRPr lang="en-GB" dirty="0"/>
          </a:p>
          <a:p>
            <a:pPr marL="0" indent="0">
              <a:spcAft>
                <a:spcPts val="600"/>
              </a:spcAft>
              <a:buNone/>
            </a:pPr>
            <a:r>
              <a:rPr lang="en-GB" b="1" dirty="0"/>
              <a:t>Delay: </a:t>
            </a:r>
          </a:p>
          <a:p>
            <a:pPr marL="171450" indent="-171450">
              <a:spcAft>
                <a:spcPts val="600"/>
              </a:spcAft>
              <a:buFont typeface="Arial" panose="020B0604020202020204" pitchFamily="34" charset="0"/>
              <a:buChar char="•"/>
            </a:pPr>
            <a:r>
              <a:rPr lang="en-GB" dirty="0">
                <a:solidFill>
                  <a:schemeClr val="tx1"/>
                </a:solidFill>
              </a:rPr>
              <a:t>If you decide to do something about an offending situation - but not quite yet - it’s important that you reassure the target that you have good intentions, and the reasons for delay. </a:t>
            </a:r>
          </a:p>
          <a:p>
            <a:pPr marL="171450" indent="-171450">
              <a:spcAft>
                <a:spcPts val="600"/>
              </a:spcAft>
              <a:buFont typeface="Arial" panose="020B0604020202020204" pitchFamily="34" charset="0"/>
              <a:buChar char="•"/>
            </a:pPr>
            <a:r>
              <a:rPr lang="en-GB" dirty="0">
                <a:solidFill>
                  <a:schemeClr val="tx1"/>
                </a:solidFill>
              </a:rPr>
              <a:t>The most important thing they need from you at this point is your support, and the knowledge that you are on their side. You can show them this immediately, even if your intervention can’t happen straight away.</a:t>
            </a:r>
          </a:p>
          <a:p>
            <a:pPr marL="171450" indent="-171450">
              <a:spcAft>
                <a:spcPts val="600"/>
              </a:spcAft>
            </a:pPr>
            <a:endParaRPr lang="en-GB" dirty="0">
              <a:solidFill>
                <a:schemeClr val="tx1"/>
              </a:solidFill>
            </a:endParaRPr>
          </a:p>
          <a:p>
            <a:pPr marL="0" indent="0">
              <a:spcAft>
                <a:spcPts val="600"/>
              </a:spcAft>
              <a:buNone/>
            </a:pPr>
            <a:r>
              <a:rPr lang="en-GB" b="1" dirty="0">
                <a:solidFill>
                  <a:schemeClr val="tx1"/>
                </a:solidFill>
              </a:rPr>
              <a:t>Delegation:</a:t>
            </a:r>
          </a:p>
          <a:p>
            <a:pPr marL="171450" indent="-171450">
              <a:spcAft>
                <a:spcPts val="600"/>
              </a:spcAft>
              <a:buFont typeface="Arial" panose="020B0604020202020204" pitchFamily="34" charset="0"/>
              <a:buChar char="•"/>
            </a:pPr>
            <a:r>
              <a:rPr lang="en-GB" dirty="0">
                <a:solidFill>
                  <a:schemeClr val="dk1"/>
                </a:solidFill>
                <a:latin typeface="Inter"/>
                <a:ea typeface="Inter"/>
                <a:cs typeface="Inter"/>
                <a:sym typeface="Inter"/>
              </a:rPr>
              <a:t>Inform a member of staff, student rep, your head of department, senior tutor, or personal tutor, for example</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877663E2-27CE-4C79-91D3-7F5C4262D57F}" type="slidenum">
              <a:rPr lang="en-US" smtClean="0"/>
              <a:t>20</a:t>
            </a:fld>
            <a:endParaRPr lang="en-US"/>
          </a:p>
        </p:txBody>
      </p:sp>
    </p:spTree>
    <p:extLst>
      <p:ext uri="{BB962C8B-B14F-4D97-AF65-F5344CB8AC3E}">
        <p14:creationId xmlns:p14="http://schemas.microsoft.com/office/powerpoint/2010/main" val="324504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Are there any questions so far? </a:t>
            </a:r>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21</a:t>
            </a:fld>
            <a:endParaRPr lang="en-US"/>
          </a:p>
        </p:txBody>
      </p:sp>
    </p:spTree>
    <p:extLst>
      <p:ext uri="{BB962C8B-B14F-4D97-AF65-F5344CB8AC3E}">
        <p14:creationId xmlns:p14="http://schemas.microsoft.com/office/powerpoint/2010/main" val="296429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dirty="0"/>
              <a:t>In this first section we will cover what it means to be an active bystander</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4</a:t>
            </a:fld>
            <a:endParaRPr lang="en-US"/>
          </a:p>
        </p:txBody>
      </p:sp>
    </p:spTree>
    <p:extLst>
      <p:ext uri="{BB962C8B-B14F-4D97-AF65-F5344CB8AC3E}">
        <p14:creationId xmlns:p14="http://schemas.microsoft.com/office/powerpoint/2010/main" val="213933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[Read scenario to group, then split up into groups of 2-3 students to discuss and come up with a way to intervene using the four D’s]</a:t>
            </a:r>
          </a:p>
        </p:txBody>
      </p:sp>
      <p:sp>
        <p:nvSpPr>
          <p:cNvPr id="4" name="Slide Number Placeholder 3"/>
          <p:cNvSpPr>
            <a:spLocks noGrp="1"/>
          </p:cNvSpPr>
          <p:nvPr>
            <p:ph type="sldNum" sz="quarter" idx="5"/>
          </p:nvPr>
        </p:nvSpPr>
        <p:spPr/>
        <p:txBody>
          <a:bodyPr/>
          <a:lstStyle/>
          <a:p>
            <a:fld id="{877663E2-27CE-4C79-91D3-7F5C4262D57F}" type="slidenum">
              <a:rPr lang="en-US" smtClean="0"/>
              <a:t>22</a:t>
            </a:fld>
            <a:endParaRPr lang="en-US"/>
          </a:p>
        </p:txBody>
      </p:sp>
    </p:spTree>
    <p:extLst>
      <p:ext uri="{BB962C8B-B14F-4D97-AF65-F5344CB8AC3E}">
        <p14:creationId xmlns:p14="http://schemas.microsoft.com/office/powerpoint/2010/main" val="784203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dirty="0"/>
              <a:t>[Read scenario to group, then split up into groups of 2-3 students to discuss and come up with a way to intervene using the four D’s]</a:t>
            </a:r>
          </a:p>
          <a:p>
            <a:pPr fontAlgn="base"/>
            <a:endParaRPr lang="en-GB" sz="1200" b="0" i="0" u="none" strike="noStrike" cap="none" dirty="0">
              <a:solidFill>
                <a:srgbClr val="000000"/>
              </a:solidFill>
              <a:effectLst/>
              <a:latin typeface="Arial"/>
              <a:ea typeface="Arial"/>
              <a:cs typeface="Arial"/>
              <a:sym typeface="Arial"/>
            </a:endParaRPr>
          </a:p>
          <a:p>
            <a:pPr marL="139700" indent="0" fontAlgn="base">
              <a:buNone/>
            </a:pPr>
            <a:r>
              <a:rPr lang="en-GB" sz="1200" b="0" i="0" u="none" strike="noStrike" cap="none" dirty="0">
                <a:solidFill>
                  <a:srgbClr val="000000"/>
                </a:solidFill>
                <a:effectLst/>
                <a:latin typeface="Arial"/>
                <a:ea typeface="Arial"/>
                <a:cs typeface="Arial"/>
                <a:sym typeface="Arial"/>
              </a:rPr>
              <a:t>Possible solutions:</a:t>
            </a:r>
          </a:p>
          <a:p>
            <a:pPr fontAlgn="base"/>
            <a:r>
              <a:rPr lang="en-GB" sz="1200" b="0" i="0" u="none" strike="noStrike" cap="none" dirty="0">
                <a:solidFill>
                  <a:srgbClr val="000000"/>
                </a:solidFill>
                <a:effectLst/>
                <a:latin typeface="Arial"/>
                <a:ea typeface="Arial"/>
                <a:cs typeface="Arial"/>
                <a:sym typeface="Arial"/>
              </a:rPr>
              <a:t>You could tell the group making the comments to stop their sexually harassing behaviour or ask them to imagine how they’d feel if someone made that comment about one of their family members or someone else that they cared about.</a:t>
            </a:r>
          </a:p>
          <a:p>
            <a:pPr fontAlgn="base"/>
            <a:r>
              <a:rPr lang="en-GB" sz="1200" b="0" i="0" u="none" strike="noStrike" cap="none" dirty="0">
                <a:solidFill>
                  <a:srgbClr val="000000"/>
                </a:solidFill>
                <a:effectLst/>
                <a:latin typeface="Arial"/>
                <a:ea typeface="Arial"/>
                <a:cs typeface="Arial"/>
                <a:sym typeface="Arial"/>
              </a:rPr>
              <a:t>You could ask your friend if they want to leave and talk to a teacher or counsellor.</a:t>
            </a:r>
          </a:p>
          <a:p>
            <a:pPr fontAlgn="base"/>
            <a:endParaRPr lang="en-GB" sz="1200" b="0" i="0" u="none" strike="noStrike" cap="none" dirty="0">
              <a:solidFill>
                <a:srgbClr val="000000"/>
              </a:solidFill>
              <a:effectLst/>
              <a:latin typeface="Arial"/>
              <a:ea typeface="Arial"/>
              <a:cs typeface="Arial"/>
              <a:sym typeface="Arial"/>
            </a:endParaRPr>
          </a:p>
          <a:p>
            <a:pPr marL="139700" indent="0" fontAlgn="base">
              <a:buNone/>
            </a:pPr>
            <a:r>
              <a:rPr lang="en-GB" sz="1200" b="0" i="0" u="none" strike="noStrike" cap="none" dirty="0">
                <a:solidFill>
                  <a:srgbClr val="000000"/>
                </a:solidFill>
                <a:effectLst/>
                <a:latin typeface="Arial"/>
                <a:ea typeface="Arial"/>
                <a:cs typeface="Arial"/>
                <a:sym typeface="Arial"/>
              </a:rPr>
              <a:t>Whatever you choose in the moment, you should tell an authority figure about the harassment and ask them to intervene. While it’s not physical violence, these types of harassing behaviours help foster an environment that condones domestic and sexual violence in our society.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23</a:t>
            </a:fld>
            <a:endParaRPr lang="en-US"/>
          </a:p>
        </p:txBody>
      </p:sp>
    </p:spTree>
    <p:extLst>
      <p:ext uri="{BB962C8B-B14F-4D97-AF65-F5344CB8AC3E}">
        <p14:creationId xmlns:p14="http://schemas.microsoft.com/office/powerpoint/2010/main" val="64167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Potential examples, some students might prefer online meetings because they commute really far</a:t>
            </a:r>
          </a:p>
          <a:p>
            <a:pPr marL="171450" indent="-171450">
              <a:buFont typeface="Arial" panose="020B0604020202020204" pitchFamily="34" charset="0"/>
              <a:buChar char="•"/>
            </a:pPr>
            <a:r>
              <a:rPr lang="en-GB" dirty="0"/>
              <a:t>Senses of humour can differ</a:t>
            </a:r>
          </a:p>
        </p:txBody>
      </p:sp>
      <p:sp>
        <p:nvSpPr>
          <p:cNvPr id="4" name="Slide Number Placeholder 3"/>
          <p:cNvSpPr>
            <a:spLocks noGrp="1"/>
          </p:cNvSpPr>
          <p:nvPr>
            <p:ph type="sldNum" sz="quarter" idx="5"/>
          </p:nvPr>
        </p:nvSpPr>
        <p:spPr/>
        <p:txBody>
          <a:bodyPr/>
          <a:lstStyle/>
          <a:p>
            <a:fld id="{877663E2-27CE-4C79-91D3-7F5C4262D57F}" type="slidenum">
              <a:rPr lang="en-US" smtClean="0"/>
              <a:t>24</a:t>
            </a:fld>
            <a:endParaRPr lang="en-US"/>
          </a:p>
        </p:txBody>
      </p:sp>
    </p:spTree>
    <p:extLst>
      <p:ext uri="{BB962C8B-B14F-4D97-AF65-F5344CB8AC3E}">
        <p14:creationId xmlns:p14="http://schemas.microsoft.com/office/powerpoint/2010/main" val="285481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25</a:t>
            </a:fld>
            <a:endParaRPr lang="en-US"/>
          </a:p>
        </p:txBody>
      </p:sp>
    </p:spTree>
    <p:extLst>
      <p:ext uri="{BB962C8B-B14F-4D97-AF65-F5344CB8AC3E}">
        <p14:creationId xmlns:p14="http://schemas.microsoft.com/office/powerpoint/2010/main" val="2260133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It may be that you’re not quite ready, or you have exhausted all options. Or it may be that the person who is being inappropriate is your supervisor, lecturer or tutor, or simply someone with a closed mindset who no matter how much you call them out on things will never change…</a:t>
            </a:r>
          </a:p>
        </p:txBody>
      </p:sp>
      <p:sp>
        <p:nvSpPr>
          <p:cNvPr id="4" name="Slide Number Placeholder 3"/>
          <p:cNvSpPr>
            <a:spLocks noGrp="1"/>
          </p:cNvSpPr>
          <p:nvPr>
            <p:ph type="sldNum" sz="quarter" idx="5"/>
          </p:nvPr>
        </p:nvSpPr>
        <p:spPr/>
        <p:txBody>
          <a:bodyPr/>
          <a:lstStyle/>
          <a:p>
            <a:fld id="{877663E2-27CE-4C79-91D3-7F5C4262D57F}" type="slidenum">
              <a:rPr lang="en-US" smtClean="0"/>
              <a:t>26</a:t>
            </a:fld>
            <a:endParaRPr lang="en-US"/>
          </a:p>
        </p:txBody>
      </p:sp>
    </p:spTree>
    <p:extLst>
      <p:ext uri="{BB962C8B-B14F-4D97-AF65-F5344CB8AC3E}">
        <p14:creationId xmlns:p14="http://schemas.microsoft.com/office/powerpoint/2010/main" val="529357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Some behaviours are not welcome or acceptable. Imperial College </a:t>
            </a:r>
            <a:r>
              <a:rPr lang="en-GB" sz="1100" dirty="0">
                <a:latin typeface="Calibri" panose="020F0502020204030204" pitchFamily="34" charset="0"/>
                <a:ea typeface="Calibri" panose="020F0502020204030204" pitchFamily="34" charset="0"/>
                <a:cs typeface="Times New Roman" panose="02020603050405020304" pitchFamily="18" charset="0"/>
              </a:rPr>
              <a:t>will</a:t>
            </a:r>
            <a:r>
              <a:rPr lang="en-GB" sz="1100" dirty="0">
                <a:effectLst/>
                <a:latin typeface="Calibri" panose="020F0502020204030204" pitchFamily="34" charset="0"/>
                <a:ea typeface="Calibri" panose="020F0502020204030204" pitchFamily="34" charset="0"/>
                <a:cs typeface="Times New Roman" panose="02020603050405020304" pitchFamily="18" charset="0"/>
              </a:rPr>
              <a:t> support you if you experience bullying, harassment, sexual misconduct or violence, or discrimination.</a:t>
            </a:r>
          </a:p>
          <a:p>
            <a:pPr marL="171450" indent="-171450">
              <a:lnSpc>
                <a:spcPct val="110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Report and Support is Imperial’s online tool for you to disclose any experiences of this behaviour at the College. </a:t>
            </a:r>
          </a:p>
          <a:p>
            <a:pPr marL="628627" lvl="1" indent="-171450">
              <a:lnSpc>
                <a:spcPct val="110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Using the tool, you can </a:t>
            </a:r>
            <a:r>
              <a:rPr lang="en-GB" sz="1100" dirty="0">
                <a:latin typeface="Calibri" panose="020F0502020204030204" pitchFamily="34" charset="0"/>
                <a:ea typeface="Calibri" panose="020F0502020204030204" pitchFamily="34" charset="0"/>
                <a:cs typeface="Times New Roman" panose="02020603050405020304" pitchFamily="18" charset="0"/>
              </a:rPr>
              <a:t>report any incidences </a:t>
            </a:r>
            <a:r>
              <a:rPr lang="en-GB" sz="1100" dirty="0">
                <a:effectLst/>
                <a:latin typeface="Calibri" panose="020F0502020204030204" pitchFamily="34" charset="0"/>
                <a:ea typeface="Calibri" panose="020F0502020204030204" pitchFamily="34" charset="0"/>
                <a:cs typeface="Times New Roman" panose="02020603050405020304" pitchFamily="18" charset="0"/>
              </a:rPr>
              <a:t>quickly and confidentially, and your case will be managed sensitively. </a:t>
            </a:r>
          </a:p>
          <a:p>
            <a:pPr marL="171450" indent="-171450">
              <a:lnSpc>
                <a:spcPct val="110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You can disclose anonymously, or you can provide your name. </a:t>
            </a:r>
          </a:p>
          <a:p>
            <a:pPr marL="628627" lvl="1" indent="-171450">
              <a:lnSpc>
                <a:spcPct val="110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If you provide your name when you make a disclosure, you will be offered confidential support from </a:t>
            </a:r>
            <a:r>
              <a:rPr lang="en-GB" sz="1100" dirty="0">
                <a:latin typeface="Calibri" panose="020F0502020204030204" pitchFamily="34" charset="0"/>
                <a:ea typeface="Calibri" panose="020F0502020204030204" pitchFamily="34" charset="0"/>
                <a:cs typeface="Times New Roman" panose="02020603050405020304" pitchFamily="18" charset="0"/>
              </a:rPr>
              <a:t>a</a:t>
            </a:r>
            <a:r>
              <a:rPr lang="en-GB" sz="1100" dirty="0">
                <a:effectLst/>
                <a:latin typeface="Calibri" panose="020F0502020204030204" pitchFamily="34" charset="0"/>
                <a:ea typeface="Calibri" panose="020F0502020204030204" pitchFamily="34" charset="0"/>
                <a:cs typeface="Times New Roman" panose="02020603050405020304" pitchFamily="18" charset="0"/>
              </a:rPr>
              <a:t> trained members of staff.</a:t>
            </a:r>
          </a:p>
        </p:txBody>
      </p:sp>
    </p:spTree>
    <p:extLst>
      <p:ext uri="{BB962C8B-B14F-4D97-AF65-F5344CB8AC3E}">
        <p14:creationId xmlns:p14="http://schemas.microsoft.com/office/powerpoint/2010/main" val="2670604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The college has a number of trained harassment support contacts who can listen and signpost you to relevant specialist support. </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28</a:t>
            </a:fld>
            <a:endParaRPr lang="en-US"/>
          </a:p>
        </p:txBody>
      </p:sp>
    </p:spTree>
    <p:extLst>
      <p:ext uri="{BB962C8B-B14F-4D97-AF65-F5344CB8AC3E}">
        <p14:creationId xmlns:p14="http://schemas.microsoft.com/office/powerpoint/2010/main" val="3032099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Summarise session, recapping the key learning objectives</a:t>
            </a:r>
          </a:p>
        </p:txBody>
      </p:sp>
      <p:sp>
        <p:nvSpPr>
          <p:cNvPr id="4" name="Slide Number Placeholder 3"/>
          <p:cNvSpPr>
            <a:spLocks noGrp="1"/>
          </p:cNvSpPr>
          <p:nvPr>
            <p:ph type="sldNum" sz="quarter" idx="5"/>
          </p:nvPr>
        </p:nvSpPr>
        <p:spPr/>
        <p:txBody>
          <a:bodyPr/>
          <a:lstStyle/>
          <a:p>
            <a:fld id="{877663E2-27CE-4C79-91D3-7F5C4262D57F}" type="slidenum">
              <a:rPr lang="en-US" smtClean="0"/>
              <a:t>29</a:t>
            </a:fld>
            <a:endParaRPr lang="en-US"/>
          </a:p>
        </p:txBody>
      </p:sp>
    </p:spTree>
    <p:extLst>
      <p:ext uri="{BB962C8B-B14F-4D97-AF65-F5344CB8AC3E}">
        <p14:creationId xmlns:p14="http://schemas.microsoft.com/office/powerpoint/2010/main" val="2788274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30</a:t>
            </a:fld>
            <a:endParaRPr lang="en-US"/>
          </a:p>
        </p:txBody>
      </p:sp>
    </p:spTree>
    <p:extLst>
      <p:ext uri="{BB962C8B-B14F-4D97-AF65-F5344CB8AC3E}">
        <p14:creationId xmlns:p14="http://schemas.microsoft.com/office/powerpoint/2010/main" val="339736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dirty="0"/>
              <a:t>[FOLLOW UP SESSION BY EMAIL, SENDING OUT SUPPORT MATERIALS (see other/attached resources)] </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31</a:t>
            </a:fld>
            <a:endParaRPr lang="en-US"/>
          </a:p>
        </p:txBody>
      </p:sp>
    </p:spTree>
    <p:extLst>
      <p:ext uri="{BB962C8B-B14F-4D97-AF65-F5344CB8AC3E}">
        <p14:creationId xmlns:p14="http://schemas.microsoft.com/office/powerpoint/2010/main" val="304019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Bystander is </a:t>
            </a:r>
            <a:r>
              <a:rPr lang="en-GB" sz="1200" dirty="0"/>
              <a:t>someone who witnesses or is made aware of behaviour, language, or situations that are or could be inappropriate or harmful to others.</a:t>
            </a:r>
            <a:endParaRPr lang="en-US" sz="1200" dirty="0"/>
          </a:p>
          <a:p>
            <a:endParaRPr lang="en-GB" sz="1200" b="0" i="0" u="none" strike="noStrike" cap="none" dirty="0">
              <a:solidFill>
                <a:srgbClr val="000000"/>
              </a:solidFill>
              <a:effectLst/>
              <a:latin typeface="Arial"/>
              <a:ea typeface="Arial"/>
              <a:cs typeface="Arial"/>
              <a:sym typeface="Arial"/>
            </a:endParaRPr>
          </a:p>
          <a:p>
            <a:r>
              <a:rPr lang="en-GB" sz="1200" b="0" i="0" u="none" strike="noStrike" cap="none" dirty="0">
                <a:solidFill>
                  <a:srgbClr val="000000"/>
                </a:solidFill>
                <a:effectLst/>
                <a:latin typeface="Arial"/>
                <a:ea typeface="Arial"/>
                <a:cs typeface="Arial"/>
                <a:sym typeface="Arial"/>
              </a:rPr>
              <a:t>In 1964, the New York Times reported on a murder. The murder was that of 28-year-old Kitty Genovese, a resident of Kew Gardens in Queens, who was walking home late one night, from her job as a bar manager when she was attacked and stabbed multiple times. Genovese managed to drag herself into the vestibule of her apartment building only to be re-assaulted by her assailant and ultimately killed. According to an article in </a:t>
            </a:r>
            <a:r>
              <a:rPr lang="en-GB" sz="1200" b="0" i="1" u="none" strike="noStrike" cap="none" dirty="0">
                <a:solidFill>
                  <a:srgbClr val="000000"/>
                </a:solidFill>
                <a:effectLst/>
                <a:latin typeface="Arial"/>
                <a:ea typeface="Arial"/>
                <a:cs typeface="Arial"/>
                <a:sym typeface="Arial"/>
              </a:rPr>
              <a:t>The New York Times</a:t>
            </a:r>
            <a:r>
              <a:rPr lang="en-GB" sz="1200" b="0" i="0" u="none" strike="noStrike" cap="none" dirty="0">
                <a:solidFill>
                  <a:srgbClr val="000000"/>
                </a:solidFill>
                <a:effectLst/>
                <a:latin typeface="Arial"/>
                <a:ea typeface="Arial"/>
                <a:cs typeface="Arial"/>
                <a:sym typeface="Arial"/>
              </a:rPr>
              <a:t>, 37 residents in Kitty Genovese’s apartment complex saw the attack and did nothing to intervene. The Kitty Genovese case became so famous that it was catalogued in most psychology textbooks and taught in schools. </a:t>
            </a:r>
            <a:r>
              <a:rPr lang="en-GB" sz="1200" b="0" i="0" u="none" strike="noStrike" cap="none" dirty="0">
                <a:solidFill>
                  <a:srgbClr val="000000"/>
                </a:solidFill>
                <a:effectLst/>
                <a:highlight>
                  <a:srgbClr val="FFFF00"/>
                </a:highlight>
                <a:latin typeface="Arial"/>
                <a:ea typeface="Arial"/>
                <a:cs typeface="Arial"/>
                <a:sym typeface="Arial"/>
              </a:rPr>
              <a:t>Termed the “Bystander effect,” or “Genovese Syndrome,” textbook authors wrote that there is a diffusion of responsibility and subsequent lack of action when multiple people are present.</a:t>
            </a:r>
          </a:p>
          <a:p>
            <a:r>
              <a:rPr lang="en-GB" sz="1200" b="0" i="0" u="none" strike="noStrike" cap="none" dirty="0">
                <a:solidFill>
                  <a:srgbClr val="000000"/>
                </a:solidFill>
                <a:effectLst/>
                <a:highlight>
                  <a:srgbClr val="FFFF00"/>
                </a:highlight>
                <a:latin typeface="Arial"/>
                <a:ea typeface="Arial"/>
                <a:cs typeface="Arial"/>
                <a:sym typeface="Arial"/>
              </a:rPr>
              <a:t>The report was ultimately dismissed, with many of the residents claiming they shouted to scare the attacker, called the police, and even ran over to Kitty’s aid. However, the term ‘Bystander effect’ stuck.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5</a:t>
            </a:fld>
            <a:endParaRPr lang="en-US"/>
          </a:p>
        </p:txBody>
      </p:sp>
    </p:spTree>
    <p:extLst>
      <p:ext uri="{BB962C8B-B14F-4D97-AF65-F5344CB8AC3E}">
        <p14:creationId xmlns:p14="http://schemas.microsoft.com/office/powerpoint/2010/main" val="202500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rgbClr val="000000"/>
                </a:solidFill>
                <a:effectLst/>
                <a:latin typeface="Arial"/>
                <a:ea typeface="Arial"/>
                <a:cs typeface="Arial"/>
                <a:sym typeface="Arial"/>
              </a:rPr>
              <a:t>An active bystander is someone</a:t>
            </a:r>
            <a:r>
              <a:rPr lang="en-GB" sz="1200" dirty="0"/>
              <a:t> who intervenes to stop, assist or constructively address inappropriate or harmful behaviour, language or situations.</a:t>
            </a:r>
            <a:endParaRPr lang="en-US" sz="1200" dirty="0"/>
          </a:p>
        </p:txBody>
      </p:sp>
      <p:sp>
        <p:nvSpPr>
          <p:cNvPr id="4" name="Slide Number Placeholder 3"/>
          <p:cNvSpPr>
            <a:spLocks noGrp="1"/>
          </p:cNvSpPr>
          <p:nvPr>
            <p:ph type="sldNum" sz="quarter" idx="5"/>
          </p:nvPr>
        </p:nvSpPr>
        <p:spPr/>
        <p:txBody>
          <a:bodyPr/>
          <a:lstStyle/>
          <a:p>
            <a:fld id="{877663E2-27CE-4C79-91D3-7F5C4262D57F}" type="slidenum">
              <a:rPr lang="en-US" smtClean="0"/>
              <a:t>6</a:t>
            </a:fld>
            <a:endParaRPr lang="en-US"/>
          </a:p>
        </p:txBody>
      </p:sp>
    </p:spTree>
    <p:extLst>
      <p:ext uri="{BB962C8B-B14F-4D97-AF65-F5344CB8AC3E}">
        <p14:creationId xmlns:p14="http://schemas.microsoft.com/office/powerpoint/2010/main" val="134683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7</a:t>
            </a:fld>
            <a:endParaRPr lang="en-US"/>
          </a:p>
        </p:txBody>
      </p:sp>
    </p:spTree>
    <p:extLst>
      <p:ext uri="{BB962C8B-B14F-4D97-AF65-F5344CB8AC3E}">
        <p14:creationId xmlns:p14="http://schemas.microsoft.com/office/powerpoint/2010/main" val="421527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8</a:t>
            </a:fld>
            <a:endParaRPr lang="en-US"/>
          </a:p>
        </p:txBody>
      </p:sp>
    </p:spTree>
    <p:extLst>
      <p:ext uri="{BB962C8B-B14F-4D97-AF65-F5344CB8AC3E}">
        <p14:creationId xmlns:p14="http://schemas.microsoft.com/office/powerpoint/2010/main" val="11568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 well as fear of retaliation, there are a number of reasons people tend not to get involved.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ASK THE AUDIENCE: Why don’t people tend to intervene when they see or hear something that’s not right? </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9</a:t>
            </a:fld>
            <a:endParaRPr lang="en-US"/>
          </a:p>
        </p:txBody>
      </p:sp>
    </p:spTree>
    <p:extLst>
      <p:ext uri="{BB962C8B-B14F-4D97-AF65-F5344CB8AC3E}">
        <p14:creationId xmlns:p14="http://schemas.microsoft.com/office/powerpoint/2010/main" val="372515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 well as fear of retaliation, there are a number of reasons people tend not to get involved.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ASK THE AUDIENCE: Why don’t people tend to intervene when they see or hear something that’s not right? </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10</a:t>
            </a:fld>
            <a:endParaRPr lang="en-US"/>
          </a:p>
        </p:txBody>
      </p:sp>
    </p:spTree>
    <p:extLst>
      <p:ext uri="{BB962C8B-B14F-4D97-AF65-F5344CB8AC3E}">
        <p14:creationId xmlns:p14="http://schemas.microsoft.com/office/powerpoint/2010/main" val="198540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The more people who witness a catastrophic event, the less likely any one person will do anything because each thinks someone else will take responsibility.</a:t>
            </a:r>
          </a:p>
          <a:p>
            <a:endParaRPr lang="en-US" dirty="0"/>
          </a:p>
          <a:p>
            <a:pPr marL="171450" indent="-171450">
              <a:buFont typeface="Arial" panose="020B0604020202020204" pitchFamily="34" charset="0"/>
              <a:buChar char="•"/>
            </a:pPr>
            <a:r>
              <a:rPr lang="en-US" dirty="0"/>
              <a:t>One of the biggest reasons we don’t do anything is because we look around and see that nobody else is doing anything. Therefore, we too choose not to do anything. This can be known as social influence and is one of the things we touched on during the Unconscious Bias lecture last term.</a:t>
            </a:r>
          </a:p>
          <a:p>
            <a:pPr marL="171450" indent="-171450">
              <a:buFont typeface="Arial" panose="020B0604020202020204" pitchFamily="34" charset="0"/>
              <a:buChar char="•"/>
            </a:pPr>
            <a:r>
              <a:rPr lang="en-US" b="1" i="0" dirty="0"/>
              <a:t>[Speaker] </a:t>
            </a:r>
            <a:r>
              <a:rPr lang="en-US" dirty="0"/>
              <a:t>to talk about instances when they haven’t intervened directly when instances happen. Sometimes we are scared, or younger and inexperienced. </a:t>
            </a:r>
          </a:p>
          <a:p>
            <a:pPr marL="171450" indent="-171450">
              <a:buFont typeface="Arial" panose="020B0604020202020204" pitchFamily="34" charset="0"/>
              <a:buChar char="•"/>
            </a:pPr>
            <a:r>
              <a:rPr lang="en-US" dirty="0"/>
              <a:t>How many times have you seen a clip on social media where multiple people are filming but not intervening.</a:t>
            </a:r>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11</a:t>
            </a:fld>
            <a:endParaRPr lang="en-US"/>
          </a:p>
        </p:txBody>
      </p:sp>
    </p:spTree>
    <p:extLst>
      <p:ext uri="{BB962C8B-B14F-4D97-AF65-F5344CB8AC3E}">
        <p14:creationId xmlns:p14="http://schemas.microsoft.com/office/powerpoint/2010/main" val="411959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2" name="Group 4">
            <a:extLst>
              <a:ext uri="{FF2B5EF4-FFF2-40B4-BE49-F238E27FC236}">
                <a16:creationId xmlns:a16="http://schemas.microsoft.com/office/drawing/2014/main" id="{D9171202-6560-FAE8-1D12-DFD3E26F46CD}"/>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3" name="Freeform 5">
              <a:extLst>
                <a:ext uri="{FF2B5EF4-FFF2-40B4-BE49-F238E27FC236}">
                  <a16:creationId xmlns:a16="http://schemas.microsoft.com/office/drawing/2014/main" id="{7AF8D454-438B-2A1E-7FE5-1CD82FC8A876}"/>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854E8106-5D58-D264-7B34-1582A0C18D7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570B4B76-4921-4F59-1FB1-0FDBE5F8F3AF}"/>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8">
              <a:extLst>
                <a:ext uri="{FF2B5EF4-FFF2-40B4-BE49-F238E27FC236}">
                  <a16:creationId xmlns:a16="http://schemas.microsoft.com/office/drawing/2014/main" id="{633539B9-D650-C177-3B23-3EDAF031109D}"/>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9">
              <a:extLst>
                <a:ext uri="{FF2B5EF4-FFF2-40B4-BE49-F238E27FC236}">
                  <a16:creationId xmlns:a16="http://schemas.microsoft.com/office/drawing/2014/main" id="{935652FD-5602-667E-8964-F6C065DAEE9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10">
              <a:extLst>
                <a:ext uri="{FF2B5EF4-FFF2-40B4-BE49-F238E27FC236}">
                  <a16:creationId xmlns:a16="http://schemas.microsoft.com/office/drawing/2014/main" id="{0E2A1DF1-A0D8-0CBE-4EFB-5D4F43F9FD9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1">
              <a:extLst>
                <a:ext uri="{FF2B5EF4-FFF2-40B4-BE49-F238E27FC236}">
                  <a16:creationId xmlns:a16="http://schemas.microsoft.com/office/drawing/2014/main" id="{B08108D5-B43A-12ED-C506-1E902C2B29FE}"/>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2">
              <a:extLst>
                <a:ext uri="{FF2B5EF4-FFF2-40B4-BE49-F238E27FC236}">
                  <a16:creationId xmlns:a16="http://schemas.microsoft.com/office/drawing/2014/main" id="{E2EA7A30-4C31-F6E7-D8A2-3A241B058C5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9202531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4759084"/>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7279736"/>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solidFill>
                  <a:schemeClr val="accent4"/>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039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56192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561201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72020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4903223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48209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7547830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624271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735109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A7BEF226-FAD2-7434-D6B1-3E40AE59C273}"/>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57929428-9679-24AD-FEDF-9336A1CDA19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924C6974-A4CB-C582-CF7A-5DDCE1B5F81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9EFEC31F-D812-55C6-DF56-57C943296AC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A8AB073D-BA2C-FE2D-A06E-FB1F0EB9D21B}"/>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F2FD04E6-4818-B805-83DE-E788AC0F168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BB1A03F2-11EF-8291-D9B5-932A88700C5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9B5EB755-5347-70FF-5A05-FF3A98E0D74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C25156AA-E459-35D4-DD31-B13E4296E0AC}"/>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7263669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6294755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153548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7180013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10292606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287783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789B30CE-67E1-9857-E714-C214CFFA913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6345856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718172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682495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2914228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Box 1">
            <a:extLst>
              <a:ext uri="{FF2B5EF4-FFF2-40B4-BE49-F238E27FC236}">
                <a16:creationId xmlns:a16="http://schemas.microsoft.com/office/drawing/2014/main" id="{3B5B285F-13A1-D6EF-2292-8F0A037EDB86}"/>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4733667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5B1E3FCF-A89B-219D-99BB-7629B6209B4F}"/>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08F42444-2777-77E5-C5A8-57F3ADF9A38A}"/>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27AF3A3-C9BE-F491-10F8-62CC66FD54F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A9E1E178-E500-941F-D1AE-9D522F7386D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B3F29991-74BF-D73C-75BF-7E2C9B9C2DE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9369C82F-1BEC-723A-2B59-C79FE1A776A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213F3093-9DC1-4E03-0C63-6C511B03315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0E9F78D0-262A-301E-6912-60397C6D1B8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A3EE7C13-57BE-623D-BD07-9896FAF5AAB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551423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2916306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738845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88480015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4875784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78591196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89714386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7670546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3645242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8913451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1219502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5" name="Group 4">
            <a:extLst>
              <a:ext uri="{FF2B5EF4-FFF2-40B4-BE49-F238E27FC236}">
                <a16:creationId xmlns:a16="http://schemas.microsoft.com/office/drawing/2014/main" id="{E0E27876-5FB4-C085-1694-5CA46BF02E50}"/>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593DBCE6-E065-C6DE-5A00-4F499640C861}"/>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A7D91FBB-4CE6-54B5-206C-6F8FA7D136B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5ECD951-483B-E2B9-EED3-5B42DAAB8F6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33EB5F3B-5851-15DC-353B-D5F3B099134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20BD0C27-5B51-1FCD-DD60-88FB2BFD7C89}"/>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257EB28B-4B16-5F12-3BD8-27CB8F11421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0C15F9AD-40FF-7D4A-F51F-31D9E4B949B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B15284DF-6E5B-994A-B164-E12C5EAA442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7635140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09078399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4949255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8081309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84377571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864359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9230007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18171717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969034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8639675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26C2FB8D-4474-76F7-3B07-103F774F1A7B}"/>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0967D3A6-5128-6468-8E94-5D57AAFD2689}"/>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2F20E303-A311-B435-3BE1-56861B2DA83E}"/>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77B86E4-90A6-ADC6-ECB1-26C5CE61AC0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C4C7A74A-AA63-00C1-33DB-8ECA3975F86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35D5BD85-E1E0-A7A8-25EA-A65CE9CECBB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AD4631D7-52E7-92A4-3C22-1572212B7FE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F5B61BF3-B4A7-0257-CB14-77A3597966D9}"/>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70C20488-5F12-1408-44E3-6FE0F20388F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971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FC8426C5-F940-30CD-84E1-41B6A5176987}"/>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DCCFC098-4797-5589-2D87-96A8DB24F2B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6">
              <a:extLst>
                <a:ext uri="{FF2B5EF4-FFF2-40B4-BE49-F238E27FC236}">
                  <a16:creationId xmlns:a16="http://schemas.microsoft.com/office/drawing/2014/main" id="{9E4A4723-5851-38C0-2BD4-6D88724D3B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7">
              <a:extLst>
                <a:ext uri="{FF2B5EF4-FFF2-40B4-BE49-F238E27FC236}">
                  <a16:creationId xmlns:a16="http://schemas.microsoft.com/office/drawing/2014/main" id="{F5E90600-F130-CB54-4F28-28590022E7CD}"/>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8">
              <a:extLst>
                <a:ext uri="{FF2B5EF4-FFF2-40B4-BE49-F238E27FC236}">
                  <a16:creationId xmlns:a16="http://schemas.microsoft.com/office/drawing/2014/main" id="{D9177890-8B00-65C8-1D7A-A3C4FFC2145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9">
              <a:extLst>
                <a:ext uri="{FF2B5EF4-FFF2-40B4-BE49-F238E27FC236}">
                  <a16:creationId xmlns:a16="http://schemas.microsoft.com/office/drawing/2014/main" id="{ABEA7D36-2082-ECFB-3479-7CB898EEEA8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0">
              <a:extLst>
                <a:ext uri="{FF2B5EF4-FFF2-40B4-BE49-F238E27FC236}">
                  <a16:creationId xmlns:a16="http://schemas.microsoft.com/office/drawing/2014/main" id="{522EC91A-B000-8812-D7D5-8C3736D4D4D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1">
              <a:extLst>
                <a:ext uri="{FF2B5EF4-FFF2-40B4-BE49-F238E27FC236}">
                  <a16:creationId xmlns:a16="http://schemas.microsoft.com/office/drawing/2014/main" id="{C769AAFB-7F57-8B49-4167-304CA77AE71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2">
              <a:extLst>
                <a:ext uri="{FF2B5EF4-FFF2-40B4-BE49-F238E27FC236}">
                  <a16:creationId xmlns:a16="http://schemas.microsoft.com/office/drawing/2014/main" id="{4AD3A202-BD15-9F07-9E10-FF18A2DFA0D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21174100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56968289-3A06-C911-BC8C-6035734D0CA6}"/>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E19BA6D4-FAB1-7302-6664-53E3B5980A07}"/>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C6C5A399-1371-08E9-0E32-0DDE0F5B911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33184BE9-2023-9E6B-2DD2-2F1B0A8F87F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D5E07C5B-34DF-5AAF-9A1E-CBF3F9BB97E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B1EE2401-6999-0C99-D0E8-C56916D2946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E9069035-9DDF-0758-FDA8-87D8540C61A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1BB34002-0C82-9804-6612-DA88DD66BA4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988943D3-4A0F-31E0-E7D0-1B4D0454233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9468123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79043CCE-31E9-CECD-029A-37AC9041C333}"/>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D0E8B949-D3D4-D0E8-8DB2-F488DDF2807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FC4B0496-35A1-522E-3527-476A830E1A5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C427A902-1353-D41D-3656-A776EEC1AF33}"/>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4C85B91F-BFC9-C878-40F5-9617AB6C776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15D91D19-A31F-D365-22D6-ED3A5003CFE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CEA15878-E3AE-A8BE-C422-8F64657B72ED}"/>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847303A0-3FEC-FE76-7985-CF7EC765D25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216D22C4-587A-FB96-FFD0-80979BAA4E12}"/>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44720810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E01ABCAE-7027-F9C7-0B90-4A32BC788B26}"/>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41A2409C-29AD-FA5A-512B-CC1C0A12360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971F0340-E1C0-A637-D57E-9FA28FC4E30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B783664-98F7-6259-D2B3-80DCD604F6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E89655C2-5D71-A39F-77AA-6DD74594E3B0}"/>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2FAED8B6-A9D3-CA7D-FD45-145D947A5C70}"/>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65F14C05-3A81-9231-BB3E-FCE00129A3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01E0C9D0-029F-6834-8034-051A0CCD1500}"/>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DFD0D28-4079-8481-055D-9F91EE6B71A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96938522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B3EEE91C-3BB1-1E5F-0DE4-04EDA167F198}"/>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FE4C92AF-C3D4-A12E-D2D5-D3940D5C833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765D8767-F417-9E96-8AB6-AB60A02C1B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B359D8E0-A3B6-EFD7-C2A8-819DC004A7C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7DA84823-EA88-49FB-246D-4D875B90730B}"/>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FFAE25C0-FA81-C7DF-4980-2980714C18B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EB0CF696-0AE1-6799-E49F-8ADEBB5A5D8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3A884349-27DB-D1A0-CB88-4C0EC60F4FC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55CF54EE-347F-1FF0-F5D3-B3A3D8E5F2B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8502586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F5D5ED4D-5CBB-5B2C-B7D9-C59C9BAEAEF9}"/>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5E6004DB-F681-FC04-801A-EC98759520D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B1ACAD8-5EA6-BA16-24BA-F8608587D9C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27C1E66C-159A-2113-062E-A4D9C3B7312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A65C8661-0F14-A50D-63C7-9C11B3794663}"/>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DB61E6F0-49FA-A063-9B20-E05440B79C5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94E81B34-70CC-BDBB-F867-D5692383117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4C2E72ED-842F-6D13-314B-80623AAFD76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7B304EA4-67BC-851F-CC5D-AA477F328D4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0925332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7" name="Group 4">
            <a:extLst>
              <a:ext uri="{FF2B5EF4-FFF2-40B4-BE49-F238E27FC236}">
                <a16:creationId xmlns:a16="http://schemas.microsoft.com/office/drawing/2014/main" id="{6CDCA47D-3949-9FFE-4C92-14A7752A533A}"/>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9E71D173-1393-4BE3-DEF1-268C22B090D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F2CDAF4-EEA3-DAC2-21F2-BA445C8F3234}"/>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F5835A95-8C5B-6039-E440-A9F3B74DEBE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54E8F5AD-8A2A-261A-0ACC-C81ED222F7A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31E1FC5F-A7AE-546C-8479-9987DBE8AFB0}"/>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832F421C-FF0E-9243-D95B-C59609C5AA7E}"/>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275F5BDA-66E9-1F6F-4CAE-7F2AB10A9CB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57C76AF5-8EC2-991F-49B7-BA9A74F2F6E0}"/>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6654607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3623BE97-1C68-62EE-86B9-AA17F6C373FE}"/>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2A695905-8DEA-9B73-2FB1-E07094C7B9CE}"/>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5FE9C250-1F9A-B5EE-8BFC-8AEDDEBD3B7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7E68AE62-64C4-684D-E9EF-DF96AB105FAA}"/>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B93288B9-91CF-9E2E-FD95-C1895142547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5F28A479-59E7-1B34-A1F6-8FB89814A148}"/>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128996B9-0DA7-E127-8B37-F3A1818B162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3E9F52F3-17FE-EDC3-F148-D8705C8643C5}"/>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9A0A8337-0215-0AA2-C116-FE5889A6271C}"/>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88067208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973E3865-F6A2-7DD4-6A2F-2D58BEA01DEE}"/>
              </a:ext>
            </a:extLst>
          </p:cNvPr>
          <p:cNvGrpSpPr>
            <a:grpSpLocks noChangeAspect="1"/>
          </p:cNvGrpSpPr>
          <p:nvPr userDrawn="1"/>
        </p:nvGrpSpPr>
        <p:grpSpPr bwMode="auto">
          <a:xfrm>
            <a:off x="330271" y="327819"/>
            <a:ext cx="3972600" cy="438124"/>
            <a:chOff x="0" y="3473"/>
            <a:chExt cx="15360" cy="1694"/>
          </a:xfrm>
        </p:grpSpPr>
        <p:sp>
          <p:nvSpPr>
            <p:cNvPr id="10" name="Freeform 5">
              <a:extLst>
                <a:ext uri="{FF2B5EF4-FFF2-40B4-BE49-F238E27FC236}">
                  <a16:creationId xmlns:a16="http://schemas.microsoft.com/office/drawing/2014/main" id="{32259408-4E2B-9992-C8BA-1B294660F028}"/>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58E8B1ED-ED25-03E1-07FF-B6B6051501F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295F4A81-C53E-DCF8-5A5F-44050D87DF8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6E34219C-D513-884A-E381-B916C3EFBB1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2383435E-0602-EED4-87E1-9C9ADF85081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875DED76-D000-ABF6-8FCC-68B118A6F65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3FEC7CB2-F649-EEFB-2D78-559B02E02AC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C3E4454-AF32-CA21-FF13-C7AA6B475076}"/>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22961856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15199287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7997483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113477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9937521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29849025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223497389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89205990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5"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2" y="327820"/>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529515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853634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7"/>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E32DDAA7-7754-B660-CF00-34A37B6E52D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8649470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
        <p:nvSpPr>
          <p:cNvPr id="8" name="TextBox 7">
            <a:extLst>
              <a:ext uri="{FF2B5EF4-FFF2-40B4-BE49-F238E27FC236}">
                <a16:creationId xmlns:a16="http://schemas.microsoft.com/office/drawing/2014/main" id="{185C49C2-5649-467B-7224-6F1263EE523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accent1"/>
                </a:solidFill>
                <a:latin typeface="+mj-lt"/>
              </a:rPr>
              <a:t>Imperial College London</a:t>
            </a:r>
          </a:p>
        </p:txBody>
      </p:sp>
    </p:spTree>
    <p:extLst>
      <p:ext uri="{BB962C8B-B14F-4D97-AF65-F5344CB8AC3E}">
        <p14:creationId xmlns:p14="http://schemas.microsoft.com/office/powerpoint/2010/main" val="13135778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 id="2147483779" r:id="rId61"/>
    <p:sldLayoutId id="2147483780" r:id="rId62"/>
    <p:sldLayoutId id="2147483781" r:id="rId63"/>
    <p:sldLayoutId id="2147483656" r:id="rId64"/>
    <p:sldLayoutId id="2147483679" r:id="rId65"/>
    <p:sldLayoutId id="2147483680" r:id="rId66"/>
    <p:sldLayoutId id="2147483649" r:id="rId67"/>
    <p:sldLayoutId id="2147483657" r:id="rId68"/>
    <p:sldLayoutId id="2147483675" r:id="rId69"/>
    <p:sldLayoutId id="2147483650" r:id="rId70"/>
    <p:sldLayoutId id="2147483683" r:id="rId71"/>
    <p:sldLayoutId id="2147483684" r:id="rId72"/>
    <p:sldLayoutId id="2147483652" r:id="rId73"/>
    <p:sldLayoutId id="2147483685" r:id="rId74"/>
    <p:sldLayoutId id="2147483686" r:id="rId75"/>
    <p:sldLayoutId id="2147483659" r:id="rId76"/>
    <p:sldLayoutId id="2147483687" r:id="rId77"/>
    <p:sldLayoutId id="2147483688" r:id="rId78"/>
    <p:sldLayoutId id="2147483660" r:id="rId79"/>
    <p:sldLayoutId id="2147483689" r:id="rId80"/>
    <p:sldLayoutId id="2147483690" r:id="rId81"/>
    <p:sldLayoutId id="2147483676" r:id="rId82"/>
    <p:sldLayoutId id="2147483667" r:id="rId83"/>
    <p:sldLayoutId id="2147483693" r:id="rId84"/>
    <p:sldLayoutId id="2147483694" r:id="rId85"/>
    <p:sldLayoutId id="2147483666" r:id="rId86"/>
    <p:sldLayoutId id="2147483661" r:id="rId87"/>
    <p:sldLayoutId id="2147483695" r:id="rId88"/>
    <p:sldLayoutId id="2147483696" r:id="rId89"/>
    <p:sldLayoutId id="2147483669" r:id="rId90"/>
    <p:sldLayoutId id="2147483697" r:id="rId91"/>
    <p:sldLayoutId id="2147483698" r:id="rId92"/>
    <p:sldLayoutId id="2147483678" r:id="rId93"/>
    <p:sldLayoutId id="2147483699" r:id="rId94"/>
    <p:sldLayoutId id="2147483700" r:id="rId95"/>
    <p:sldLayoutId id="2147483662" r:id="rId96"/>
    <p:sldLayoutId id="2147483701" r:id="rId97"/>
    <p:sldLayoutId id="2147483702" r:id="rId98"/>
    <p:sldLayoutId id="2147483663" r:id="rId99"/>
    <p:sldLayoutId id="2147483703" r:id="rId100"/>
    <p:sldLayoutId id="2147483704" r:id="rId101"/>
    <p:sldLayoutId id="2147483664" r:id="rId102"/>
    <p:sldLayoutId id="2147483705" r:id="rId103"/>
    <p:sldLayoutId id="2147483706" r:id="rId104"/>
    <p:sldLayoutId id="2147483671" r:id="rId105"/>
    <p:sldLayoutId id="2147483707" r:id="rId106"/>
    <p:sldLayoutId id="2147483708" r:id="rId107"/>
    <p:sldLayoutId id="2147483670" r:id="rId108"/>
    <p:sldLayoutId id="2147483672" r:id="rId109"/>
    <p:sldLayoutId id="2147483674" r:id="rId110"/>
    <p:sldLayoutId id="2147483709" r:id="rId111"/>
    <p:sldLayoutId id="2147483710" r:id="rId112"/>
    <p:sldLayoutId id="2147483673" r:id="rId113"/>
    <p:sldLayoutId id="2147483654" r:id="rId114"/>
    <p:sldLayoutId id="2147483711" r:id="rId115"/>
    <p:sldLayoutId id="2147483712" r:id="rId116"/>
    <p:sldLayoutId id="2147483784" r:id="rId117"/>
  </p:sldLayoutIdLst>
  <p:transition>
    <p:fade/>
  </p:transition>
  <p:hf hdr="0" ftr="0" dt="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1.xml"/><Relationship Id="rId1" Type="http://schemas.openxmlformats.org/officeDocument/2006/relationships/video" Target="https://www.youtube.com/embed/RU_htgjlMVE?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report-and-support.imperial.ac.uk/" TargetMode="External"/><Relationship Id="rId2" Type="http://schemas.openxmlformats.org/officeDocument/2006/relationships/notesSlide" Target="../notesSlides/notesSlide25.xml"/><Relationship Id="rId1" Type="http://schemas.openxmlformats.org/officeDocument/2006/relationships/slideLayout" Target="../slideLayouts/slideLayout1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56.xml"/><Relationship Id="rId4" Type="http://schemas.openxmlformats.org/officeDocument/2006/relationships/hyperlink" Target="mailto:c.agg@imperial.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7JUzzBmbchs?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2417401"/>
            <a:ext cx="11716587" cy="1847943"/>
          </a:xfrm>
        </p:spPr>
        <p:txBody>
          <a:bodyPr/>
          <a:lstStyle/>
          <a:p>
            <a:r>
              <a:rPr lang="en-GB" dirty="0"/>
              <a:t>Becoming an Active Bystander</a:t>
            </a:r>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p:txBody>
          <a:bodyPr/>
          <a:lstStyle/>
          <a:p>
            <a:r>
              <a:rPr lang="en-GB" b="1" dirty="0">
                <a:highlight>
                  <a:srgbClr val="FFFF00"/>
                </a:highlight>
              </a:rPr>
              <a:t>[Insert speaker’s names]</a:t>
            </a:r>
          </a:p>
        </p:txBody>
      </p:sp>
      <p:sp>
        <p:nvSpPr>
          <p:cNvPr id="6" name="Text Placeholder 5">
            <a:extLst>
              <a:ext uri="{FF2B5EF4-FFF2-40B4-BE49-F238E27FC236}">
                <a16:creationId xmlns:a16="http://schemas.microsoft.com/office/drawing/2014/main" id="{463FC606-34B4-6329-6EA6-1F5995C61C98}"/>
              </a:ext>
            </a:extLst>
          </p:cNvPr>
          <p:cNvSpPr>
            <a:spLocks noGrp="1"/>
          </p:cNvSpPr>
          <p:nvPr>
            <p:ph type="body" sz="quarter" idx="10"/>
          </p:nvPr>
        </p:nvSpPr>
        <p:spPr>
          <a:xfrm>
            <a:off x="330271" y="5789336"/>
            <a:ext cx="5579199" cy="740845"/>
          </a:xfrm>
        </p:spPr>
        <p:txBody>
          <a:bodyPr/>
          <a:lstStyle/>
          <a:p>
            <a:r>
              <a:rPr lang="en-US" b="1" dirty="0">
                <a:highlight>
                  <a:srgbClr val="FFFF00"/>
                </a:highlight>
              </a:rPr>
              <a:t>DD/MM/YYYY</a:t>
            </a:r>
          </a:p>
        </p:txBody>
      </p:sp>
    </p:spTree>
    <p:extLst>
      <p:ext uri="{BB962C8B-B14F-4D97-AF65-F5344CB8AC3E}">
        <p14:creationId xmlns:p14="http://schemas.microsoft.com/office/powerpoint/2010/main" val="2724072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764709" y="2026253"/>
            <a:ext cx="5172047" cy="2463554"/>
          </a:xfrm>
        </p:spPr>
        <p:txBody>
          <a:bodyPr/>
          <a:lstStyle/>
          <a:p>
            <a:r>
              <a:rPr lang="en-US" sz="5400" dirty="0">
                <a:latin typeface="Arial"/>
                <a:cs typeface="Arial"/>
              </a:rPr>
              <a:t>Why don't students report incidents?</a:t>
            </a:r>
            <a:endParaRPr lang="en-US" sz="5400" dirty="0"/>
          </a:p>
        </p:txBody>
      </p:sp>
      <p:sp>
        <p:nvSpPr>
          <p:cNvPr id="3" name="Slide Number Placeholder 2">
            <a:extLst>
              <a:ext uri="{FF2B5EF4-FFF2-40B4-BE49-F238E27FC236}">
                <a16:creationId xmlns:a16="http://schemas.microsoft.com/office/drawing/2014/main" id="{AC7D65A4-FC02-7B2C-1D43-99174867C1A9}"/>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D158830F-96E9-44A8-ED8F-8A24D422E0E1}"/>
              </a:ext>
            </a:extLst>
          </p:cNvPr>
          <p:cNvPicPr>
            <a:picLocks noChangeAspect="1"/>
          </p:cNvPicPr>
          <p:nvPr/>
        </p:nvPicPr>
        <p:blipFill>
          <a:blip r:embed="rId3"/>
          <a:stretch>
            <a:fillRect/>
          </a:stretch>
        </p:blipFill>
        <p:spPr>
          <a:xfrm>
            <a:off x="6891248" y="1814287"/>
            <a:ext cx="4858428" cy="3229426"/>
          </a:xfrm>
          <a:prstGeom prst="rect">
            <a:avLst/>
          </a:prstGeom>
        </p:spPr>
      </p:pic>
    </p:spTree>
    <p:extLst>
      <p:ext uri="{BB962C8B-B14F-4D97-AF65-F5344CB8AC3E}">
        <p14:creationId xmlns:p14="http://schemas.microsoft.com/office/powerpoint/2010/main" val="1576282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ounded Rectangle 2">
            <a:extLst>
              <a:ext uri="{FF2B5EF4-FFF2-40B4-BE49-F238E27FC236}">
                <a16:creationId xmlns:a16="http://schemas.microsoft.com/office/drawing/2014/main" id="{3C0AF09C-B835-E2AD-13DA-FD72A84D0E2C}"/>
              </a:ext>
            </a:extLst>
          </p:cNvPr>
          <p:cNvSpPr/>
          <p:nvPr/>
        </p:nvSpPr>
        <p:spPr>
          <a:xfrm>
            <a:off x="516194" y="560438"/>
            <a:ext cx="6955128" cy="722929"/>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No one else is acting (Social Influence)</a:t>
            </a:r>
          </a:p>
        </p:txBody>
      </p:sp>
      <p:pic>
        <p:nvPicPr>
          <p:cNvPr id="8" name="Picture 7">
            <a:extLst>
              <a:ext uri="{FF2B5EF4-FFF2-40B4-BE49-F238E27FC236}">
                <a16:creationId xmlns:a16="http://schemas.microsoft.com/office/drawing/2014/main" id="{E7EB0A95-0907-303A-766C-6128E2E581AC}"/>
              </a:ext>
            </a:extLst>
          </p:cNvPr>
          <p:cNvPicPr>
            <a:picLocks noChangeAspect="1"/>
          </p:cNvPicPr>
          <p:nvPr/>
        </p:nvPicPr>
        <p:blipFill rotWithShape="1">
          <a:blip r:embed="rId3"/>
          <a:srcRect l="58021" t="22593" r="8854" b="19260"/>
          <a:stretch/>
        </p:blipFill>
        <p:spPr>
          <a:xfrm>
            <a:off x="1594376" y="1600201"/>
            <a:ext cx="9003248" cy="4445000"/>
          </a:xfrm>
          <a:prstGeom prst="rect">
            <a:avLst/>
          </a:prstGeom>
        </p:spPr>
      </p:pic>
      <p:sp>
        <p:nvSpPr>
          <p:cNvPr id="9" name="Slide Number Placeholder 8">
            <a:extLst>
              <a:ext uri="{FF2B5EF4-FFF2-40B4-BE49-F238E27FC236}">
                <a16:creationId xmlns:a16="http://schemas.microsoft.com/office/drawing/2014/main" id="{B9015151-A527-EDE3-9668-7DD5D1495B97}"/>
              </a:ext>
            </a:extLst>
          </p:cNvPr>
          <p:cNvSpPr>
            <a:spLocks noGrp="1"/>
          </p:cNvSpPr>
          <p:nvPr>
            <p:ph type="sldNum" sz="quarter" idx="12"/>
          </p:nvPr>
        </p:nvSpPr>
        <p:spPr/>
        <p:txBody>
          <a:bodyPr/>
          <a:lstStyle/>
          <a:p>
            <a:fld id="{CBA53E11-492D-48B3-9F9B-09541CA2A39A}" type="slidenum">
              <a:rPr lang="en-GB" smtClean="0"/>
              <a:t>11</a:t>
            </a:fld>
            <a:endParaRPr lang="en-GB"/>
          </a:p>
        </p:txBody>
      </p:sp>
    </p:spTree>
    <p:extLst>
      <p:ext uri="{BB962C8B-B14F-4D97-AF65-F5344CB8AC3E}">
        <p14:creationId xmlns:p14="http://schemas.microsoft.com/office/powerpoint/2010/main" val="32774040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ounded Rectangle 2">
            <a:extLst>
              <a:ext uri="{FF2B5EF4-FFF2-40B4-BE49-F238E27FC236}">
                <a16:creationId xmlns:a16="http://schemas.microsoft.com/office/drawing/2014/main" id="{90217538-60AB-99D0-8CA2-FAEA040F1F22}"/>
              </a:ext>
            </a:extLst>
          </p:cNvPr>
          <p:cNvSpPr/>
          <p:nvPr/>
        </p:nvSpPr>
        <p:spPr>
          <a:xfrm>
            <a:off x="484110" y="818151"/>
            <a:ext cx="10971409" cy="696277"/>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 one else is acting (Social Influence)</a:t>
            </a:r>
          </a:p>
        </p:txBody>
      </p:sp>
      <p:sp>
        <p:nvSpPr>
          <p:cNvPr id="3" name="Rounded Rectangle 3">
            <a:extLst>
              <a:ext uri="{FF2B5EF4-FFF2-40B4-BE49-F238E27FC236}">
                <a16:creationId xmlns:a16="http://schemas.microsoft.com/office/drawing/2014/main" id="{73AC9B9C-CF22-4443-E445-E8AF7442A9C7}"/>
              </a:ext>
            </a:extLst>
          </p:cNvPr>
          <p:cNvSpPr/>
          <p:nvPr/>
        </p:nvSpPr>
        <p:spPr>
          <a:xfrm>
            <a:off x="471291" y="1853300"/>
            <a:ext cx="10971409" cy="696277"/>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Does the person really need help? (Ambiguity)</a:t>
            </a:r>
          </a:p>
        </p:txBody>
      </p:sp>
      <p:sp>
        <p:nvSpPr>
          <p:cNvPr id="4" name="Rounded Rectangle 4">
            <a:extLst>
              <a:ext uri="{FF2B5EF4-FFF2-40B4-BE49-F238E27FC236}">
                <a16:creationId xmlns:a16="http://schemas.microsoft.com/office/drawing/2014/main" id="{4D0FFC4B-1DAA-94AD-5875-E30E48C5F49B}"/>
              </a:ext>
            </a:extLst>
          </p:cNvPr>
          <p:cNvSpPr/>
          <p:nvPr/>
        </p:nvSpPr>
        <p:spPr>
          <a:xfrm>
            <a:off x="471292" y="2888449"/>
            <a:ext cx="10971409" cy="696277"/>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Someone else will help (Diffusion of Responsibility)</a:t>
            </a:r>
          </a:p>
        </p:txBody>
      </p:sp>
      <p:sp>
        <p:nvSpPr>
          <p:cNvPr id="9" name="Rounded Rectangle 5">
            <a:extLst>
              <a:ext uri="{FF2B5EF4-FFF2-40B4-BE49-F238E27FC236}">
                <a16:creationId xmlns:a16="http://schemas.microsoft.com/office/drawing/2014/main" id="{929C789E-3835-F7C3-23C6-C5DC5F7286F8}"/>
              </a:ext>
            </a:extLst>
          </p:cNvPr>
          <p:cNvSpPr/>
          <p:nvPr/>
        </p:nvSpPr>
        <p:spPr>
          <a:xfrm>
            <a:off x="484106" y="3923598"/>
            <a:ext cx="10971409" cy="696277"/>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What if I’m wrong? (Audience inhibition) </a:t>
            </a:r>
          </a:p>
        </p:txBody>
      </p:sp>
      <p:sp>
        <p:nvSpPr>
          <p:cNvPr id="10" name="Rounded Rectangle 6">
            <a:extLst>
              <a:ext uri="{FF2B5EF4-FFF2-40B4-BE49-F238E27FC236}">
                <a16:creationId xmlns:a16="http://schemas.microsoft.com/office/drawing/2014/main" id="{A13F6F07-FE8F-D426-1DC1-3D89E9B88962}"/>
              </a:ext>
            </a:extLst>
          </p:cNvPr>
          <p:cNvSpPr/>
          <p:nvPr/>
        </p:nvSpPr>
        <p:spPr>
          <a:xfrm>
            <a:off x="484106" y="4958746"/>
            <a:ext cx="10971409" cy="696277"/>
          </a:xfrm>
          <a:prstGeom prst="round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I’d be putting myself in danger (Fear of outcome) </a:t>
            </a:r>
          </a:p>
        </p:txBody>
      </p:sp>
      <p:sp>
        <p:nvSpPr>
          <p:cNvPr id="12" name="Slide Number Placeholder 11">
            <a:extLst>
              <a:ext uri="{FF2B5EF4-FFF2-40B4-BE49-F238E27FC236}">
                <a16:creationId xmlns:a16="http://schemas.microsoft.com/office/drawing/2014/main" id="{3BF4BDC2-7CF3-5889-D1DE-718EC35DD631}"/>
              </a:ext>
            </a:extLst>
          </p:cNvPr>
          <p:cNvSpPr>
            <a:spLocks noGrp="1"/>
          </p:cNvSpPr>
          <p:nvPr>
            <p:ph type="sldNum" sz="quarter" idx="12"/>
          </p:nvPr>
        </p:nvSpPr>
        <p:spPr/>
        <p:txBody>
          <a:bodyPr/>
          <a:lstStyle/>
          <a:p>
            <a:fld id="{CBA53E11-492D-48B3-9F9B-09541CA2A39A}" type="slidenum">
              <a:rPr lang="en-GB" smtClean="0"/>
              <a:t>12</a:t>
            </a:fld>
            <a:endParaRPr lang="en-GB"/>
          </a:p>
        </p:txBody>
      </p:sp>
    </p:spTree>
    <p:extLst>
      <p:ext uri="{BB962C8B-B14F-4D97-AF65-F5344CB8AC3E}">
        <p14:creationId xmlns:p14="http://schemas.microsoft.com/office/powerpoint/2010/main" val="1481197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n Will I See the Change? • Mia Bolte, Buddhist Meditation, Mindfulness  Psychotherapist, Mentor in Minneapolis, MN">
            <a:extLst>
              <a:ext uri="{FF2B5EF4-FFF2-40B4-BE49-F238E27FC236}">
                <a16:creationId xmlns:a16="http://schemas.microsoft.com/office/drawing/2014/main" id="{FF31B53F-D584-BA4F-B5F2-C18DC8B8BA2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10583" r="6949"/>
          <a:stretch/>
        </p:blipFill>
        <p:spPr bwMode="auto">
          <a:xfrm>
            <a:off x="-728527" y="-756497"/>
            <a:ext cx="12920527" cy="7614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2ED24-C30E-364A-9D86-5560A8ABD6CD}"/>
              </a:ext>
            </a:extLst>
          </p:cNvPr>
          <p:cNvSpPr txBox="1"/>
          <p:nvPr/>
        </p:nvSpPr>
        <p:spPr>
          <a:xfrm>
            <a:off x="650967" y="498211"/>
            <a:ext cx="9369469" cy="6227218"/>
          </a:xfrm>
          <a:prstGeom prst="rect">
            <a:avLst/>
          </a:prstGeom>
          <a:noFill/>
        </p:spPr>
        <p:txBody>
          <a:bodyPr wrap="square" rtlCol="0">
            <a:spAutoFit/>
          </a:bodyPr>
          <a:lstStyle/>
          <a:p>
            <a:r>
              <a:rPr lang="en-US" sz="8000" dirty="0">
                <a:solidFill>
                  <a:schemeClr val="bg1"/>
                </a:solidFill>
              </a:rPr>
              <a:t>Change starts with </a:t>
            </a:r>
            <a:r>
              <a:rPr lang="en-US" sz="31866" b="1" dirty="0">
                <a:solidFill>
                  <a:schemeClr val="bg1"/>
                </a:solidFill>
              </a:rPr>
              <a:t>YOU</a:t>
            </a:r>
            <a:endParaRPr lang="en-US" sz="8000" b="1" dirty="0">
              <a:solidFill>
                <a:schemeClr val="bg1"/>
              </a:solidFill>
            </a:endParaRPr>
          </a:p>
        </p:txBody>
      </p:sp>
      <p:sp>
        <p:nvSpPr>
          <p:cNvPr id="3" name="Slide Number Placeholder 2">
            <a:extLst>
              <a:ext uri="{FF2B5EF4-FFF2-40B4-BE49-F238E27FC236}">
                <a16:creationId xmlns:a16="http://schemas.microsoft.com/office/drawing/2014/main" id="{1561AAE2-A575-3438-933B-839A1489B527}"/>
              </a:ext>
            </a:extLst>
          </p:cNvPr>
          <p:cNvSpPr>
            <a:spLocks noGrp="1"/>
          </p:cNvSpPr>
          <p:nvPr>
            <p:ph type="sldNum" sz="quarter"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4830628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643061"/>
            <a:ext cx="9990113" cy="750529"/>
          </a:xfrm>
        </p:spPr>
        <p:txBody>
          <a:bodyPr/>
          <a:lstStyle/>
          <a:p>
            <a:r>
              <a:rPr lang="en-US" sz="4000" b="1" dirty="0"/>
              <a:t>Before stepping in, check your ABC’s </a:t>
            </a:r>
            <a:endParaRPr lang="en-US" sz="3600" dirty="0"/>
          </a:p>
        </p:txBody>
      </p:sp>
      <p:sp>
        <p:nvSpPr>
          <p:cNvPr id="3" name="Content Placeholder 2">
            <a:extLst>
              <a:ext uri="{FF2B5EF4-FFF2-40B4-BE49-F238E27FC236}">
                <a16:creationId xmlns:a16="http://schemas.microsoft.com/office/drawing/2014/main" id="{11F22D0D-3D5B-BCDE-BCBB-D71A84E5DA0D}"/>
              </a:ext>
            </a:extLst>
          </p:cNvPr>
          <p:cNvSpPr>
            <a:spLocks noGrp="1"/>
          </p:cNvSpPr>
          <p:nvPr>
            <p:ph idx="1"/>
          </p:nvPr>
        </p:nvSpPr>
        <p:spPr>
          <a:xfrm>
            <a:off x="680245" y="1425953"/>
            <a:ext cx="7097466" cy="2599863"/>
          </a:xfrm>
        </p:spPr>
        <p:txBody>
          <a:bodyPr/>
          <a:lstStyle/>
          <a:p>
            <a:pPr marL="342900" indent="-342900">
              <a:lnSpc>
                <a:spcPct val="110000"/>
              </a:lnSpc>
              <a:buFont typeface="Arial" panose="020B0604020202020204" pitchFamily="34" charset="0"/>
              <a:buChar char="•"/>
            </a:pPr>
            <a:r>
              <a:rPr lang="en-GB" sz="2500" b="1" dirty="0">
                <a:solidFill>
                  <a:schemeClr val="accent1"/>
                </a:solidFill>
              </a:rPr>
              <a:t>A</a:t>
            </a:r>
            <a:r>
              <a:rPr lang="en-GB" sz="2500" dirty="0">
                <a:solidFill>
                  <a:schemeClr val="accent1"/>
                </a:solidFill>
              </a:rPr>
              <a:t>ssess for safety: </a:t>
            </a:r>
            <a:r>
              <a:rPr lang="en-GB" sz="2500" dirty="0"/>
              <a:t>If you see someone in trouble, ask yourself if you can help safely in any way. Remember, your personal safety is a priority – never put yourself at risk.</a:t>
            </a:r>
          </a:p>
          <a:p>
            <a:pPr marL="342900" indent="-342900">
              <a:lnSpc>
                <a:spcPct val="110000"/>
              </a:lnSpc>
              <a:buFont typeface="Arial" panose="020B0604020202020204" pitchFamily="34" charset="0"/>
              <a:buChar char="•"/>
            </a:pPr>
            <a:r>
              <a:rPr lang="en-GB" sz="2500" b="1" dirty="0">
                <a:solidFill>
                  <a:schemeClr val="accent1"/>
                </a:solidFill>
              </a:rPr>
              <a:t>B</a:t>
            </a:r>
            <a:r>
              <a:rPr lang="en-GB" sz="2500" dirty="0">
                <a:solidFill>
                  <a:schemeClr val="accent1"/>
                </a:solidFill>
              </a:rPr>
              <a:t>e in a group: </a:t>
            </a:r>
            <a:r>
              <a:rPr lang="en-GB" sz="2500" dirty="0"/>
              <a:t>It’s safer to call out behaviour or intervene in a group. If this is not an option, report it to others who can act.</a:t>
            </a:r>
          </a:p>
          <a:p>
            <a:pPr marL="342900" indent="-342900">
              <a:lnSpc>
                <a:spcPct val="110000"/>
              </a:lnSpc>
              <a:buFont typeface="Arial" panose="020B0604020202020204" pitchFamily="34" charset="0"/>
              <a:buChar char="•"/>
            </a:pPr>
            <a:r>
              <a:rPr lang="en-GB" sz="2500" b="1" dirty="0">
                <a:solidFill>
                  <a:schemeClr val="accent1"/>
                </a:solidFill>
              </a:rPr>
              <a:t>C</a:t>
            </a:r>
            <a:r>
              <a:rPr lang="en-GB" sz="2500" dirty="0">
                <a:solidFill>
                  <a:schemeClr val="accent1"/>
                </a:solidFill>
              </a:rPr>
              <a:t>are for the victim: </a:t>
            </a:r>
            <a:r>
              <a:rPr lang="en-GB" sz="2500" dirty="0"/>
              <a:t>Talk to the person who you think may need help. Ask them if they are OK.</a:t>
            </a:r>
          </a:p>
        </p:txBody>
      </p:sp>
      <p:sp>
        <p:nvSpPr>
          <p:cNvPr id="6" name="Slide Number Placeholder 5">
            <a:extLst>
              <a:ext uri="{FF2B5EF4-FFF2-40B4-BE49-F238E27FC236}">
                <a16:creationId xmlns:a16="http://schemas.microsoft.com/office/drawing/2014/main" id="{D1A71ED1-9018-BC46-9986-657498EF07BE}"/>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BEF7DD63-1AAD-DEC1-420D-8918FDB2954D}"/>
              </a:ext>
            </a:extLst>
          </p:cNvPr>
          <p:cNvSpPr txBox="1"/>
          <p:nvPr/>
        </p:nvSpPr>
        <p:spPr>
          <a:xfrm>
            <a:off x="651237" y="5778098"/>
            <a:ext cx="7629012" cy="400110"/>
          </a:xfrm>
          <a:prstGeom prst="rect">
            <a:avLst/>
          </a:prstGeom>
          <a:noFill/>
        </p:spPr>
        <p:txBody>
          <a:bodyPr wrap="none" rtlCol="0">
            <a:spAutoFit/>
          </a:bodyPr>
          <a:lstStyle/>
          <a:p>
            <a:r>
              <a:rPr lang="en-US" sz="2000" b="1" dirty="0">
                <a:solidFill>
                  <a:schemeClr val="accent1"/>
                </a:solidFill>
              </a:rPr>
              <a:t>Never put yourself in danger – only intervene if safe to do so.</a:t>
            </a:r>
          </a:p>
        </p:txBody>
      </p:sp>
      <p:pic>
        <p:nvPicPr>
          <p:cNvPr id="12" name="Picture 11">
            <a:extLst>
              <a:ext uri="{FF2B5EF4-FFF2-40B4-BE49-F238E27FC236}">
                <a16:creationId xmlns:a16="http://schemas.microsoft.com/office/drawing/2014/main" id="{601FBBB6-DC56-7AE3-EDB1-7BEFED4F19E7}"/>
              </a:ext>
            </a:extLst>
          </p:cNvPr>
          <p:cNvPicPr>
            <a:picLocks noChangeAspect="1"/>
          </p:cNvPicPr>
          <p:nvPr/>
        </p:nvPicPr>
        <p:blipFill>
          <a:blip r:embed="rId3"/>
          <a:stretch>
            <a:fillRect/>
          </a:stretch>
        </p:blipFill>
        <p:spPr>
          <a:xfrm>
            <a:off x="8156308" y="2114026"/>
            <a:ext cx="3829584" cy="2943636"/>
          </a:xfrm>
          <a:prstGeom prst="rect">
            <a:avLst/>
          </a:prstGeom>
        </p:spPr>
      </p:pic>
    </p:spTree>
    <p:extLst>
      <p:ext uri="{BB962C8B-B14F-4D97-AF65-F5344CB8AC3E}">
        <p14:creationId xmlns:p14="http://schemas.microsoft.com/office/powerpoint/2010/main" val="1919195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A4307-842D-53A9-AD2A-83067C6DB13A}"/>
              </a:ext>
            </a:extLst>
          </p:cNvPr>
          <p:cNvSpPr>
            <a:spLocks noGrp="1"/>
          </p:cNvSpPr>
          <p:nvPr>
            <p:ph type="title"/>
          </p:nvPr>
        </p:nvSpPr>
        <p:spPr>
          <a:xfrm>
            <a:off x="2555151" y="1386600"/>
            <a:ext cx="5610281" cy="5933281"/>
          </a:xfrm>
        </p:spPr>
        <p:txBody>
          <a:bodyPr/>
          <a:lstStyle/>
          <a:p>
            <a:r>
              <a:rPr lang="en-GB" dirty="0"/>
              <a:t>Learning how to manage instances of discrimination, bullying and harassment</a:t>
            </a:r>
            <a:endParaRPr lang="en-US" dirty="0"/>
          </a:p>
        </p:txBody>
      </p:sp>
      <p:sp>
        <p:nvSpPr>
          <p:cNvPr id="7" name="Slide Number Placeholder 6">
            <a:extLst>
              <a:ext uri="{FF2B5EF4-FFF2-40B4-BE49-F238E27FC236}">
                <a16:creationId xmlns:a16="http://schemas.microsoft.com/office/drawing/2014/main" id="{14656A79-78CC-840D-768E-669E33AECA53}"/>
              </a:ext>
            </a:extLst>
          </p:cNvPr>
          <p:cNvSpPr>
            <a:spLocks noGrp="1"/>
          </p:cNvSpPr>
          <p:nvPr>
            <p:ph type="sldNum" sz="quarter" idx="12"/>
          </p:nvPr>
        </p:nvSpPr>
        <p:spPr/>
        <p:txBody>
          <a:bodyPr/>
          <a:lstStyle/>
          <a:p>
            <a:fld id="{CBA53E11-492D-48B3-9F9B-09541CA2A39A}" type="slidenum">
              <a:rPr lang="en-GB" smtClean="0"/>
              <a:pPr/>
              <a:t>15</a:t>
            </a:fld>
            <a:endParaRPr lang="en-GB"/>
          </a:p>
        </p:txBody>
      </p:sp>
      <p:sp>
        <p:nvSpPr>
          <p:cNvPr id="6" name="Google Shape;93;p17">
            <a:extLst>
              <a:ext uri="{FF2B5EF4-FFF2-40B4-BE49-F238E27FC236}">
                <a16:creationId xmlns:a16="http://schemas.microsoft.com/office/drawing/2014/main" id="{D8431CA6-87FB-0C51-EC83-C2DBE59A5DF2}"/>
              </a:ext>
            </a:extLst>
          </p:cNvPr>
          <p:cNvSpPr txBox="1"/>
          <p:nvPr/>
        </p:nvSpPr>
        <p:spPr>
          <a:xfrm>
            <a:off x="328119" y="0"/>
            <a:ext cx="23967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dirty="0">
                <a:solidFill>
                  <a:schemeClr val="accent1">
                    <a:lumMod val="20000"/>
                    <a:lumOff val="80000"/>
                  </a:schemeClr>
                </a:solidFill>
                <a:latin typeface="Inter-Regular"/>
                <a:ea typeface="Inter-Regular"/>
                <a:cs typeface="Inter-Regular"/>
                <a:sym typeface="Inter-Regular"/>
              </a:rPr>
              <a:t>2</a:t>
            </a:r>
            <a:endParaRPr sz="30000" dirty="0">
              <a:solidFill>
                <a:schemeClr val="accent1">
                  <a:lumMod val="20000"/>
                  <a:lumOff val="80000"/>
                </a:schemeClr>
              </a:solidFill>
              <a:latin typeface="Inter-Regular"/>
              <a:ea typeface="Inter-Regular"/>
              <a:cs typeface="Inter-Regular"/>
              <a:sym typeface="Inter-Regular"/>
            </a:endParaRPr>
          </a:p>
        </p:txBody>
      </p:sp>
      <p:pic>
        <p:nvPicPr>
          <p:cNvPr id="3" name="Picture 2">
            <a:extLst>
              <a:ext uri="{FF2B5EF4-FFF2-40B4-BE49-F238E27FC236}">
                <a16:creationId xmlns:a16="http://schemas.microsoft.com/office/drawing/2014/main" id="{F2336DBD-3555-8D8D-4808-629CD2EB3495}"/>
              </a:ext>
            </a:extLst>
          </p:cNvPr>
          <p:cNvPicPr>
            <a:picLocks noChangeAspect="1"/>
          </p:cNvPicPr>
          <p:nvPr/>
        </p:nvPicPr>
        <p:blipFill>
          <a:blip r:embed="rId3"/>
          <a:stretch>
            <a:fillRect/>
          </a:stretch>
        </p:blipFill>
        <p:spPr>
          <a:xfrm>
            <a:off x="7819415" y="2057208"/>
            <a:ext cx="4372585" cy="2743583"/>
          </a:xfrm>
          <a:prstGeom prst="rect">
            <a:avLst/>
          </a:prstGeom>
        </p:spPr>
      </p:pic>
    </p:spTree>
    <p:extLst>
      <p:ext uri="{BB962C8B-B14F-4D97-AF65-F5344CB8AC3E}">
        <p14:creationId xmlns:p14="http://schemas.microsoft.com/office/powerpoint/2010/main" val="26628508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AECF02C-1BE7-E885-DFF1-7860E2A07C5E}"/>
              </a:ext>
            </a:extLst>
          </p:cNvPr>
          <p:cNvSpPr txBox="1">
            <a:spLocks/>
          </p:cNvSpPr>
          <p:nvPr/>
        </p:nvSpPr>
        <p:spPr>
          <a:xfrm>
            <a:off x="1125145" y="774867"/>
            <a:ext cx="3103563" cy="4235450"/>
          </a:xfrm>
          <a:prstGeom prst="rect">
            <a:avLst/>
          </a:prstGeom>
        </p:spPr>
        <p:txBody>
          <a:bodyPr vert="horz" lIns="0" tIns="0" rIns="0" bIns="0" rtlCol="0" anchor="ctr">
            <a:normAutofit/>
          </a:bodyPr>
          <a:lstStyle>
            <a:lvl1pPr algn="l" defTabSz="685748" rtl="0" eaLnBrk="1" latinLnBrk="0" hangingPunct="1">
              <a:lnSpc>
                <a:spcPct val="90000"/>
              </a:lnSpc>
              <a:spcBef>
                <a:spcPct val="0"/>
              </a:spcBef>
              <a:buNone/>
              <a:defRPr sz="2600" b="1" kern="1200">
                <a:solidFill>
                  <a:schemeClr val="accent1"/>
                </a:solidFill>
                <a:latin typeface="+mj-lt"/>
                <a:ea typeface="+mj-ea"/>
                <a:cs typeface="+mj-cs"/>
              </a:defRPr>
            </a:lvl1pPr>
          </a:lstStyle>
          <a:p>
            <a:r>
              <a:rPr lang="en-GB" sz="4000" dirty="0">
                <a:solidFill>
                  <a:schemeClr val="tx1"/>
                </a:solidFill>
              </a:rPr>
              <a:t>When to be an active bystander: </a:t>
            </a:r>
            <a:r>
              <a:rPr lang="en-GB" sz="4000" b="0" dirty="0">
                <a:solidFill>
                  <a:schemeClr val="tx1"/>
                </a:solidFill>
              </a:rPr>
              <a:t>what are unacceptable behaviours?</a:t>
            </a:r>
            <a:br>
              <a:rPr lang="en-GB" sz="2800" dirty="0">
                <a:solidFill>
                  <a:schemeClr val="tx1"/>
                </a:solidFill>
              </a:rPr>
            </a:br>
            <a:endParaRPr lang="en-GB" sz="2800" dirty="0">
              <a:solidFill>
                <a:schemeClr val="tx1"/>
              </a:solidFill>
            </a:endParaRPr>
          </a:p>
        </p:txBody>
      </p:sp>
      <p:sp>
        <p:nvSpPr>
          <p:cNvPr id="10" name="Content Placeholder 2">
            <a:extLst>
              <a:ext uri="{FF2B5EF4-FFF2-40B4-BE49-F238E27FC236}">
                <a16:creationId xmlns:a16="http://schemas.microsoft.com/office/drawing/2014/main" id="{CAF095D5-B95E-9D0D-E30E-7DF7D731AC41}"/>
              </a:ext>
            </a:extLst>
          </p:cNvPr>
          <p:cNvSpPr txBox="1">
            <a:spLocks/>
          </p:cNvSpPr>
          <p:nvPr/>
        </p:nvSpPr>
        <p:spPr>
          <a:xfrm>
            <a:off x="5180500" y="774867"/>
            <a:ext cx="6369815" cy="4841044"/>
          </a:xfrm>
          <a:prstGeom prst="rect">
            <a:avLst/>
          </a:prstGeom>
        </p:spPr>
        <p:txBody>
          <a:bodyPr vert="horz" lIns="0" tIns="0" rIns="0" bIns="0" rtlCol="0" anchor="ctr">
            <a:normAutofit/>
          </a:bodyPr>
          <a:lstStyle>
            <a:lvl1pPr marL="0" indent="0" algn="l" defTabSz="685748"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48"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87" indent="-161987" algn="l" defTabSz="685748"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76" indent="-161987" algn="l" defTabSz="685748"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63" indent="-161987" algn="l" defTabSz="685748"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06" indent="-171437" algn="l" defTabSz="685748"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680" indent="-171437" algn="l" defTabSz="685748"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554" indent="-171437" algn="l" defTabSz="685748"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428" indent="-171437" algn="l" defTabSz="685748"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285750" indent="-285750">
              <a:spcAft>
                <a:spcPts val="600"/>
              </a:spcAft>
              <a:buClr>
                <a:schemeClr val="accent1"/>
              </a:buClr>
              <a:buFont typeface="Wingdings" panose="05000000000000000000" pitchFamily="2" charset="2"/>
              <a:buChar char="ü"/>
            </a:pPr>
            <a:r>
              <a:rPr lang="en-GB" sz="2400" dirty="0"/>
              <a:t>Unacceptable behaviour may be overt and direct, subtle and more hidden, can be individual incidents or ongoing behaviour. </a:t>
            </a:r>
          </a:p>
          <a:p>
            <a:pPr marL="285750" indent="-285750">
              <a:spcAft>
                <a:spcPts val="600"/>
              </a:spcAft>
              <a:buClr>
                <a:schemeClr val="accent1"/>
              </a:buClr>
              <a:buFont typeface="Wingdings" panose="05000000000000000000" pitchFamily="2" charset="2"/>
              <a:buChar char="ü"/>
            </a:pPr>
            <a:r>
              <a:rPr lang="en-GB" sz="2400" dirty="0"/>
              <a:t>It may be related to a protected characteristic such as age, disability, race, sex, gender identity or sexual orientation (Equality Act 2010). </a:t>
            </a:r>
          </a:p>
          <a:p>
            <a:pPr marL="285750" indent="-285750">
              <a:spcAft>
                <a:spcPts val="600"/>
              </a:spcAft>
              <a:buClr>
                <a:schemeClr val="accent1"/>
              </a:buClr>
              <a:buFont typeface="Wingdings" panose="05000000000000000000" pitchFamily="2" charset="2"/>
              <a:buChar char="ü"/>
            </a:pPr>
            <a:r>
              <a:rPr lang="en-GB" sz="2400" dirty="0"/>
              <a:t>Multiple incidents of seemingly minor </a:t>
            </a:r>
            <a:r>
              <a:rPr lang="en-GB" sz="2400" b="1" dirty="0">
                <a:solidFill>
                  <a:schemeClr val="accent1"/>
                </a:solidFill>
              </a:rPr>
              <a:t>‘micro-aggressions’</a:t>
            </a:r>
            <a:r>
              <a:rPr lang="en-GB" sz="2400" b="1" dirty="0">
                <a:solidFill>
                  <a:srgbClr val="7030A0"/>
                </a:solidFill>
              </a:rPr>
              <a:t> </a:t>
            </a:r>
            <a:r>
              <a:rPr lang="en-GB" sz="2400" dirty="0"/>
              <a:t>can have a significant impact on an individual’s confidence and ability to work or study productively.</a:t>
            </a:r>
          </a:p>
          <a:p>
            <a:endParaRPr lang="en-GB" dirty="0"/>
          </a:p>
        </p:txBody>
      </p:sp>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16</a:t>
            </a:fld>
            <a:endParaRPr lang="en-GB"/>
          </a:p>
        </p:txBody>
      </p:sp>
    </p:spTree>
    <p:extLst>
      <p:ext uri="{BB962C8B-B14F-4D97-AF65-F5344CB8AC3E}">
        <p14:creationId xmlns:p14="http://schemas.microsoft.com/office/powerpoint/2010/main" val="1061715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20870-47B9-9A04-57F7-AD8C0DFD6278}"/>
              </a:ext>
            </a:extLst>
          </p:cNvPr>
          <p:cNvSpPr txBox="1"/>
          <p:nvPr/>
        </p:nvSpPr>
        <p:spPr>
          <a:xfrm>
            <a:off x="660400" y="520700"/>
            <a:ext cx="9626600" cy="718210"/>
          </a:xfrm>
          <a:prstGeom prst="rect">
            <a:avLst/>
          </a:prstGeom>
          <a:noFill/>
        </p:spPr>
        <p:txBody>
          <a:bodyPr wrap="square" lIns="121920" tIns="60960" rIns="121920" bIns="60960" rtlCol="0" anchor="t">
            <a:spAutoFit/>
          </a:bodyPr>
          <a:lstStyle/>
          <a:p>
            <a:r>
              <a:rPr lang="en-GB" sz="3867" b="1" dirty="0">
                <a:solidFill>
                  <a:schemeClr val="accent1"/>
                </a:solidFill>
                <a:latin typeface="+mj-lt"/>
                <a:sym typeface="Playfair Display Regular"/>
              </a:rPr>
              <a:t>Microaggressions</a:t>
            </a:r>
          </a:p>
        </p:txBody>
      </p:sp>
      <p:pic>
        <p:nvPicPr>
          <p:cNvPr id="4" name="Online Media 3" title="Where Are You From? The Game">
            <a:hlinkClick r:id="" action="ppaction://media"/>
            <a:extLst>
              <a:ext uri="{FF2B5EF4-FFF2-40B4-BE49-F238E27FC236}">
                <a16:creationId xmlns:a16="http://schemas.microsoft.com/office/drawing/2014/main" id="{448C232B-C493-C034-E651-876FF6E5988F}"/>
              </a:ext>
            </a:extLst>
          </p:cNvPr>
          <p:cNvPicPr>
            <a:picLocks noRot="1" noChangeAspect="1"/>
          </p:cNvPicPr>
          <p:nvPr>
            <a:videoFile r:link="rId1"/>
          </p:nvPr>
        </p:nvPicPr>
        <p:blipFill>
          <a:blip r:embed="rId4"/>
          <a:stretch>
            <a:fillRect/>
          </a:stretch>
        </p:blipFill>
        <p:spPr>
          <a:xfrm>
            <a:off x="2074334" y="1287854"/>
            <a:ext cx="8043333" cy="4544484"/>
          </a:xfrm>
          <a:prstGeom prst="rect">
            <a:avLst/>
          </a:prstGeom>
        </p:spPr>
      </p:pic>
      <p:sp>
        <p:nvSpPr>
          <p:cNvPr id="2" name="Slide Number Placeholder 1">
            <a:extLst>
              <a:ext uri="{FF2B5EF4-FFF2-40B4-BE49-F238E27FC236}">
                <a16:creationId xmlns:a16="http://schemas.microsoft.com/office/drawing/2014/main" id="{7113550E-FE9B-1158-3C9E-684F1084F6C3}"/>
              </a:ext>
            </a:extLst>
          </p:cNvPr>
          <p:cNvSpPr>
            <a:spLocks noGrp="1"/>
          </p:cNvSpPr>
          <p:nvPr>
            <p:ph type="sldNum" sz="quarter"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3711276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18</a:t>
            </a:fld>
            <a:endParaRPr lang="en-GB"/>
          </a:p>
        </p:txBody>
      </p:sp>
      <p:sp>
        <p:nvSpPr>
          <p:cNvPr id="2" name="TextBox 1">
            <a:extLst>
              <a:ext uri="{FF2B5EF4-FFF2-40B4-BE49-F238E27FC236}">
                <a16:creationId xmlns:a16="http://schemas.microsoft.com/office/drawing/2014/main" id="{00826137-20CA-E0CF-FCE6-122F3CD52D01}"/>
              </a:ext>
            </a:extLst>
          </p:cNvPr>
          <p:cNvSpPr txBox="1"/>
          <p:nvPr/>
        </p:nvSpPr>
        <p:spPr>
          <a:xfrm>
            <a:off x="408698" y="439909"/>
            <a:ext cx="10628270" cy="1323439"/>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What behaviours do you think are unacceptable?</a:t>
            </a:r>
            <a:r>
              <a:rPr lang="en-GB" sz="3200" b="1" dirty="0">
                <a:solidFill>
                  <a:schemeClr val="accent1"/>
                </a:solidFill>
              </a:rPr>
              <a:t> </a:t>
            </a:r>
          </a:p>
        </p:txBody>
      </p:sp>
      <p:sp>
        <p:nvSpPr>
          <p:cNvPr id="3" name="Content Placeholder 2">
            <a:extLst>
              <a:ext uri="{FF2B5EF4-FFF2-40B4-BE49-F238E27FC236}">
                <a16:creationId xmlns:a16="http://schemas.microsoft.com/office/drawing/2014/main" id="{EEB484C4-4100-11B5-4F29-96EC23D6D1B3}"/>
              </a:ext>
            </a:extLst>
          </p:cNvPr>
          <p:cNvSpPr txBox="1">
            <a:spLocks/>
          </p:cNvSpPr>
          <p:nvPr/>
        </p:nvSpPr>
        <p:spPr>
          <a:xfrm>
            <a:off x="408698" y="2471698"/>
            <a:ext cx="5076527" cy="1914603"/>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Inter-Regular"/>
              <a:buChar char="✓"/>
              <a:defRPr sz="2000" b="0" i="0" u="none" strike="noStrike" cap="none">
                <a:solidFill>
                  <a:schemeClr val="dk2"/>
                </a:solidFill>
                <a:latin typeface="Inter-Regular"/>
                <a:ea typeface="Inter-Regular"/>
                <a:cs typeface="Inter-Regular"/>
                <a:sym typeface="Inter-Regular"/>
              </a:defRPr>
            </a:lvl1pPr>
            <a:lvl2pPr marL="914400" marR="0" lvl="1" indent="-355600" algn="l" rtl="0">
              <a:lnSpc>
                <a:spcPct val="115000"/>
              </a:lnSpc>
              <a:spcBef>
                <a:spcPts val="600"/>
              </a:spcBef>
              <a:spcAft>
                <a:spcPts val="0"/>
              </a:spcAft>
              <a:buClr>
                <a:schemeClr val="accent2"/>
              </a:buClr>
              <a:buSzPts val="2000"/>
              <a:buFont typeface="Inter-Regular"/>
              <a:buChar char="○"/>
              <a:defRPr sz="2000" b="0" i="0" u="none" strike="noStrike" cap="none">
                <a:solidFill>
                  <a:schemeClr val="dk2"/>
                </a:solidFill>
                <a:latin typeface="Inter-Regular"/>
                <a:ea typeface="Inter-Regular"/>
                <a:cs typeface="Inter-Regular"/>
                <a:sym typeface="Inter-Regular"/>
              </a:defRPr>
            </a:lvl2pPr>
            <a:lvl3pPr marL="1371600" marR="0" lvl="2"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2"/>
                </a:solidFill>
                <a:latin typeface="Inter-Regular"/>
                <a:ea typeface="Inter-Regular"/>
                <a:cs typeface="Inter-Regular"/>
                <a:sym typeface="Inter-Regular"/>
              </a:defRPr>
            </a:lvl3pPr>
            <a:lvl4pPr marL="1828800" marR="0" lvl="3"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2"/>
                </a:solidFill>
                <a:latin typeface="Inter-Regular"/>
                <a:ea typeface="Inter-Regular"/>
                <a:cs typeface="Inter-Regular"/>
                <a:sym typeface="Inter-Regular"/>
              </a:defRPr>
            </a:lvl4pPr>
            <a:lvl5pPr marL="2286000" marR="0" lvl="4" indent="-355600" algn="l" rtl="0">
              <a:lnSpc>
                <a:spcPct val="115000"/>
              </a:lnSpc>
              <a:spcBef>
                <a:spcPts val="600"/>
              </a:spcBef>
              <a:spcAft>
                <a:spcPts val="0"/>
              </a:spcAft>
              <a:buClr>
                <a:schemeClr val="dk2"/>
              </a:buClr>
              <a:buSzPts val="2000"/>
              <a:buFont typeface="Inter-Regular"/>
              <a:buChar char="○"/>
              <a:defRPr sz="2000" b="0" i="0" u="none" strike="noStrike" cap="none">
                <a:solidFill>
                  <a:schemeClr val="dk2"/>
                </a:solidFill>
                <a:latin typeface="Inter-Regular"/>
                <a:ea typeface="Inter-Regular"/>
                <a:cs typeface="Inter-Regular"/>
                <a:sym typeface="Inter-Regular"/>
              </a:defRPr>
            </a:lvl5pPr>
            <a:lvl6pPr marL="2743200" marR="0" lvl="5" indent="-355600" algn="l" rtl="0">
              <a:lnSpc>
                <a:spcPct val="115000"/>
              </a:lnSpc>
              <a:spcBef>
                <a:spcPts val="600"/>
              </a:spcBef>
              <a:spcAft>
                <a:spcPts val="0"/>
              </a:spcAft>
              <a:buClr>
                <a:schemeClr val="dk2"/>
              </a:buClr>
              <a:buSzPts val="2000"/>
              <a:buFont typeface="Inter-Regular"/>
              <a:buChar char="■"/>
              <a:defRPr sz="2000" b="0" i="0" u="none" strike="noStrike" cap="none">
                <a:solidFill>
                  <a:schemeClr val="dk2"/>
                </a:solidFill>
                <a:latin typeface="Inter-Regular"/>
                <a:ea typeface="Inter-Regular"/>
                <a:cs typeface="Inter-Regular"/>
                <a:sym typeface="Inter-Regular"/>
              </a:defRPr>
            </a:lvl6pPr>
            <a:lvl7pPr marL="3200400" marR="0" lvl="6" indent="-355600" algn="l" rtl="0">
              <a:lnSpc>
                <a:spcPct val="115000"/>
              </a:lnSpc>
              <a:spcBef>
                <a:spcPts val="600"/>
              </a:spcBef>
              <a:spcAft>
                <a:spcPts val="0"/>
              </a:spcAft>
              <a:buClr>
                <a:schemeClr val="dk2"/>
              </a:buClr>
              <a:buSzPts val="2000"/>
              <a:buFont typeface="Inter-Regular"/>
              <a:buChar char="●"/>
              <a:defRPr sz="2000" b="0" i="0" u="none" strike="noStrike" cap="none">
                <a:solidFill>
                  <a:schemeClr val="dk2"/>
                </a:solidFill>
                <a:latin typeface="Inter-Regular"/>
                <a:ea typeface="Inter-Regular"/>
                <a:cs typeface="Inter-Regular"/>
                <a:sym typeface="Inter-Regular"/>
              </a:defRPr>
            </a:lvl7pPr>
            <a:lvl8pPr marL="3657600" marR="0" lvl="7" indent="-355600" algn="l" rtl="0">
              <a:lnSpc>
                <a:spcPct val="115000"/>
              </a:lnSpc>
              <a:spcBef>
                <a:spcPts val="600"/>
              </a:spcBef>
              <a:spcAft>
                <a:spcPts val="0"/>
              </a:spcAft>
              <a:buClr>
                <a:schemeClr val="dk2"/>
              </a:buClr>
              <a:buSzPts val="2000"/>
              <a:buFont typeface="Inter-Regular"/>
              <a:buChar char="○"/>
              <a:defRPr sz="2000" b="0" i="0" u="none" strike="noStrike" cap="none">
                <a:solidFill>
                  <a:schemeClr val="dk2"/>
                </a:solidFill>
                <a:latin typeface="Inter-Regular"/>
                <a:ea typeface="Inter-Regular"/>
                <a:cs typeface="Inter-Regular"/>
                <a:sym typeface="Inter-Regular"/>
              </a:defRPr>
            </a:lvl8pPr>
            <a:lvl9pPr marL="4114800" marR="0" lvl="8" indent="-355600" algn="l" rtl="0">
              <a:lnSpc>
                <a:spcPct val="115000"/>
              </a:lnSpc>
              <a:spcBef>
                <a:spcPts val="600"/>
              </a:spcBef>
              <a:spcAft>
                <a:spcPts val="600"/>
              </a:spcAft>
              <a:buClr>
                <a:schemeClr val="dk2"/>
              </a:buClr>
              <a:buSzPts val="2000"/>
              <a:buFont typeface="Inter-Regular"/>
              <a:buChar char="■"/>
              <a:defRPr sz="2000" b="0" i="0" u="none" strike="noStrike" cap="none">
                <a:solidFill>
                  <a:schemeClr val="dk2"/>
                </a:solidFill>
                <a:latin typeface="Inter-Regular"/>
                <a:ea typeface="Inter-Regular"/>
                <a:cs typeface="Inter-Regular"/>
                <a:sym typeface="Inter-Regular"/>
              </a:defRPr>
            </a:lvl9pPr>
          </a:lstStyle>
          <a:p>
            <a:pPr marL="101600" indent="0">
              <a:buClr>
                <a:schemeClr val="accent4"/>
              </a:buClr>
              <a:buNone/>
            </a:pPr>
            <a:r>
              <a:rPr lang="en-GB" sz="2800" dirty="0">
                <a:latin typeface="+mn-lt"/>
              </a:rPr>
              <a:t>Discuss with the person next to you.</a:t>
            </a:r>
          </a:p>
          <a:p>
            <a:pPr marL="101600" indent="0">
              <a:buClr>
                <a:srgbClr val="D26A50"/>
              </a:buClr>
              <a:buNone/>
            </a:pPr>
            <a:r>
              <a:rPr lang="en-GB" sz="2800" dirty="0">
                <a:latin typeface="+mn-lt"/>
              </a:rPr>
              <a:t>Feedback to the group</a:t>
            </a:r>
          </a:p>
        </p:txBody>
      </p:sp>
      <p:pic>
        <p:nvPicPr>
          <p:cNvPr id="5" name="Picture 4">
            <a:extLst>
              <a:ext uri="{FF2B5EF4-FFF2-40B4-BE49-F238E27FC236}">
                <a16:creationId xmlns:a16="http://schemas.microsoft.com/office/drawing/2014/main" id="{052FCEBE-C916-304C-F268-F926B6363216}"/>
              </a:ext>
            </a:extLst>
          </p:cNvPr>
          <p:cNvPicPr>
            <a:picLocks noChangeAspect="1"/>
          </p:cNvPicPr>
          <p:nvPr/>
        </p:nvPicPr>
        <p:blipFill>
          <a:blip r:embed="rId3"/>
          <a:stretch>
            <a:fillRect/>
          </a:stretch>
        </p:blipFill>
        <p:spPr>
          <a:xfrm>
            <a:off x="7226301" y="1964658"/>
            <a:ext cx="3662586" cy="4227733"/>
          </a:xfrm>
          <a:prstGeom prst="rect">
            <a:avLst/>
          </a:prstGeom>
        </p:spPr>
      </p:pic>
    </p:spTree>
    <p:extLst>
      <p:ext uri="{BB962C8B-B14F-4D97-AF65-F5344CB8AC3E}">
        <p14:creationId xmlns:p14="http://schemas.microsoft.com/office/powerpoint/2010/main" val="41395215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19</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700798" y="2167457"/>
            <a:ext cx="6357158" cy="2864400"/>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nSpc>
                <a:spcPct val="110000"/>
              </a:lnSpc>
            </a:pPr>
            <a:r>
              <a:rPr lang="en-GB" sz="1800" b="1" dirty="0"/>
              <a:t>Bullying and harassment</a:t>
            </a:r>
          </a:p>
          <a:p>
            <a:pPr marL="285750" indent="-285750">
              <a:lnSpc>
                <a:spcPct val="150000"/>
              </a:lnSpc>
              <a:buFont typeface="Wingdings" panose="05000000000000000000" pitchFamily="2" charset="2"/>
              <a:buChar char="ü"/>
            </a:pPr>
            <a:r>
              <a:rPr lang="en-GB" sz="1800" dirty="0"/>
              <a:t>Micro-inequities/Micro-aggressions/Micro-assaults  </a:t>
            </a:r>
          </a:p>
          <a:p>
            <a:pPr marL="285750" indent="-285750">
              <a:lnSpc>
                <a:spcPct val="150000"/>
              </a:lnSpc>
              <a:buFont typeface="Wingdings" panose="05000000000000000000" pitchFamily="2" charset="2"/>
              <a:buChar char="ü"/>
            </a:pPr>
            <a:r>
              <a:rPr lang="en-GB" sz="1800" dirty="0"/>
              <a:t>Singling people out or overlooking them constantly</a:t>
            </a:r>
          </a:p>
          <a:p>
            <a:pPr marL="285750" indent="-285750">
              <a:lnSpc>
                <a:spcPct val="150000"/>
              </a:lnSpc>
              <a:buFont typeface="Wingdings" panose="05000000000000000000" pitchFamily="2" charset="2"/>
              <a:buChar char="ü"/>
            </a:pPr>
            <a:r>
              <a:rPr lang="en-GB" sz="1800" dirty="0"/>
              <a:t>Interrupting a person mid-sentence constantly </a:t>
            </a:r>
          </a:p>
          <a:p>
            <a:pPr marL="285750" indent="-285750">
              <a:lnSpc>
                <a:spcPct val="150000"/>
              </a:lnSpc>
              <a:buFont typeface="Wingdings" panose="05000000000000000000" pitchFamily="2" charset="2"/>
              <a:buChar char="ü"/>
            </a:pPr>
            <a:r>
              <a:rPr lang="en-GB" sz="1800" dirty="0"/>
              <a:t>Taking more questions from men than women</a:t>
            </a:r>
          </a:p>
          <a:p>
            <a:pPr marL="285750" indent="-285750">
              <a:lnSpc>
                <a:spcPct val="150000"/>
              </a:lnSpc>
              <a:buFont typeface="Wingdings" panose="05000000000000000000" pitchFamily="2" charset="2"/>
              <a:buChar char="ü"/>
            </a:pPr>
            <a:r>
              <a:rPr lang="en-GB" sz="1800" dirty="0"/>
              <a:t>Rolling eyes when people are talking and sighing loudly</a:t>
            </a:r>
          </a:p>
          <a:p>
            <a:pPr marL="285750" indent="-285750">
              <a:lnSpc>
                <a:spcPct val="150000"/>
              </a:lnSpc>
              <a:buFont typeface="Wingdings" panose="05000000000000000000" pitchFamily="2" charset="2"/>
              <a:buChar char="ü"/>
            </a:pPr>
            <a:r>
              <a:rPr lang="en-GB" sz="1800" dirty="0"/>
              <a:t>Being rude, mean, inconsiderate or threatening</a:t>
            </a:r>
          </a:p>
          <a:p>
            <a:pPr marL="285750" indent="-285750">
              <a:lnSpc>
                <a:spcPct val="150000"/>
              </a:lnSpc>
              <a:buFont typeface="Wingdings" panose="05000000000000000000" pitchFamily="2" charset="2"/>
              <a:buChar char="ü"/>
            </a:pPr>
            <a:r>
              <a:rPr lang="en-GB" sz="1800" dirty="0"/>
              <a:t>Swearing or using inappropriate language</a:t>
            </a:r>
          </a:p>
          <a:p>
            <a:pPr marL="285750" indent="-285750">
              <a:lnSpc>
                <a:spcPct val="150000"/>
              </a:lnSpc>
              <a:buFont typeface="Wingdings" panose="05000000000000000000" pitchFamily="2" charset="2"/>
              <a:buChar char="ü"/>
            </a:pPr>
            <a:r>
              <a:rPr lang="en-GB" sz="1800" dirty="0"/>
              <a:t>Disrespectful or derogatory comments about others</a:t>
            </a:r>
          </a:p>
          <a:p>
            <a:pPr marL="285750" indent="-285750">
              <a:lnSpc>
                <a:spcPct val="150000"/>
              </a:lnSpc>
              <a:buFont typeface="Wingdings" panose="05000000000000000000" pitchFamily="2" charset="2"/>
              <a:buChar char="ü"/>
            </a:pPr>
            <a:r>
              <a:rPr lang="en-GB" sz="1800" dirty="0"/>
              <a:t>Raising voices in anger and frustration, or losing temper</a:t>
            </a:r>
          </a:p>
          <a:p>
            <a:pPr marL="285750" indent="-285750">
              <a:lnSpc>
                <a:spcPct val="150000"/>
              </a:lnSpc>
              <a:buFont typeface="Wingdings" panose="05000000000000000000" pitchFamily="2" charset="2"/>
              <a:buChar char="ü"/>
            </a:pPr>
            <a:r>
              <a:rPr lang="en-GB" sz="1800" dirty="0"/>
              <a:t>Consistently ignoring someone for no reason</a:t>
            </a:r>
          </a:p>
          <a:p>
            <a:pPr marL="285750" indent="-285750">
              <a:lnSpc>
                <a:spcPct val="150000"/>
              </a:lnSpc>
              <a:buFont typeface="Wingdings" panose="05000000000000000000" pitchFamily="2" charset="2"/>
              <a:buChar char="ü"/>
            </a:pPr>
            <a:r>
              <a:rPr lang="en-GB" sz="1800" dirty="0"/>
              <a:t>Spreading rumours</a:t>
            </a:r>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062827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Unacceptable Behaviours</a:t>
            </a:r>
            <a:endParaRPr lang="en-GB" sz="3200" b="1" dirty="0">
              <a:solidFill>
                <a:schemeClr val="accent1"/>
              </a:solidFill>
            </a:endParaRPr>
          </a:p>
        </p:txBody>
      </p:sp>
      <p:pic>
        <p:nvPicPr>
          <p:cNvPr id="13" name="Picture 12">
            <a:extLst>
              <a:ext uri="{FF2B5EF4-FFF2-40B4-BE49-F238E27FC236}">
                <a16:creationId xmlns:a16="http://schemas.microsoft.com/office/drawing/2014/main" id="{FA4065B1-51B6-C6DE-52A6-BD4E571BE657}"/>
              </a:ext>
            </a:extLst>
          </p:cNvPr>
          <p:cNvPicPr>
            <a:picLocks noChangeAspect="1"/>
          </p:cNvPicPr>
          <p:nvPr/>
        </p:nvPicPr>
        <p:blipFill>
          <a:blip r:embed="rId3"/>
          <a:stretch>
            <a:fillRect/>
          </a:stretch>
        </p:blipFill>
        <p:spPr>
          <a:xfrm>
            <a:off x="8850225" y="1829328"/>
            <a:ext cx="1247949" cy="3820058"/>
          </a:xfrm>
          <a:prstGeom prst="rect">
            <a:avLst/>
          </a:prstGeom>
        </p:spPr>
      </p:pic>
    </p:spTree>
    <p:extLst>
      <p:ext uri="{BB962C8B-B14F-4D97-AF65-F5344CB8AC3E}">
        <p14:creationId xmlns:p14="http://schemas.microsoft.com/office/powerpoint/2010/main" val="24169172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988099"/>
            <a:ext cx="11540763" cy="378044"/>
          </a:xfrm>
        </p:spPr>
        <p:txBody>
          <a:bodyPr/>
          <a:lstStyle/>
          <a:p>
            <a:r>
              <a:rPr lang="en-US" sz="3200" dirty="0"/>
              <a:t>Learning Objectives</a:t>
            </a:r>
          </a:p>
        </p:txBody>
      </p:sp>
      <p:sp>
        <p:nvSpPr>
          <p:cNvPr id="3" name="Content Placeholder 2">
            <a:extLst>
              <a:ext uri="{FF2B5EF4-FFF2-40B4-BE49-F238E27FC236}">
                <a16:creationId xmlns:a16="http://schemas.microsoft.com/office/drawing/2014/main" id="{11F22D0D-3D5B-BCDE-BCBB-D71A84E5DA0D}"/>
              </a:ext>
            </a:extLst>
          </p:cNvPr>
          <p:cNvSpPr>
            <a:spLocks noGrp="1"/>
          </p:cNvSpPr>
          <p:nvPr>
            <p:ph idx="1"/>
          </p:nvPr>
        </p:nvSpPr>
        <p:spPr>
          <a:xfrm>
            <a:off x="651237" y="2129067"/>
            <a:ext cx="5036047" cy="2599863"/>
          </a:xfrm>
        </p:spPr>
        <p:txBody>
          <a:bodyPr/>
          <a:lstStyle/>
          <a:p>
            <a:pPr marL="457189" indent="-355591">
              <a:spcBef>
                <a:spcPts val="600"/>
              </a:spcBef>
              <a:buSzPts val="2000"/>
              <a:buChar char="✓"/>
            </a:pPr>
            <a:r>
              <a:rPr lang="en-GB" sz="2400" dirty="0"/>
              <a:t>To understand what it means to be an active bystander</a:t>
            </a:r>
          </a:p>
          <a:p>
            <a:pPr marL="457189" indent="-355591">
              <a:spcBef>
                <a:spcPts val="600"/>
              </a:spcBef>
              <a:buSzPts val="2000"/>
              <a:buChar char="✓"/>
            </a:pPr>
            <a:r>
              <a:rPr lang="en-GB" sz="2400" dirty="0"/>
              <a:t>To learn how to manage instances of discrimination, bullying and harassment </a:t>
            </a:r>
          </a:p>
          <a:p>
            <a:pPr marL="457189" indent="-355591">
              <a:spcBef>
                <a:spcPts val="600"/>
              </a:spcBef>
              <a:buSzPts val="2000"/>
              <a:buChar char="✓"/>
            </a:pPr>
            <a:r>
              <a:rPr lang="en-GB" sz="2400" dirty="0"/>
              <a:t>To know where to go for help</a:t>
            </a:r>
          </a:p>
          <a:p>
            <a:endParaRPr lang="en-GB" sz="2400" dirty="0"/>
          </a:p>
        </p:txBody>
      </p:sp>
      <p:sp>
        <p:nvSpPr>
          <p:cNvPr id="14" name="Slide Number Placeholder 13">
            <a:extLst>
              <a:ext uri="{FF2B5EF4-FFF2-40B4-BE49-F238E27FC236}">
                <a16:creationId xmlns:a16="http://schemas.microsoft.com/office/drawing/2014/main" id="{105C5318-59E9-5188-3C6D-E57BD57E586A}"/>
              </a:ext>
            </a:extLst>
          </p:cNvPr>
          <p:cNvSpPr>
            <a:spLocks noGrp="1"/>
          </p:cNvSpPr>
          <p:nvPr>
            <p:ph type="sldNum" sz="quarter" idx="12"/>
          </p:nvPr>
        </p:nvSpPr>
        <p:spPr/>
        <p:txBody>
          <a:bodyPr/>
          <a:lstStyle/>
          <a:p>
            <a:fld id="{CBA53E11-492D-48B3-9F9B-09541CA2A39A}" type="slidenum">
              <a:rPr lang="en-GB" smtClean="0"/>
              <a:t>2</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D158830F-96E9-44A8-ED8F-8A24D422E0E1}"/>
              </a:ext>
            </a:extLst>
          </p:cNvPr>
          <p:cNvPicPr>
            <a:picLocks noChangeAspect="1"/>
          </p:cNvPicPr>
          <p:nvPr/>
        </p:nvPicPr>
        <p:blipFill>
          <a:blip r:embed="rId2"/>
          <a:stretch>
            <a:fillRect/>
          </a:stretch>
        </p:blipFill>
        <p:spPr>
          <a:xfrm>
            <a:off x="6875206" y="1814286"/>
            <a:ext cx="4858428" cy="3229426"/>
          </a:xfrm>
          <a:prstGeom prst="rect">
            <a:avLst/>
          </a:prstGeom>
        </p:spPr>
      </p:pic>
    </p:spTree>
    <p:extLst>
      <p:ext uri="{BB962C8B-B14F-4D97-AF65-F5344CB8AC3E}">
        <p14:creationId xmlns:p14="http://schemas.microsoft.com/office/powerpoint/2010/main" val="30313899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20</a:t>
            </a:fld>
            <a:endParaRPr lang="en-GB"/>
          </a:p>
        </p:txBody>
      </p:sp>
      <p:sp>
        <p:nvSpPr>
          <p:cNvPr id="8" name="TextBox 7">
            <a:extLst>
              <a:ext uri="{FF2B5EF4-FFF2-40B4-BE49-F238E27FC236}">
                <a16:creationId xmlns:a16="http://schemas.microsoft.com/office/drawing/2014/main" id="{36756717-973C-536A-FF07-2284A6AEBA81}"/>
              </a:ext>
            </a:extLst>
          </p:cNvPr>
          <p:cNvSpPr txBox="1"/>
          <p:nvPr/>
        </p:nvSpPr>
        <p:spPr>
          <a:xfrm>
            <a:off x="1513880" y="439909"/>
            <a:ext cx="916424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Strategies for Intervention: The 4 D’s</a:t>
            </a:r>
            <a:endParaRPr lang="en-GB" sz="3200" b="1" dirty="0">
              <a:solidFill>
                <a:schemeClr val="accent1"/>
              </a:solidFill>
            </a:endParaRPr>
          </a:p>
        </p:txBody>
      </p:sp>
      <p:grpSp>
        <p:nvGrpSpPr>
          <p:cNvPr id="2" name="Group 1">
            <a:extLst>
              <a:ext uri="{FF2B5EF4-FFF2-40B4-BE49-F238E27FC236}">
                <a16:creationId xmlns:a16="http://schemas.microsoft.com/office/drawing/2014/main" id="{FC78A9B0-7A5C-DB30-6346-7FAF0164E174}"/>
              </a:ext>
            </a:extLst>
          </p:cNvPr>
          <p:cNvGrpSpPr/>
          <p:nvPr/>
        </p:nvGrpSpPr>
        <p:grpSpPr>
          <a:xfrm>
            <a:off x="5188935" y="1583066"/>
            <a:ext cx="5880117" cy="3174732"/>
            <a:chOff x="3632852" y="1375530"/>
            <a:chExt cx="4771532" cy="2657595"/>
          </a:xfrm>
        </p:grpSpPr>
        <p:sp>
          <p:nvSpPr>
            <p:cNvPr id="3" name="Google Shape;455;p44">
              <a:extLst>
                <a:ext uri="{FF2B5EF4-FFF2-40B4-BE49-F238E27FC236}">
                  <a16:creationId xmlns:a16="http://schemas.microsoft.com/office/drawing/2014/main" id="{2955D6F6-6A95-6072-F541-DB40BAF7E367}"/>
                </a:ext>
              </a:extLst>
            </p:cNvPr>
            <p:cNvSpPr/>
            <p:nvPr/>
          </p:nvSpPr>
          <p:spPr>
            <a:xfrm>
              <a:off x="4698936" y="1375530"/>
              <a:ext cx="3705448" cy="1581970"/>
            </a:xfrm>
            <a:prstGeom prst="rect">
              <a:avLst/>
            </a:prstGeom>
            <a:solidFill>
              <a:srgbClr val="F3F3F3"/>
            </a:solidFill>
            <a:ln w="19050">
              <a:solidFill>
                <a:schemeClr val="accent4"/>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GB" b="1" dirty="0">
                  <a:solidFill>
                    <a:schemeClr val="dk1"/>
                  </a:solidFill>
                  <a:latin typeface="Inter"/>
                  <a:ea typeface="Inter"/>
                  <a:cs typeface="Inter"/>
                  <a:sym typeface="Inter"/>
                </a:rPr>
                <a:t>Delay</a:t>
              </a:r>
            </a:p>
            <a:p>
              <a:pPr marL="0" lvl="0" indent="0" algn="r" rtl="0">
                <a:spcBef>
                  <a:spcPts val="0"/>
                </a:spcBef>
                <a:spcAft>
                  <a:spcPts val="0"/>
                </a:spcAft>
                <a:buClr>
                  <a:schemeClr val="dk1"/>
                </a:buClr>
                <a:buSzPts val="1100"/>
                <a:buFont typeface="Arial"/>
                <a:buNone/>
              </a:pPr>
              <a:r>
                <a:rPr lang="en" dirty="0">
                  <a:solidFill>
                    <a:schemeClr val="dk1"/>
                  </a:solidFill>
                  <a:latin typeface="Inter"/>
                  <a:ea typeface="Inter"/>
                  <a:cs typeface="Inter"/>
                  <a:sym typeface="Inter"/>
                </a:rPr>
                <a:t>Wait for the situation to pass and check in with the individual. Then take action later </a:t>
              </a:r>
            </a:p>
            <a:p>
              <a:pPr marL="0" lvl="0" indent="0" algn="r" rtl="0">
                <a:spcBef>
                  <a:spcPts val="0"/>
                </a:spcBef>
                <a:spcAft>
                  <a:spcPts val="0"/>
                </a:spcAft>
                <a:buClr>
                  <a:schemeClr val="dk1"/>
                </a:buClr>
                <a:buSzPts val="1100"/>
                <a:buFont typeface="Arial"/>
                <a:buNone/>
              </a:pPr>
              <a:r>
                <a:rPr lang="en" dirty="0">
                  <a:solidFill>
                    <a:schemeClr val="dk1"/>
                  </a:solidFill>
                  <a:latin typeface="Inter"/>
                  <a:ea typeface="Inter"/>
                  <a:cs typeface="Inter"/>
                  <a:sym typeface="Inter"/>
                </a:rPr>
                <a:t>– it’s never too late!</a:t>
              </a:r>
              <a:endParaRPr dirty="0">
                <a:solidFill>
                  <a:schemeClr val="dk1"/>
                </a:solidFill>
                <a:latin typeface="Inter"/>
                <a:ea typeface="Inter"/>
                <a:cs typeface="Inter"/>
                <a:sym typeface="Inter"/>
              </a:endParaRPr>
            </a:p>
          </p:txBody>
        </p:sp>
        <p:sp>
          <p:nvSpPr>
            <p:cNvPr id="4" name="Google Shape;459;p44">
              <a:extLst>
                <a:ext uri="{FF2B5EF4-FFF2-40B4-BE49-F238E27FC236}">
                  <a16:creationId xmlns:a16="http://schemas.microsoft.com/office/drawing/2014/main" id="{A06338A0-8F41-1AE0-83F0-7504BA3B8AB1}"/>
                </a:ext>
              </a:extLst>
            </p:cNvPr>
            <p:cNvSpPr/>
            <p:nvPr/>
          </p:nvSpPr>
          <p:spPr>
            <a:xfrm rot="5400000">
              <a:off x="3632852" y="1880025"/>
              <a:ext cx="2153100" cy="2153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63;p44">
              <a:extLst>
                <a:ext uri="{FF2B5EF4-FFF2-40B4-BE49-F238E27FC236}">
                  <a16:creationId xmlns:a16="http://schemas.microsoft.com/office/drawing/2014/main" id="{377672AB-DFA0-375B-CAC7-C614979EA187}"/>
                </a:ext>
              </a:extLst>
            </p:cNvPr>
            <p:cNvSpPr/>
            <p:nvPr/>
          </p:nvSpPr>
          <p:spPr>
            <a:xfrm>
              <a:off x="4866314" y="2336012"/>
              <a:ext cx="542443" cy="390594"/>
            </a:xfrm>
            <a:prstGeom prst="rect">
              <a:avLst/>
            </a:prstGeom>
          </p:spPr>
          <p:txBody>
            <a:bodyPr>
              <a:prstTxWarp prst="textPlain">
                <a:avLst/>
              </a:prstTxWarp>
            </a:bodyPr>
            <a:lstStyle/>
            <a:p>
              <a:pPr lvl="0" algn="ctr"/>
              <a:r>
                <a:rPr lang="en-GB" b="1">
                  <a:solidFill>
                    <a:schemeClr val="lt1"/>
                  </a:solidFill>
                  <a:latin typeface="Playfair Display"/>
                </a:rPr>
                <a:t>D</a:t>
              </a:r>
              <a:endParaRPr b="1" i="0">
                <a:ln>
                  <a:noFill/>
                </a:ln>
                <a:solidFill>
                  <a:schemeClr val="lt1"/>
                </a:solidFill>
                <a:latin typeface="Playfair Display"/>
              </a:endParaRPr>
            </a:p>
          </p:txBody>
        </p:sp>
      </p:grpSp>
      <p:grpSp>
        <p:nvGrpSpPr>
          <p:cNvPr id="7" name="Group 6">
            <a:extLst>
              <a:ext uri="{FF2B5EF4-FFF2-40B4-BE49-F238E27FC236}">
                <a16:creationId xmlns:a16="http://schemas.microsoft.com/office/drawing/2014/main" id="{0B8FD0E1-F06E-D8CA-4FE3-33A6833806BC}"/>
              </a:ext>
            </a:extLst>
          </p:cNvPr>
          <p:cNvGrpSpPr/>
          <p:nvPr/>
        </p:nvGrpSpPr>
        <p:grpSpPr>
          <a:xfrm>
            <a:off x="1122947" y="1588168"/>
            <a:ext cx="6069138" cy="3169629"/>
            <a:chOff x="563671" y="1375530"/>
            <a:chExt cx="5072330" cy="2657595"/>
          </a:xfrm>
        </p:grpSpPr>
        <p:sp>
          <p:nvSpPr>
            <p:cNvPr id="9" name="Google Shape;454;p44">
              <a:extLst>
                <a:ext uri="{FF2B5EF4-FFF2-40B4-BE49-F238E27FC236}">
                  <a16:creationId xmlns:a16="http://schemas.microsoft.com/office/drawing/2014/main" id="{908426BB-A507-5323-3EF3-FE50DC0C2BCD}"/>
                </a:ext>
              </a:extLst>
            </p:cNvPr>
            <p:cNvSpPr/>
            <p:nvPr/>
          </p:nvSpPr>
          <p:spPr>
            <a:xfrm>
              <a:off x="563671" y="1375530"/>
              <a:ext cx="3999654" cy="1581970"/>
            </a:xfrm>
            <a:prstGeom prst="rect">
              <a:avLst/>
            </a:prstGeom>
            <a:solidFill>
              <a:srgbClr val="F3F3F3"/>
            </a:solidFill>
            <a:ln w="19050">
              <a:solidFill>
                <a:schemeClr val="accent4"/>
              </a:solidFill>
            </a:ln>
          </p:spPr>
          <p:txBody>
            <a:bodyPr spcFirstLastPara="1" wrap="square" lIns="91425" tIns="91425" rIns="1371600" bIns="91425" anchor="t" anchorCtr="0">
              <a:noAutofit/>
            </a:bodyPr>
            <a:lstStyle/>
            <a:p>
              <a:pPr marL="0" lvl="0" indent="0" algn="l" rtl="0">
                <a:spcBef>
                  <a:spcPts val="0"/>
                </a:spcBef>
                <a:spcAft>
                  <a:spcPts val="0"/>
                </a:spcAft>
                <a:buNone/>
              </a:pPr>
              <a:r>
                <a:rPr lang="en-GB" b="1" dirty="0">
                  <a:solidFill>
                    <a:schemeClr val="dk1"/>
                  </a:solidFill>
                  <a:latin typeface="Inter"/>
                  <a:ea typeface="Inter"/>
                  <a:cs typeface="Inter"/>
                  <a:sym typeface="Inter"/>
                </a:rPr>
                <a:t>Direct action</a:t>
              </a:r>
              <a:endParaRPr b="1" dirty="0">
                <a:solidFill>
                  <a:schemeClr val="dk1"/>
                </a:solidFill>
                <a:latin typeface="Inter"/>
                <a:ea typeface="Inter"/>
                <a:cs typeface="Inter"/>
                <a:sym typeface="Inter"/>
              </a:endParaRPr>
            </a:p>
            <a:p>
              <a:r>
                <a:rPr lang="en-GB" dirty="0">
                  <a:solidFill>
                    <a:schemeClr val="tx1"/>
                  </a:solidFill>
                </a:rPr>
                <a:t>Directly intervene, for example, by asking the person to stop. Immediately act or call out negative behaviour, explaining why it is not ok.</a:t>
              </a:r>
            </a:p>
          </p:txBody>
        </p:sp>
        <p:sp>
          <p:nvSpPr>
            <p:cNvPr id="10" name="Google Shape;458;p44">
              <a:extLst>
                <a:ext uri="{FF2B5EF4-FFF2-40B4-BE49-F238E27FC236}">
                  <a16:creationId xmlns:a16="http://schemas.microsoft.com/office/drawing/2014/main" id="{4F7AFE13-62C1-026B-F51A-DB41086FC062}"/>
                </a:ext>
              </a:extLst>
            </p:cNvPr>
            <p:cNvSpPr/>
            <p:nvPr/>
          </p:nvSpPr>
          <p:spPr>
            <a:xfrm>
              <a:off x="3482901" y="1880025"/>
              <a:ext cx="2153100" cy="2153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44">
              <a:extLst>
                <a:ext uri="{FF2B5EF4-FFF2-40B4-BE49-F238E27FC236}">
                  <a16:creationId xmlns:a16="http://schemas.microsoft.com/office/drawing/2014/main" id="{D23E703D-22D0-E36E-54E1-F44D22AFD5E9}"/>
                </a:ext>
              </a:extLst>
            </p:cNvPr>
            <p:cNvSpPr/>
            <p:nvPr/>
          </p:nvSpPr>
          <p:spPr>
            <a:xfrm>
              <a:off x="3885271" y="2336012"/>
              <a:ext cx="542443" cy="390594"/>
            </a:xfrm>
            <a:prstGeom prst="rect">
              <a:avLst/>
            </a:prstGeom>
          </p:spPr>
          <p:txBody>
            <a:bodyPr>
              <a:prstTxWarp prst="textPlain">
                <a:avLst/>
              </a:prstTxWarp>
            </a:bodyPr>
            <a:lstStyle/>
            <a:p>
              <a:pPr lvl="0" algn="ctr"/>
              <a:r>
                <a:rPr lang="en-GB" b="1">
                  <a:solidFill>
                    <a:schemeClr val="lt1"/>
                  </a:solidFill>
                  <a:latin typeface="Playfair Display"/>
                </a:rPr>
                <a:t>D</a:t>
              </a:r>
              <a:endParaRPr b="1" i="0">
                <a:ln>
                  <a:noFill/>
                </a:ln>
                <a:solidFill>
                  <a:schemeClr val="lt1"/>
                </a:solidFill>
                <a:latin typeface="Playfair Display"/>
              </a:endParaRPr>
            </a:p>
          </p:txBody>
        </p:sp>
      </p:grpSp>
      <p:grpSp>
        <p:nvGrpSpPr>
          <p:cNvPr id="13" name="Group 12">
            <a:extLst>
              <a:ext uri="{FF2B5EF4-FFF2-40B4-BE49-F238E27FC236}">
                <a16:creationId xmlns:a16="http://schemas.microsoft.com/office/drawing/2014/main" id="{39FC2CA5-AB3D-1FFF-9FEF-B765F67B03F9}"/>
              </a:ext>
            </a:extLst>
          </p:cNvPr>
          <p:cNvGrpSpPr/>
          <p:nvPr/>
        </p:nvGrpSpPr>
        <p:grpSpPr>
          <a:xfrm>
            <a:off x="5177212" y="2744138"/>
            <a:ext cx="5779546" cy="3287694"/>
            <a:chOff x="3621128" y="2019466"/>
            <a:chExt cx="4783256" cy="2797037"/>
          </a:xfrm>
        </p:grpSpPr>
        <p:sp>
          <p:nvSpPr>
            <p:cNvPr id="14" name="Google Shape;457;p44">
              <a:extLst>
                <a:ext uri="{FF2B5EF4-FFF2-40B4-BE49-F238E27FC236}">
                  <a16:creationId xmlns:a16="http://schemas.microsoft.com/office/drawing/2014/main" id="{13DD2911-501A-79C3-C6A9-889C79231D00}"/>
                </a:ext>
              </a:extLst>
            </p:cNvPr>
            <p:cNvSpPr/>
            <p:nvPr/>
          </p:nvSpPr>
          <p:spPr>
            <a:xfrm>
              <a:off x="4698935" y="3095453"/>
              <a:ext cx="3705449" cy="1721050"/>
            </a:xfrm>
            <a:prstGeom prst="rect">
              <a:avLst/>
            </a:prstGeom>
            <a:solidFill>
              <a:srgbClr val="F3F3F3"/>
            </a:solidFill>
            <a:ln w="19050">
              <a:solidFill>
                <a:schemeClr val="accent4"/>
              </a:solidFill>
            </a:ln>
          </p:spPr>
          <p:txBody>
            <a:bodyPr spcFirstLastPara="1" wrap="square" lIns="1371600" tIns="91425" rIns="91425" bIns="91425" anchor="t" anchorCtr="0">
              <a:noAutofit/>
            </a:bodyPr>
            <a:lstStyle/>
            <a:p>
              <a:pPr lvl="0" algn="r">
                <a:buClr>
                  <a:schemeClr val="dk1"/>
                </a:buClr>
                <a:buSzPts val="1100"/>
              </a:pPr>
              <a:r>
                <a:rPr lang="en-GB" b="1" dirty="0">
                  <a:solidFill>
                    <a:schemeClr val="dk1"/>
                  </a:solidFill>
                  <a:latin typeface="Inter"/>
                  <a:ea typeface="Inter"/>
                  <a:cs typeface="Inter"/>
                  <a:sym typeface="Inter"/>
                </a:rPr>
                <a:t>Delegation</a:t>
              </a:r>
            </a:p>
            <a:p>
              <a:pPr lvl="0" algn="r">
                <a:buClr>
                  <a:schemeClr val="dk1"/>
                </a:buClr>
                <a:buSzPts val="1100"/>
              </a:pPr>
              <a:r>
                <a:rPr lang="en-GB" dirty="0">
                  <a:solidFill>
                    <a:schemeClr val="dk1"/>
                  </a:solidFill>
                  <a:latin typeface="Inter"/>
                  <a:ea typeface="Inter"/>
                  <a:cs typeface="Inter"/>
                  <a:sym typeface="Inter"/>
                </a:rPr>
                <a:t>Inform a member of staff, student rep, your head of department, senior tutor, or personal tutor, for example.</a:t>
              </a:r>
            </a:p>
          </p:txBody>
        </p:sp>
        <p:sp>
          <p:nvSpPr>
            <p:cNvPr id="15" name="Google Shape;460;p44">
              <a:extLst>
                <a:ext uri="{FF2B5EF4-FFF2-40B4-BE49-F238E27FC236}">
                  <a16:creationId xmlns:a16="http://schemas.microsoft.com/office/drawing/2014/main" id="{A5ABA433-1508-077E-716E-3DA40266C810}"/>
                </a:ext>
              </a:extLst>
            </p:cNvPr>
            <p:cNvSpPr/>
            <p:nvPr/>
          </p:nvSpPr>
          <p:spPr>
            <a:xfrm rot="10800000">
              <a:off x="3621128" y="2019466"/>
              <a:ext cx="2153100" cy="2153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3;p44">
              <a:extLst>
                <a:ext uri="{FF2B5EF4-FFF2-40B4-BE49-F238E27FC236}">
                  <a16:creationId xmlns:a16="http://schemas.microsoft.com/office/drawing/2014/main" id="{541E66FA-280E-7A71-A800-FD1095760290}"/>
                </a:ext>
              </a:extLst>
            </p:cNvPr>
            <p:cNvSpPr/>
            <p:nvPr/>
          </p:nvSpPr>
          <p:spPr>
            <a:xfrm>
              <a:off x="4866314" y="3299868"/>
              <a:ext cx="542443" cy="390594"/>
            </a:xfrm>
            <a:prstGeom prst="rect">
              <a:avLst/>
            </a:prstGeom>
          </p:spPr>
          <p:txBody>
            <a:bodyPr>
              <a:prstTxWarp prst="textPlain">
                <a:avLst/>
              </a:prstTxWarp>
            </a:bodyPr>
            <a:lstStyle/>
            <a:p>
              <a:pPr lvl="0" algn="ctr"/>
              <a:r>
                <a:rPr lang="en-GB" b="1">
                  <a:solidFill>
                    <a:schemeClr val="lt1"/>
                  </a:solidFill>
                  <a:latin typeface="Playfair Display"/>
                </a:rPr>
                <a:t>D</a:t>
              </a:r>
              <a:endParaRPr b="1" i="0">
                <a:ln>
                  <a:noFill/>
                </a:ln>
                <a:solidFill>
                  <a:schemeClr val="lt1"/>
                </a:solidFill>
                <a:latin typeface="Playfair Display"/>
              </a:endParaRPr>
            </a:p>
          </p:txBody>
        </p:sp>
      </p:grpSp>
      <p:grpSp>
        <p:nvGrpSpPr>
          <p:cNvPr id="17" name="Group 16">
            <a:extLst>
              <a:ext uri="{FF2B5EF4-FFF2-40B4-BE49-F238E27FC236}">
                <a16:creationId xmlns:a16="http://schemas.microsoft.com/office/drawing/2014/main" id="{0E96A20E-1638-B2E3-91D4-8A8E933674B0}"/>
              </a:ext>
            </a:extLst>
          </p:cNvPr>
          <p:cNvGrpSpPr/>
          <p:nvPr/>
        </p:nvGrpSpPr>
        <p:grpSpPr>
          <a:xfrm>
            <a:off x="1122947" y="2744138"/>
            <a:ext cx="6069138" cy="3287694"/>
            <a:chOff x="563671" y="2019466"/>
            <a:chExt cx="5072330" cy="2797037"/>
          </a:xfrm>
        </p:grpSpPr>
        <p:sp>
          <p:nvSpPr>
            <p:cNvPr id="18" name="Google Shape;456;p44">
              <a:extLst>
                <a:ext uri="{FF2B5EF4-FFF2-40B4-BE49-F238E27FC236}">
                  <a16:creationId xmlns:a16="http://schemas.microsoft.com/office/drawing/2014/main" id="{78B6ED33-289D-8879-2A7B-FCD5E7585B0F}"/>
                </a:ext>
              </a:extLst>
            </p:cNvPr>
            <p:cNvSpPr/>
            <p:nvPr/>
          </p:nvSpPr>
          <p:spPr>
            <a:xfrm>
              <a:off x="563671" y="3095453"/>
              <a:ext cx="3999654" cy="1721050"/>
            </a:xfrm>
            <a:prstGeom prst="rect">
              <a:avLst/>
            </a:prstGeom>
            <a:solidFill>
              <a:srgbClr val="F3F3F3"/>
            </a:solidFill>
            <a:ln w="19050">
              <a:solidFill>
                <a:schemeClr val="accent4"/>
              </a:solidFill>
            </a:ln>
          </p:spPr>
          <p:txBody>
            <a:bodyPr spcFirstLastPara="1" wrap="square" lIns="91425" tIns="91425" rIns="1371600" bIns="91425" anchor="b" anchorCtr="0">
              <a:noAutofit/>
            </a:bodyPr>
            <a:lstStyle/>
            <a:p>
              <a:pPr lvl="0">
                <a:buClr>
                  <a:schemeClr val="dk1"/>
                </a:buClr>
                <a:buSzPts val="1100"/>
              </a:pPr>
              <a:r>
                <a:rPr lang="en-GB" b="1" dirty="0">
                  <a:solidFill>
                    <a:schemeClr val="dk1"/>
                  </a:solidFill>
                  <a:latin typeface="Inter"/>
                  <a:ea typeface="Inter"/>
                  <a:cs typeface="Inter"/>
                  <a:sym typeface="Inter"/>
                </a:rPr>
                <a:t>Distraction</a:t>
              </a:r>
            </a:p>
            <a:p>
              <a:pPr lvl="0">
                <a:buClr>
                  <a:schemeClr val="dk1"/>
                </a:buClr>
                <a:buSzPts val="1100"/>
              </a:pPr>
              <a:r>
                <a:rPr lang="en-GB" dirty="0">
                  <a:solidFill>
                    <a:schemeClr val="dk1"/>
                  </a:solidFill>
                  <a:latin typeface="Inter"/>
                  <a:ea typeface="Inter"/>
                  <a:cs typeface="Inter"/>
                  <a:sym typeface="Inter"/>
                </a:rPr>
                <a:t>Indirectly intervene, de-escalating by interrupting or changing the subject. Useful where the direct approach may be harmful to the target or bystander</a:t>
              </a:r>
            </a:p>
          </p:txBody>
        </p:sp>
        <p:sp>
          <p:nvSpPr>
            <p:cNvPr id="19" name="Google Shape;461;p44">
              <a:extLst>
                <a:ext uri="{FF2B5EF4-FFF2-40B4-BE49-F238E27FC236}">
                  <a16:creationId xmlns:a16="http://schemas.microsoft.com/office/drawing/2014/main" id="{180A0BA8-7329-3666-25BF-37F21D145605}"/>
                </a:ext>
              </a:extLst>
            </p:cNvPr>
            <p:cNvSpPr/>
            <p:nvPr/>
          </p:nvSpPr>
          <p:spPr>
            <a:xfrm rot="-5400000">
              <a:off x="3482901" y="2019466"/>
              <a:ext cx="2153100" cy="2153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3;p44">
              <a:extLst>
                <a:ext uri="{FF2B5EF4-FFF2-40B4-BE49-F238E27FC236}">
                  <a16:creationId xmlns:a16="http://schemas.microsoft.com/office/drawing/2014/main" id="{F9EEFFD3-A7FB-E49D-030F-191224A6D205}"/>
                </a:ext>
              </a:extLst>
            </p:cNvPr>
            <p:cNvSpPr/>
            <p:nvPr/>
          </p:nvSpPr>
          <p:spPr>
            <a:xfrm>
              <a:off x="3885271" y="3299868"/>
              <a:ext cx="542443" cy="390594"/>
            </a:xfrm>
            <a:prstGeom prst="rect">
              <a:avLst/>
            </a:prstGeom>
          </p:spPr>
          <p:txBody>
            <a:bodyPr>
              <a:prstTxWarp prst="textPlain">
                <a:avLst/>
              </a:prstTxWarp>
            </a:bodyPr>
            <a:lstStyle/>
            <a:p>
              <a:pPr lvl="0" algn="ctr"/>
              <a:r>
                <a:rPr lang="en-GB" b="1">
                  <a:solidFill>
                    <a:schemeClr val="lt1"/>
                  </a:solidFill>
                  <a:latin typeface="Playfair Display"/>
                </a:rPr>
                <a:t>D</a:t>
              </a:r>
              <a:endParaRPr b="1" i="0">
                <a:ln>
                  <a:noFill/>
                </a:ln>
                <a:solidFill>
                  <a:schemeClr val="lt1"/>
                </a:solidFill>
                <a:latin typeface="Playfair Display"/>
              </a:endParaRPr>
            </a:p>
          </p:txBody>
        </p:sp>
      </p:grpSp>
    </p:spTree>
    <p:extLst>
      <p:ext uri="{BB962C8B-B14F-4D97-AF65-F5344CB8AC3E}">
        <p14:creationId xmlns:p14="http://schemas.microsoft.com/office/powerpoint/2010/main" val="99730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21</a:t>
            </a:fld>
            <a:endParaRPr lang="en-GB"/>
          </a:p>
        </p:txBody>
      </p:sp>
      <p:sp>
        <p:nvSpPr>
          <p:cNvPr id="2" name="TextBox 1">
            <a:extLst>
              <a:ext uri="{FF2B5EF4-FFF2-40B4-BE49-F238E27FC236}">
                <a16:creationId xmlns:a16="http://schemas.microsoft.com/office/drawing/2014/main" id="{00826137-20CA-E0CF-FCE6-122F3CD52D01}"/>
              </a:ext>
            </a:extLst>
          </p:cNvPr>
          <p:cNvSpPr txBox="1"/>
          <p:nvPr/>
        </p:nvSpPr>
        <p:spPr>
          <a:xfrm>
            <a:off x="408698" y="2573509"/>
            <a:ext cx="10628270" cy="923330"/>
          </a:xfrm>
          <a:prstGeom prst="rect">
            <a:avLst/>
          </a:prstGeom>
          <a:noFill/>
        </p:spPr>
        <p:txBody>
          <a:bodyPr wrap="square" lIns="91440" tIns="45720" rIns="91440" bIns="45720" rtlCol="0" anchor="t">
            <a:spAutoFit/>
          </a:bodyPr>
          <a:lstStyle/>
          <a:p>
            <a:r>
              <a:rPr lang="en-GB" sz="5400" b="1" dirty="0">
                <a:solidFill>
                  <a:schemeClr val="accent1"/>
                </a:solidFill>
                <a:latin typeface="+mj-lt"/>
                <a:sym typeface="Playfair Display Regular"/>
              </a:rPr>
              <a:t>Questions?</a:t>
            </a:r>
            <a:endParaRPr lang="en-GB" sz="4400" b="1" dirty="0">
              <a:solidFill>
                <a:schemeClr val="accent1"/>
              </a:solidFill>
            </a:endParaRPr>
          </a:p>
        </p:txBody>
      </p:sp>
    </p:spTree>
    <p:extLst>
      <p:ext uri="{BB962C8B-B14F-4D97-AF65-F5344CB8AC3E}">
        <p14:creationId xmlns:p14="http://schemas.microsoft.com/office/powerpoint/2010/main" val="34836554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22</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1588168" y="1147796"/>
            <a:ext cx="8999622" cy="4964246"/>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0" lvl="0" indent="0">
              <a:spcBef>
                <a:spcPts val="600"/>
              </a:spcBef>
              <a:spcAft>
                <a:spcPts val="1200"/>
              </a:spcAft>
              <a:buNone/>
            </a:pPr>
            <a:r>
              <a:rPr lang="en-GB" sz="2400" dirty="0"/>
              <a:t>Tyrone is a second-year undergraduate student in your group project team. Your group uses WhatsApp to arrange meetings and share progress.  </a:t>
            </a:r>
          </a:p>
          <a:p>
            <a:pPr marL="0" lvl="0" indent="0">
              <a:spcBef>
                <a:spcPts val="600"/>
              </a:spcBef>
              <a:spcAft>
                <a:spcPts val="1200"/>
              </a:spcAft>
              <a:buNone/>
            </a:pPr>
            <a:r>
              <a:rPr lang="en-GB" sz="2400" dirty="0"/>
              <a:t>Recently, Tyrone shared with you all that he is trans and used to identify as a woman before coming to university. Since then, two other students in your group have been posting inappropriate memes and asking Tyrone intrusive questions about his gender and sexuality in the WhatsApp chat. It is making everyone uncomfortable. </a:t>
            </a:r>
            <a:endParaRPr lang="en-GB" sz="500" dirty="0"/>
          </a:p>
          <a:p>
            <a:pPr marL="0" lvl="0" indent="0">
              <a:spcBef>
                <a:spcPts val="600"/>
              </a:spcBef>
              <a:spcAft>
                <a:spcPts val="1200"/>
              </a:spcAft>
              <a:buNone/>
            </a:pPr>
            <a:r>
              <a:rPr lang="en-GB" sz="3200" b="1" dirty="0"/>
              <a:t>What do you do?</a:t>
            </a:r>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062827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Scenario 1</a:t>
            </a:r>
            <a:endParaRPr lang="en-GB" sz="3200" b="1" dirty="0">
              <a:solidFill>
                <a:schemeClr val="accent1"/>
              </a:solidFill>
            </a:endParaRPr>
          </a:p>
        </p:txBody>
      </p:sp>
      <p:pic>
        <p:nvPicPr>
          <p:cNvPr id="3" name="Picture 2">
            <a:extLst>
              <a:ext uri="{FF2B5EF4-FFF2-40B4-BE49-F238E27FC236}">
                <a16:creationId xmlns:a16="http://schemas.microsoft.com/office/drawing/2014/main" id="{E96C2735-9FBF-3060-E8D2-DE3A861E44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9767" y1="58108" x2="19767" y2="58108"/>
                        <a14:foregroundMark x1="84302" y1="10135" x2="84302" y2="10135"/>
                      </a14:backgroundRemoval>
                    </a14:imgEffect>
                  </a14:imgLayer>
                </a14:imgProps>
              </a:ext>
            </a:extLst>
          </a:blip>
          <a:stretch>
            <a:fillRect/>
          </a:stretch>
        </p:blipFill>
        <p:spPr>
          <a:xfrm>
            <a:off x="576396" y="1318286"/>
            <a:ext cx="1011771" cy="870593"/>
          </a:xfrm>
          <a:prstGeom prst="rect">
            <a:avLst/>
          </a:prstGeom>
        </p:spPr>
      </p:pic>
      <p:pic>
        <p:nvPicPr>
          <p:cNvPr id="6" name="Picture 5">
            <a:extLst>
              <a:ext uri="{FF2B5EF4-FFF2-40B4-BE49-F238E27FC236}">
                <a16:creationId xmlns:a16="http://schemas.microsoft.com/office/drawing/2014/main" id="{7C6329E7-B04B-EC70-3036-F4B3C171A278}"/>
              </a:ext>
            </a:extLst>
          </p:cNvPr>
          <p:cNvPicPr>
            <a:picLocks noChangeAspect="1"/>
          </p:cNvPicPr>
          <p:nvPr/>
        </p:nvPicPr>
        <p:blipFill>
          <a:blip r:embed="rId5"/>
          <a:stretch>
            <a:fillRect/>
          </a:stretch>
        </p:blipFill>
        <p:spPr>
          <a:xfrm>
            <a:off x="9776556" y="4559300"/>
            <a:ext cx="1990704" cy="2298700"/>
          </a:xfrm>
          <a:prstGeom prst="rect">
            <a:avLst/>
          </a:prstGeom>
        </p:spPr>
      </p:pic>
    </p:spTree>
    <p:extLst>
      <p:ext uri="{BB962C8B-B14F-4D97-AF65-F5344CB8AC3E}">
        <p14:creationId xmlns:p14="http://schemas.microsoft.com/office/powerpoint/2010/main" val="36131846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23</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1588168" y="1147796"/>
            <a:ext cx="8999622" cy="4964246"/>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0" lvl="0" indent="0">
              <a:spcBef>
                <a:spcPts val="600"/>
              </a:spcBef>
              <a:spcAft>
                <a:spcPts val="1200"/>
              </a:spcAft>
              <a:buNone/>
            </a:pPr>
            <a:r>
              <a:rPr lang="en-GB" sz="2800" dirty="0"/>
              <a:t>You are in the junior common room with your friends and a group of students nearby start making racist comments to one of your friends that’s sitting with you. </a:t>
            </a:r>
          </a:p>
          <a:p>
            <a:pPr marL="0" lvl="0" indent="0">
              <a:spcBef>
                <a:spcPts val="600"/>
              </a:spcBef>
              <a:spcAft>
                <a:spcPts val="1200"/>
              </a:spcAft>
              <a:buNone/>
            </a:pPr>
            <a:r>
              <a:rPr lang="en-GB" sz="2800" dirty="0"/>
              <a:t>You’re all trying your best to ignore the comments, but you see that your friend is upset. </a:t>
            </a:r>
          </a:p>
          <a:p>
            <a:pPr marL="0" lvl="0" indent="0">
              <a:spcBef>
                <a:spcPts val="600"/>
              </a:spcBef>
              <a:spcAft>
                <a:spcPts val="1200"/>
              </a:spcAft>
              <a:buNone/>
            </a:pPr>
            <a:r>
              <a:rPr lang="en-GB" sz="3200" b="1" dirty="0"/>
              <a:t>What do you do?</a:t>
            </a:r>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062827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Scenario 2</a:t>
            </a:r>
            <a:endParaRPr lang="en-GB" sz="3200" b="1" dirty="0">
              <a:solidFill>
                <a:schemeClr val="accent1"/>
              </a:solidFill>
            </a:endParaRPr>
          </a:p>
        </p:txBody>
      </p:sp>
      <p:pic>
        <p:nvPicPr>
          <p:cNvPr id="3" name="Picture 2">
            <a:extLst>
              <a:ext uri="{FF2B5EF4-FFF2-40B4-BE49-F238E27FC236}">
                <a16:creationId xmlns:a16="http://schemas.microsoft.com/office/drawing/2014/main" id="{E96C2735-9FBF-3060-E8D2-DE3A861E44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9767" y1="58108" x2="19767" y2="58108"/>
                        <a14:foregroundMark x1="84302" y1="10135" x2="84302" y2="10135"/>
                      </a14:backgroundRemoval>
                    </a14:imgEffect>
                  </a14:imgLayer>
                </a14:imgProps>
              </a:ext>
            </a:extLst>
          </a:blip>
          <a:stretch>
            <a:fillRect/>
          </a:stretch>
        </p:blipFill>
        <p:spPr>
          <a:xfrm>
            <a:off x="576396" y="1318286"/>
            <a:ext cx="1011771" cy="870593"/>
          </a:xfrm>
          <a:prstGeom prst="rect">
            <a:avLst/>
          </a:prstGeom>
        </p:spPr>
      </p:pic>
    </p:spTree>
    <p:extLst>
      <p:ext uri="{BB962C8B-B14F-4D97-AF65-F5344CB8AC3E}">
        <p14:creationId xmlns:p14="http://schemas.microsoft.com/office/powerpoint/2010/main" val="32887495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24</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408698" y="1147795"/>
            <a:ext cx="7909802" cy="4964246"/>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Bef>
                <a:spcPts val="600"/>
              </a:spcBef>
              <a:spcAft>
                <a:spcPts val="600"/>
              </a:spcAft>
              <a:buFont typeface="Wingdings" panose="05000000000000000000" pitchFamily="2" charset="2"/>
              <a:buChar char="ü"/>
            </a:pPr>
            <a:r>
              <a:rPr lang="en-GB" sz="2800" dirty="0"/>
              <a:t>Have a discussion at the beginning on boundaries and methods of communication</a:t>
            </a:r>
          </a:p>
          <a:p>
            <a:pPr marL="457200" indent="-457200">
              <a:lnSpc>
                <a:spcPct val="114999"/>
              </a:lnSpc>
              <a:spcBef>
                <a:spcPts val="600"/>
              </a:spcBef>
              <a:spcAft>
                <a:spcPts val="600"/>
              </a:spcAft>
              <a:buFont typeface="Wingdings" panose="05000000000000000000" pitchFamily="2" charset="2"/>
              <a:buChar char="ü"/>
            </a:pPr>
            <a:r>
              <a:rPr lang="en-GB" sz="2800" dirty="0"/>
              <a:t>Be mindful of different lived experiences</a:t>
            </a:r>
          </a:p>
          <a:p>
            <a:pPr marL="457200" indent="-457200">
              <a:spcBef>
                <a:spcPts val="600"/>
              </a:spcBef>
              <a:spcAft>
                <a:spcPts val="600"/>
              </a:spcAft>
              <a:buFont typeface="Wingdings" panose="05000000000000000000" pitchFamily="2" charset="2"/>
              <a:buChar char="ü"/>
            </a:pPr>
            <a:r>
              <a:rPr lang="en-GB" sz="2800" dirty="0"/>
              <a:t>Keep it professional</a:t>
            </a:r>
          </a:p>
          <a:p>
            <a:pPr marL="457200" indent="-457200">
              <a:spcBef>
                <a:spcPts val="600"/>
              </a:spcBef>
              <a:spcAft>
                <a:spcPts val="600"/>
              </a:spcAft>
              <a:buFont typeface="Wingdings" panose="05000000000000000000" pitchFamily="2" charset="2"/>
              <a:buChar char="ü"/>
            </a:pPr>
            <a:r>
              <a:rPr lang="en-GB" sz="2800" dirty="0"/>
              <a:t>Check in with groupmates regularly</a:t>
            </a:r>
          </a:p>
          <a:p>
            <a:pPr marL="457200" indent="-457200">
              <a:spcBef>
                <a:spcPts val="600"/>
              </a:spcBef>
              <a:spcAft>
                <a:spcPts val="600"/>
              </a:spcAft>
              <a:buFont typeface="Wingdings" panose="05000000000000000000" pitchFamily="2" charset="2"/>
              <a:buChar char="ü"/>
            </a:pPr>
            <a:r>
              <a:rPr lang="en-GB" sz="2800" dirty="0"/>
              <a:t>If there are problems you don’t feel confident in addressing, reach out to tutor or staff member</a:t>
            </a:r>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062827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Groupwork strategies</a:t>
            </a:r>
            <a:endParaRPr lang="en-GB" sz="3200" b="1" dirty="0">
              <a:solidFill>
                <a:schemeClr val="accent1"/>
              </a:solidFill>
            </a:endParaRPr>
          </a:p>
        </p:txBody>
      </p:sp>
      <p:pic>
        <p:nvPicPr>
          <p:cNvPr id="4" name="Picture 3">
            <a:extLst>
              <a:ext uri="{FF2B5EF4-FFF2-40B4-BE49-F238E27FC236}">
                <a16:creationId xmlns:a16="http://schemas.microsoft.com/office/drawing/2014/main" id="{B863C3D7-E523-AAEA-809C-6449C4EA6E8B}"/>
              </a:ext>
            </a:extLst>
          </p:cNvPr>
          <p:cNvPicPr>
            <a:picLocks noChangeAspect="1"/>
          </p:cNvPicPr>
          <p:nvPr/>
        </p:nvPicPr>
        <p:blipFill>
          <a:blip r:embed="rId3"/>
          <a:stretch>
            <a:fillRect/>
          </a:stretch>
        </p:blipFill>
        <p:spPr>
          <a:xfrm>
            <a:off x="8293768" y="1781419"/>
            <a:ext cx="3655406" cy="3295162"/>
          </a:xfrm>
          <a:prstGeom prst="rect">
            <a:avLst/>
          </a:prstGeom>
        </p:spPr>
      </p:pic>
    </p:spTree>
    <p:extLst>
      <p:ext uri="{BB962C8B-B14F-4D97-AF65-F5344CB8AC3E}">
        <p14:creationId xmlns:p14="http://schemas.microsoft.com/office/powerpoint/2010/main" val="6220118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25</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408698" y="1147795"/>
            <a:ext cx="8999622" cy="4964246"/>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342900" indent="-342900">
              <a:spcBef>
                <a:spcPts val="600"/>
              </a:spcBef>
              <a:spcAft>
                <a:spcPts val="600"/>
              </a:spcAft>
              <a:buFont typeface="Wingdings" panose="05000000000000000000" pitchFamily="2" charset="2"/>
              <a:buChar char="ü"/>
            </a:pPr>
            <a:r>
              <a:rPr lang="en-GB" sz="2800" dirty="0"/>
              <a:t>Ask "Can you repeat that?" / "What do you mean?"</a:t>
            </a:r>
            <a:endParaRPr lang="en-US" sz="2800" dirty="0"/>
          </a:p>
          <a:p>
            <a:pPr marL="666884" lvl="3" indent="-342900">
              <a:lnSpc>
                <a:spcPct val="114999"/>
              </a:lnSpc>
              <a:spcBef>
                <a:spcPts val="600"/>
              </a:spcBef>
              <a:spcAft>
                <a:spcPts val="600"/>
              </a:spcAft>
              <a:buFont typeface="Courier New" panose="02070309020205020404" pitchFamily="49" charset="0"/>
              <a:buChar char="o"/>
            </a:pPr>
            <a:r>
              <a:rPr lang="en-GB" sz="2800" dirty="0"/>
              <a:t>Non-confrontational</a:t>
            </a:r>
          </a:p>
          <a:p>
            <a:pPr marL="666884" lvl="3" indent="-342900">
              <a:lnSpc>
                <a:spcPct val="114999"/>
              </a:lnSpc>
              <a:spcBef>
                <a:spcPts val="600"/>
              </a:spcBef>
              <a:spcAft>
                <a:spcPts val="600"/>
              </a:spcAft>
              <a:buFont typeface="Courier New" panose="02070309020205020404" pitchFamily="49" charset="0"/>
              <a:buChar char="o"/>
            </a:pPr>
            <a:r>
              <a:rPr lang="en-GB" sz="2800" dirty="0"/>
              <a:t>Opportunity to rethink</a:t>
            </a:r>
          </a:p>
          <a:p>
            <a:pPr marL="666884" lvl="3" indent="-342900">
              <a:lnSpc>
                <a:spcPct val="114999"/>
              </a:lnSpc>
              <a:spcBef>
                <a:spcPts val="600"/>
              </a:spcBef>
              <a:spcAft>
                <a:spcPts val="600"/>
              </a:spcAft>
              <a:buFont typeface="Courier New" panose="02070309020205020404" pitchFamily="49" charset="0"/>
              <a:buChar char="o"/>
            </a:pPr>
            <a:r>
              <a:rPr lang="en-GB" sz="2800" dirty="0"/>
              <a:t>Benefit of the doubt</a:t>
            </a:r>
          </a:p>
          <a:p>
            <a:pPr marL="342900" indent="-342900">
              <a:lnSpc>
                <a:spcPct val="114999"/>
              </a:lnSpc>
              <a:spcBef>
                <a:spcPts val="600"/>
              </a:spcBef>
              <a:spcAft>
                <a:spcPts val="600"/>
              </a:spcAft>
              <a:buFont typeface="Wingdings" panose="05000000000000000000" pitchFamily="2" charset="2"/>
              <a:buChar char="ü"/>
            </a:pPr>
            <a:r>
              <a:rPr lang="en-GB" sz="2800" dirty="0"/>
              <a:t>Checking in with the victim </a:t>
            </a:r>
          </a:p>
          <a:p>
            <a:pPr marL="666884" lvl="3" indent="-342900">
              <a:lnSpc>
                <a:spcPct val="114999"/>
              </a:lnSpc>
              <a:spcBef>
                <a:spcPts val="600"/>
              </a:spcBef>
              <a:spcAft>
                <a:spcPts val="600"/>
              </a:spcAft>
              <a:buFont typeface="Courier New" panose="02070309020205020404" pitchFamily="49" charset="0"/>
              <a:buChar char="o"/>
            </a:pPr>
            <a:r>
              <a:rPr lang="en-GB" sz="2800" dirty="0"/>
              <a:t>Safe for you</a:t>
            </a:r>
          </a:p>
          <a:p>
            <a:pPr marL="666884" lvl="3" indent="-342900">
              <a:lnSpc>
                <a:spcPct val="114999"/>
              </a:lnSpc>
              <a:spcBef>
                <a:spcPts val="600"/>
              </a:spcBef>
              <a:spcAft>
                <a:spcPts val="600"/>
              </a:spcAft>
              <a:buFont typeface="Courier New" panose="02070309020205020404" pitchFamily="49" charset="0"/>
              <a:buChar char="o"/>
            </a:pPr>
            <a:r>
              <a:rPr lang="en-GB" sz="2800" dirty="0"/>
              <a:t>Provides reassurance and validation</a:t>
            </a:r>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0628270"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Two simple strategies </a:t>
            </a:r>
            <a:endParaRPr lang="en-GB" sz="3200" b="1" dirty="0">
              <a:solidFill>
                <a:schemeClr val="accent1"/>
              </a:solidFill>
            </a:endParaRPr>
          </a:p>
        </p:txBody>
      </p:sp>
    </p:spTree>
    <p:extLst>
      <p:ext uri="{BB962C8B-B14F-4D97-AF65-F5344CB8AC3E}">
        <p14:creationId xmlns:p14="http://schemas.microsoft.com/office/powerpoint/2010/main" val="42288187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A4307-842D-53A9-AD2A-83067C6DB13A}"/>
              </a:ext>
            </a:extLst>
          </p:cNvPr>
          <p:cNvSpPr>
            <a:spLocks noGrp="1"/>
          </p:cNvSpPr>
          <p:nvPr>
            <p:ph type="title"/>
          </p:nvPr>
        </p:nvSpPr>
        <p:spPr>
          <a:xfrm>
            <a:off x="2724819" y="2176859"/>
            <a:ext cx="5610281" cy="5933281"/>
          </a:xfrm>
        </p:spPr>
        <p:txBody>
          <a:bodyPr/>
          <a:lstStyle/>
          <a:p>
            <a:r>
              <a:rPr lang="en-GB" dirty="0"/>
              <a:t>Knowing where to go for help</a:t>
            </a:r>
            <a:endParaRPr lang="en-US" dirty="0"/>
          </a:p>
        </p:txBody>
      </p:sp>
      <p:sp>
        <p:nvSpPr>
          <p:cNvPr id="7" name="Slide Number Placeholder 6">
            <a:extLst>
              <a:ext uri="{FF2B5EF4-FFF2-40B4-BE49-F238E27FC236}">
                <a16:creationId xmlns:a16="http://schemas.microsoft.com/office/drawing/2014/main" id="{14656A79-78CC-840D-768E-669E33AECA53}"/>
              </a:ext>
            </a:extLst>
          </p:cNvPr>
          <p:cNvSpPr>
            <a:spLocks noGrp="1"/>
          </p:cNvSpPr>
          <p:nvPr>
            <p:ph type="sldNum" sz="quarter" idx="12"/>
          </p:nvPr>
        </p:nvSpPr>
        <p:spPr/>
        <p:txBody>
          <a:bodyPr/>
          <a:lstStyle/>
          <a:p>
            <a:fld id="{CBA53E11-492D-48B3-9F9B-09541CA2A39A}" type="slidenum">
              <a:rPr lang="en-GB" smtClean="0"/>
              <a:pPr/>
              <a:t>26</a:t>
            </a:fld>
            <a:endParaRPr lang="en-GB"/>
          </a:p>
        </p:txBody>
      </p:sp>
      <p:sp>
        <p:nvSpPr>
          <p:cNvPr id="6" name="Google Shape;93;p17">
            <a:extLst>
              <a:ext uri="{FF2B5EF4-FFF2-40B4-BE49-F238E27FC236}">
                <a16:creationId xmlns:a16="http://schemas.microsoft.com/office/drawing/2014/main" id="{D8431CA6-87FB-0C51-EC83-C2DBE59A5DF2}"/>
              </a:ext>
            </a:extLst>
          </p:cNvPr>
          <p:cNvSpPr txBox="1"/>
          <p:nvPr/>
        </p:nvSpPr>
        <p:spPr>
          <a:xfrm>
            <a:off x="328119" y="0"/>
            <a:ext cx="23967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dirty="0">
                <a:solidFill>
                  <a:schemeClr val="accent1">
                    <a:lumMod val="20000"/>
                    <a:lumOff val="80000"/>
                  </a:schemeClr>
                </a:solidFill>
                <a:latin typeface="Inter-Regular"/>
                <a:ea typeface="Inter-Regular"/>
                <a:cs typeface="Inter-Regular"/>
                <a:sym typeface="Inter-Regular"/>
              </a:rPr>
              <a:t>3</a:t>
            </a:r>
            <a:endParaRPr sz="30000" dirty="0">
              <a:solidFill>
                <a:schemeClr val="accent1">
                  <a:lumMod val="20000"/>
                  <a:lumOff val="80000"/>
                </a:schemeClr>
              </a:solidFill>
              <a:latin typeface="Inter-Regular"/>
              <a:ea typeface="Inter-Regular"/>
              <a:cs typeface="Inter-Regular"/>
              <a:sym typeface="Inter-Regular"/>
            </a:endParaRPr>
          </a:p>
        </p:txBody>
      </p:sp>
      <p:pic>
        <p:nvPicPr>
          <p:cNvPr id="4" name="Picture 3">
            <a:extLst>
              <a:ext uri="{FF2B5EF4-FFF2-40B4-BE49-F238E27FC236}">
                <a16:creationId xmlns:a16="http://schemas.microsoft.com/office/drawing/2014/main" id="{D8B16516-B4B8-63FD-8009-0397C2E8BE8A}"/>
              </a:ext>
            </a:extLst>
          </p:cNvPr>
          <p:cNvPicPr>
            <a:picLocks noChangeAspect="1"/>
          </p:cNvPicPr>
          <p:nvPr/>
        </p:nvPicPr>
        <p:blipFill>
          <a:blip r:embed="rId3"/>
          <a:stretch>
            <a:fillRect/>
          </a:stretch>
        </p:blipFill>
        <p:spPr>
          <a:xfrm>
            <a:off x="8611982" y="1642861"/>
            <a:ext cx="2943636" cy="2886478"/>
          </a:xfrm>
          <a:prstGeom prst="rect">
            <a:avLst/>
          </a:prstGeom>
        </p:spPr>
      </p:pic>
    </p:spTree>
    <p:extLst>
      <p:ext uri="{BB962C8B-B14F-4D97-AF65-F5344CB8AC3E}">
        <p14:creationId xmlns:p14="http://schemas.microsoft.com/office/powerpoint/2010/main" val="18514036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6F81A-8ABB-9F47-8B47-6C06EBEE0ED6}"/>
              </a:ext>
            </a:extLst>
          </p:cNvPr>
          <p:cNvSpPr txBox="1"/>
          <p:nvPr/>
        </p:nvSpPr>
        <p:spPr>
          <a:xfrm>
            <a:off x="3299728" y="6288750"/>
            <a:ext cx="5814412" cy="461665"/>
          </a:xfrm>
          <a:prstGeom prst="rect">
            <a:avLst/>
          </a:prstGeom>
          <a:noFill/>
        </p:spPr>
        <p:txBody>
          <a:bodyPr wrap="none" rtlCol="0">
            <a:spAutoFit/>
          </a:bodyPr>
          <a:lstStyle/>
          <a:p>
            <a:r>
              <a:rPr lang="en-US" sz="2400">
                <a:hlinkClick r:id="rId3"/>
              </a:rPr>
              <a:t>https://report-and-support.imperial.ac.uk/</a:t>
            </a:r>
            <a:r>
              <a:rPr lang="en-US" sz="2400"/>
              <a:t> </a:t>
            </a:r>
          </a:p>
        </p:txBody>
      </p:sp>
      <p:pic>
        <p:nvPicPr>
          <p:cNvPr id="5" name="Picture 4" descr="Graphical user interface, application&#10;&#10;Description automatically generated">
            <a:extLst>
              <a:ext uri="{FF2B5EF4-FFF2-40B4-BE49-F238E27FC236}">
                <a16:creationId xmlns:a16="http://schemas.microsoft.com/office/drawing/2014/main" id="{3307A778-FBCD-4143-8FFE-743D3D4FDA3C}"/>
              </a:ext>
            </a:extLst>
          </p:cNvPr>
          <p:cNvPicPr>
            <a:picLocks noChangeAspect="1"/>
          </p:cNvPicPr>
          <p:nvPr/>
        </p:nvPicPr>
        <p:blipFill rotWithShape="1">
          <a:blip r:embed="rId4"/>
          <a:srcRect t="2395" b="3680"/>
          <a:stretch/>
        </p:blipFill>
        <p:spPr>
          <a:xfrm>
            <a:off x="0" y="1"/>
            <a:ext cx="12192000" cy="6231535"/>
          </a:xfrm>
          <a:prstGeom prst="rect">
            <a:avLst/>
          </a:prstGeom>
        </p:spPr>
      </p:pic>
      <p:pic>
        <p:nvPicPr>
          <p:cNvPr id="7" name="Picture 6" descr="Text&#10;&#10;Description automatically generated">
            <a:extLst>
              <a:ext uri="{FF2B5EF4-FFF2-40B4-BE49-F238E27FC236}">
                <a16:creationId xmlns:a16="http://schemas.microsoft.com/office/drawing/2014/main" id="{2DC941A6-8D5E-2840-ACC2-1CBC720CC994}"/>
              </a:ext>
            </a:extLst>
          </p:cNvPr>
          <p:cNvPicPr>
            <a:picLocks noChangeAspect="1"/>
          </p:cNvPicPr>
          <p:nvPr/>
        </p:nvPicPr>
        <p:blipFill rotWithShape="1">
          <a:blip r:embed="rId5"/>
          <a:srcRect t="11280" b="12694"/>
          <a:stretch/>
        </p:blipFill>
        <p:spPr>
          <a:xfrm>
            <a:off x="202853" y="2994764"/>
            <a:ext cx="6811724" cy="868473"/>
          </a:xfrm>
          <a:prstGeom prst="rect">
            <a:avLst/>
          </a:prstGeom>
          <a:ln w="12700">
            <a:solidFill>
              <a:schemeClr val="bg1"/>
            </a:solidFill>
          </a:ln>
        </p:spPr>
      </p:pic>
      <p:pic>
        <p:nvPicPr>
          <p:cNvPr id="9" name="Picture 8" descr="Text&#10;&#10;Description automatically generated">
            <a:extLst>
              <a:ext uri="{FF2B5EF4-FFF2-40B4-BE49-F238E27FC236}">
                <a16:creationId xmlns:a16="http://schemas.microsoft.com/office/drawing/2014/main" id="{C0A8C02B-1FCB-5C42-8063-5EEB7DF52364}"/>
              </a:ext>
            </a:extLst>
          </p:cNvPr>
          <p:cNvPicPr>
            <a:picLocks noChangeAspect="1"/>
          </p:cNvPicPr>
          <p:nvPr/>
        </p:nvPicPr>
        <p:blipFill>
          <a:blip r:embed="rId6"/>
          <a:stretch>
            <a:fillRect/>
          </a:stretch>
        </p:blipFill>
        <p:spPr>
          <a:xfrm>
            <a:off x="5125722" y="4099233"/>
            <a:ext cx="6811724" cy="948152"/>
          </a:xfrm>
          <a:prstGeom prst="rect">
            <a:avLst/>
          </a:prstGeom>
          <a:ln w="12700">
            <a:solidFill>
              <a:schemeClr val="bg1"/>
            </a:solidFill>
          </a:ln>
        </p:spPr>
      </p:pic>
    </p:spTree>
    <p:extLst>
      <p:ext uri="{BB962C8B-B14F-4D97-AF65-F5344CB8AC3E}">
        <p14:creationId xmlns:p14="http://schemas.microsoft.com/office/powerpoint/2010/main" val="17350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28</a:t>
            </a:fld>
            <a:endParaRPr lang="en-GB"/>
          </a:p>
        </p:txBody>
      </p:sp>
      <p:sp>
        <p:nvSpPr>
          <p:cNvPr id="5" name="Content Placeholder 2">
            <a:extLst>
              <a:ext uri="{FF2B5EF4-FFF2-40B4-BE49-F238E27FC236}">
                <a16:creationId xmlns:a16="http://schemas.microsoft.com/office/drawing/2014/main" id="{D167D423-3E65-DF59-B0E9-C743BC079FB5}"/>
              </a:ext>
            </a:extLst>
          </p:cNvPr>
          <p:cNvSpPr txBox="1">
            <a:spLocks/>
          </p:cNvSpPr>
          <p:nvPr/>
        </p:nvSpPr>
        <p:spPr>
          <a:xfrm>
            <a:off x="408698" y="1147795"/>
            <a:ext cx="8999622" cy="4964246"/>
          </a:xfrm>
          <a:prstGeom prst="rect">
            <a:avLst/>
          </a:prstGeom>
        </p:spPr>
        <p:txBody>
          <a:bodyPr anchor="ctr">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spcBef>
                <a:spcPts val="600"/>
              </a:spcBef>
              <a:spcAft>
                <a:spcPts val="600"/>
              </a:spcAft>
              <a:buFont typeface="Wingdings" panose="05000000000000000000" pitchFamily="2" charset="2"/>
              <a:buChar char="ü"/>
            </a:pPr>
            <a:r>
              <a:rPr lang="en-US" sz="2800" b="1" dirty="0">
                <a:highlight>
                  <a:srgbClr val="FFFF00"/>
                </a:highlight>
              </a:rPr>
              <a:t>[Insert names and roles of harassment support contacts]</a:t>
            </a:r>
          </a:p>
          <a:p>
            <a:pPr>
              <a:spcBef>
                <a:spcPts val="600"/>
              </a:spcBef>
              <a:spcAft>
                <a:spcPts val="600"/>
              </a:spcAft>
            </a:pPr>
            <a:endParaRPr lang="en-GB" sz="2800" dirty="0"/>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1783302"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What if I want to speak with someone directly?</a:t>
            </a:r>
            <a:endParaRPr lang="en-GB" sz="3200" b="1" dirty="0">
              <a:solidFill>
                <a:schemeClr val="accent1"/>
              </a:solidFill>
            </a:endParaRPr>
          </a:p>
        </p:txBody>
      </p:sp>
    </p:spTree>
    <p:extLst>
      <p:ext uri="{BB962C8B-B14F-4D97-AF65-F5344CB8AC3E}">
        <p14:creationId xmlns:p14="http://schemas.microsoft.com/office/powerpoint/2010/main" val="9584057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29</a:t>
            </a:fld>
            <a:endParaRPr lang="en-GB"/>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1783302"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Learning Objectives</a:t>
            </a:r>
            <a:endParaRPr lang="en-GB" sz="3200" b="1" dirty="0">
              <a:solidFill>
                <a:schemeClr val="accent1"/>
              </a:solidFill>
            </a:endParaRPr>
          </a:p>
        </p:txBody>
      </p:sp>
      <p:sp>
        <p:nvSpPr>
          <p:cNvPr id="2" name="Google Shape;116;p20">
            <a:extLst>
              <a:ext uri="{FF2B5EF4-FFF2-40B4-BE49-F238E27FC236}">
                <a16:creationId xmlns:a16="http://schemas.microsoft.com/office/drawing/2014/main" id="{B21D6286-6EEC-189F-4A16-39200CB2C76C}"/>
              </a:ext>
            </a:extLst>
          </p:cNvPr>
          <p:cNvSpPr txBox="1">
            <a:spLocks/>
          </p:cNvSpPr>
          <p:nvPr/>
        </p:nvSpPr>
        <p:spPr>
          <a:xfrm>
            <a:off x="855299" y="1639750"/>
            <a:ext cx="6491985" cy="4199575"/>
          </a:xfrm>
          <a:prstGeom prst="rect">
            <a:avLst/>
          </a:prstGeom>
        </p:spPr>
        <p:txBody>
          <a:bodyPr spcFirstLastPara="1" wrap="square" lIns="0" tIns="0" rIns="0" bIns="0" anchor="t" anchorCtr="0">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355600">
              <a:spcBef>
                <a:spcPts val="600"/>
              </a:spcBef>
              <a:buSzPts val="2000"/>
              <a:buFont typeface="Arial" panose="020B0604020202020204" pitchFamily="34" charset="0"/>
              <a:buChar char="✓"/>
            </a:pPr>
            <a:r>
              <a:rPr lang="en-GB" sz="3200"/>
              <a:t>To understand what it means to be an active bystander</a:t>
            </a:r>
          </a:p>
          <a:p>
            <a:pPr marL="457200" indent="-355600">
              <a:spcBef>
                <a:spcPts val="600"/>
              </a:spcBef>
              <a:buSzPts val="2000"/>
              <a:buFont typeface="Arial" panose="020B0604020202020204" pitchFamily="34" charset="0"/>
              <a:buChar char="✓"/>
            </a:pPr>
            <a:r>
              <a:rPr lang="en-GB" sz="3200"/>
              <a:t>To learn how to manage instances of discrimination, bullying and harassment </a:t>
            </a:r>
          </a:p>
          <a:p>
            <a:pPr marL="457200" indent="-355600">
              <a:spcBef>
                <a:spcPts val="600"/>
              </a:spcBef>
              <a:buSzPts val="2000"/>
              <a:buFont typeface="Arial" panose="020B0604020202020204" pitchFamily="34" charset="0"/>
              <a:buChar char="✓"/>
            </a:pPr>
            <a:r>
              <a:rPr lang="en-GB" sz="3200"/>
              <a:t>To know where to go for help</a:t>
            </a:r>
            <a:endParaRPr lang="en-GB" sz="3200" dirty="0"/>
          </a:p>
        </p:txBody>
      </p:sp>
      <p:pic>
        <p:nvPicPr>
          <p:cNvPr id="4" name="Picture 3">
            <a:extLst>
              <a:ext uri="{FF2B5EF4-FFF2-40B4-BE49-F238E27FC236}">
                <a16:creationId xmlns:a16="http://schemas.microsoft.com/office/drawing/2014/main" id="{DBCF3679-89EA-2F6A-4C7D-6447E01EA455}"/>
              </a:ext>
            </a:extLst>
          </p:cNvPr>
          <p:cNvPicPr>
            <a:picLocks noChangeAspect="1"/>
          </p:cNvPicPr>
          <p:nvPr/>
        </p:nvPicPr>
        <p:blipFill>
          <a:blip r:embed="rId3"/>
          <a:stretch>
            <a:fillRect/>
          </a:stretch>
        </p:blipFill>
        <p:spPr>
          <a:xfrm>
            <a:off x="8158019" y="1114266"/>
            <a:ext cx="2048161" cy="4725059"/>
          </a:xfrm>
          <a:prstGeom prst="rect">
            <a:avLst/>
          </a:prstGeom>
        </p:spPr>
      </p:pic>
    </p:spTree>
    <p:extLst>
      <p:ext uri="{BB962C8B-B14F-4D97-AF65-F5344CB8AC3E}">
        <p14:creationId xmlns:p14="http://schemas.microsoft.com/office/powerpoint/2010/main" val="20439887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988099"/>
            <a:ext cx="11540763" cy="378044"/>
          </a:xfrm>
        </p:spPr>
        <p:txBody>
          <a:bodyPr/>
          <a:lstStyle/>
          <a:p>
            <a:r>
              <a:rPr lang="en-US" sz="3200" dirty="0"/>
              <a:t>Before we begin…</a:t>
            </a:r>
          </a:p>
        </p:txBody>
      </p:sp>
      <p:sp>
        <p:nvSpPr>
          <p:cNvPr id="3" name="Content Placeholder 2">
            <a:extLst>
              <a:ext uri="{FF2B5EF4-FFF2-40B4-BE49-F238E27FC236}">
                <a16:creationId xmlns:a16="http://schemas.microsoft.com/office/drawing/2014/main" id="{11F22D0D-3D5B-BCDE-BCBB-D71A84E5DA0D}"/>
              </a:ext>
            </a:extLst>
          </p:cNvPr>
          <p:cNvSpPr>
            <a:spLocks noGrp="1"/>
          </p:cNvSpPr>
          <p:nvPr>
            <p:ph idx="1"/>
          </p:nvPr>
        </p:nvSpPr>
        <p:spPr>
          <a:xfrm>
            <a:off x="651237" y="1814286"/>
            <a:ext cx="5036047" cy="2599863"/>
          </a:xfrm>
        </p:spPr>
        <p:txBody>
          <a:bodyPr/>
          <a:lstStyle/>
          <a:p>
            <a:pPr marL="285750" indent="-285750">
              <a:spcAft>
                <a:spcPts val="600"/>
              </a:spcAft>
              <a:buFont typeface="Arial" panose="020B0604020202020204" pitchFamily="34" charset="0"/>
              <a:buChar char="•"/>
            </a:pPr>
            <a:r>
              <a:rPr lang="en-US" sz="2400" dirty="0"/>
              <a:t>Be respectful of others</a:t>
            </a:r>
          </a:p>
          <a:p>
            <a:pPr marL="285750" indent="-285750">
              <a:spcAft>
                <a:spcPts val="600"/>
              </a:spcAft>
              <a:buFont typeface="Arial" panose="020B0604020202020204" pitchFamily="34" charset="0"/>
              <a:buChar char="•"/>
            </a:pPr>
            <a:r>
              <a:rPr lang="en-US" sz="2400" dirty="0"/>
              <a:t>If anyone feels uncomfortable at any time during the session (or afterwards) please let us know</a:t>
            </a:r>
          </a:p>
          <a:p>
            <a:pPr marL="285750" indent="-285750">
              <a:spcAft>
                <a:spcPts val="600"/>
              </a:spcAft>
              <a:buFont typeface="Arial" panose="020B0604020202020204" pitchFamily="34" charset="0"/>
              <a:buChar char="•"/>
            </a:pPr>
            <a:r>
              <a:rPr lang="en-US" sz="2400" dirty="0"/>
              <a:t>Videos and examples contained in this lecture are for teaching purposes only (and may contain unsettling content)</a:t>
            </a:r>
          </a:p>
          <a:p>
            <a:pPr marL="285750" indent="-285750">
              <a:spcAft>
                <a:spcPts val="600"/>
              </a:spcAft>
              <a:buFont typeface="Arial" panose="020B0604020202020204" pitchFamily="34" charset="0"/>
              <a:buChar char="•"/>
            </a:pPr>
            <a:r>
              <a:rPr lang="en-US" sz="2400" dirty="0"/>
              <a:t>Questions?</a:t>
            </a:r>
          </a:p>
          <a:p>
            <a:endParaRPr lang="en-GB" sz="2400" dirty="0"/>
          </a:p>
        </p:txBody>
      </p:sp>
      <p:sp>
        <p:nvSpPr>
          <p:cNvPr id="4" name="Slide Number Placeholder 3">
            <a:extLst>
              <a:ext uri="{FF2B5EF4-FFF2-40B4-BE49-F238E27FC236}">
                <a16:creationId xmlns:a16="http://schemas.microsoft.com/office/drawing/2014/main" id="{89A4AE59-D439-8369-7A9A-CA075904DB12}"/>
              </a:ext>
            </a:extLst>
          </p:cNvPr>
          <p:cNvSpPr>
            <a:spLocks noGrp="1"/>
          </p:cNvSpPr>
          <p:nvPr>
            <p:ph type="sldNum" sz="quarter" idx="12"/>
          </p:nvPr>
        </p:nvSpPr>
        <p:spPr/>
        <p:txBody>
          <a:bodyPr/>
          <a:lstStyle/>
          <a:p>
            <a:fld id="{CBA53E11-492D-48B3-9F9B-09541CA2A39A}" type="slidenum">
              <a:rPr lang="en-GB" smtClean="0"/>
              <a:t>3</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a:extLst>
              <a:ext uri="{FF2B5EF4-FFF2-40B4-BE49-F238E27FC236}">
                <a16:creationId xmlns:a16="http://schemas.microsoft.com/office/drawing/2014/main" id="{11F5C0BA-E7A9-21CF-E0EC-0A33321CE48F}"/>
              </a:ext>
            </a:extLst>
          </p:cNvPr>
          <p:cNvPicPr>
            <a:picLocks noChangeAspect="1"/>
          </p:cNvPicPr>
          <p:nvPr/>
        </p:nvPicPr>
        <p:blipFill>
          <a:blip r:embed="rId3"/>
          <a:stretch>
            <a:fillRect/>
          </a:stretch>
        </p:blipFill>
        <p:spPr>
          <a:xfrm>
            <a:off x="6255246" y="1647576"/>
            <a:ext cx="5229955" cy="3562847"/>
          </a:xfrm>
          <a:prstGeom prst="rect">
            <a:avLst/>
          </a:prstGeom>
        </p:spPr>
      </p:pic>
    </p:spTree>
    <p:extLst>
      <p:ext uri="{BB962C8B-B14F-4D97-AF65-F5344CB8AC3E}">
        <p14:creationId xmlns:p14="http://schemas.microsoft.com/office/powerpoint/2010/main" val="29459820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18C9D54-20C7-C030-DA0A-E2C6FE4F3CE3}"/>
              </a:ext>
            </a:extLst>
          </p:cNvPr>
          <p:cNvSpPr>
            <a:spLocks noGrp="1"/>
          </p:cNvSpPr>
          <p:nvPr>
            <p:ph type="sldNum" sz="quarter" idx="12"/>
          </p:nvPr>
        </p:nvSpPr>
        <p:spPr/>
        <p:txBody>
          <a:bodyPr/>
          <a:lstStyle/>
          <a:p>
            <a:fld id="{CBA53E11-492D-48B3-9F9B-09541CA2A39A}" type="slidenum">
              <a:rPr lang="en-GB" smtClean="0"/>
              <a:pPr/>
              <a:t>30</a:t>
            </a:fld>
            <a:endParaRPr lang="en-GB"/>
          </a:p>
        </p:txBody>
      </p:sp>
      <p:sp>
        <p:nvSpPr>
          <p:cNvPr id="8" name="TextBox 7">
            <a:extLst>
              <a:ext uri="{FF2B5EF4-FFF2-40B4-BE49-F238E27FC236}">
                <a16:creationId xmlns:a16="http://schemas.microsoft.com/office/drawing/2014/main" id="{36756717-973C-536A-FF07-2284A6AEBA81}"/>
              </a:ext>
            </a:extLst>
          </p:cNvPr>
          <p:cNvSpPr txBox="1"/>
          <p:nvPr/>
        </p:nvSpPr>
        <p:spPr>
          <a:xfrm>
            <a:off x="408698" y="439909"/>
            <a:ext cx="11783302" cy="707886"/>
          </a:xfrm>
          <a:prstGeom prst="rect">
            <a:avLst/>
          </a:prstGeom>
          <a:noFill/>
        </p:spPr>
        <p:txBody>
          <a:bodyPr wrap="square" lIns="91440" tIns="45720" rIns="91440" bIns="45720" rtlCol="0" anchor="t">
            <a:spAutoFit/>
          </a:bodyPr>
          <a:lstStyle/>
          <a:p>
            <a:r>
              <a:rPr lang="en-GB" sz="4000" b="1" dirty="0">
                <a:solidFill>
                  <a:schemeClr val="accent1"/>
                </a:solidFill>
                <a:latin typeface="+mj-lt"/>
                <a:sym typeface="Playfair Display Regular"/>
              </a:rPr>
              <a:t>Attendance Record</a:t>
            </a:r>
            <a:endParaRPr lang="en-GB" sz="3200" b="1" dirty="0">
              <a:solidFill>
                <a:schemeClr val="accent1"/>
              </a:solidFill>
            </a:endParaRPr>
          </a:p>
        </p:txBody>
      </p:sp>
      <p:sp>
        <p:nvSpPr>
          <p:cNvPr id="2" name="Google Shape;116;p20">
            <a:extLst>
              <a:ext uri="{FF2B5EF4-FFF2-40B4-BE49-F238E27FC236}">
                <a16:creationId xmlns:a16="http://schemas.microsoft.com/office/drawing/2014/main" id="{B21D6286-6EEC-189F-4A16-39200CB2C76C}"/>
              </a:ext>
            </a:extLst>
          </p:cNvPr>
          <p:cNvSpPr txBox="1">
            <a:spLocks/>
          </p:cNvSpPr>
          <p:nvPr/>
        </p:nvSpPr>
        <p:spPr>
          <a:xfrm>
            <a:off x="855299" y="1639750"/>
            <a:ext cx="7053459" cy="4199575"/>
          </a:xfrm>
          <a:prstGeom prst="rect">
            <a:avLst/>
          </a:prstGeom>
        </p:spPr>
        <p:txBody>
          <a:bodyPr spcFirstLastPara="1" wrap="square" lIns="0" tIns="0" rIns="0" bIns="0" anchor="t" anchorCtr="0">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marL="457200" indent="-457200">
              <a:buFont typeface="Wingdings" panose="05000000000000000000" pitchFamily="2" charset="2"/>
              <a:buChar char="ü"/>
            </a:pPr>
            <a:r>
              <a:rPr lang="en-GB" sz="3200" dirty="0">
                <a:latin typeface="+mn-lt"/>
              </a:rPr>
              <a:t>Enter your CID</a:t>
            </a:r>
          </a:p>
          <a:p>
            <a:pPr marL="457200" indent="-457200">
              <a:buFont typeface="Wingdings" panose="05000000000000000000" pitchFamily="2" charset="2"/>
              <a:buChar char="ü"/>
            </a:pPr>
            <a:r>
              <a:rPr lang="en-GB" sz="3200" dirty="0">
                <a:latin typeface="+mn-lt"/>
              </a:rPr>
              <a:t>Don’t get requested to attend a repeat!</a:t>
            </a:r>
          </a:p>
          <a:p>
            <a:endParaRPr lang="en-GB" sz="3200" dirty="0">
              <a:latin typeface="+mn-lt"/>
            </a:endParaRPr>
          </a:p>
          <a:p>
            <a:pPr marL="101600"/>
            <a:r>
              <a:rPr lang="en-GB" sz="3200" b="1" dirty="0">
                <a:highlight>
                  <a:srgbClr val="FFFF00"/>
                </a:highlight>
              </a:rPr>
              <a:t>[insert link to </a:t>
            </a:r>
            <a:r>
              <a:rPr lang="en-GB" sz="3200" b="1" err="1">
                <a:highlight>
                  <a:srgbClr val="FFFF00"/>
                </a:highlight>
              </a:rPr>
              <a:t>menti</a:t>
            </a:r>
            <a:r>
              <a:rPr lang="en-GB" sz="3200" b="1">
                <a:highlight>
                  <a:srgbClr val="FFFF00"/>
                </a:highlight>
              </a:rPr>
              <a:t> meter] </a:t>
            </a:r>
            <a:endParaRPr lang="en-GB" sz="3200" b="1">
              <a:highlight>
                <a:srgbClr val="FFFF00"/>
              </a:highlight>
              <a:latin typeface="+mn-lt"/>
              <a:cs typeface="Arial"/>
            </a:endParaRPr>
          </a:p>
          <a:p>
            <a:pPr marL="101600" indent="0">
              <a:buNone/>
            </a:pPr>
            <a:endParaRPr lang="en-GB" sz="3200" dirty="0">
              <a:latin typeface="+mn-lt"/>
            </a:endParaRPr>
          </a:p>
          <a:p>
            <a:pPr marL="101600"/>
            <a:r>
              <a:rPr lang="en-GB" sz="3200" err="1">
                <a:latin typeface="+mn-lt"/>
              </a:rPr>
              <a:t>Menti</a:t>
            </a:r>
            <a:r>
              <a:rPr lang="en-GB" sz="3200" dirty="0">
                <a:latin typeface="+mn-lt"/>
              </a:rPr>
              <a:t> Code: </a:t>
            </a:r>
            <a:r>
              <a:rPr lang="en-GB" sz="3200" b="1" dirty="0">
                <a:highlight>
                  <a:srgbClr val="FFFF00"/>
                </a:highlight>
              </a:rPr>
              <a:t>[insert </a:t>
            </a:r>
            <a:r>
              <a:rPr lang="en-GB" sz="3200" b="1" err="1">
                <a:highlight>
                  <a:srgbClr val="FFFF00"/>
                </a:highlight>
              </a:rPr>
              <a:t>menti</a:t>
            </a:r>
            <a:r>
              <a:rPr lang="en-GB" sz="3200" b="1" dirty="0">
                <a:highlight>
                  <a:srgbClr val="FFFF00"/>
                </a:highlight>
              </a:rPr>
              <a:t> number]</a:t>
            </a:r>
            <a:endParaRPr lang="en-GB" sz="4000">
              <a:highlight>
                <a:srgbClr val="FFFF00"/>
              </a:highlight>
              <a:latin typeface="+mn-lt"/>
              <a:cs typeface="Arial"/>
            </a:endParaRPr>
          </a:p>
          <a:p>
            <a:pPr marL="101600" indent="0">
              <a:buNone/>
            </a:pPr>
            <a:endParaRPr lang="en-GB" sz="3200" dirty="0">
              <a:latin typeface="+mn-lt"/>
            </a:endParaRPr>
          </a:p>
          <a:p>
            <a:pPr marL="457200" indent="-355600">
              <a:spcBef>
                <a:spcPts val="600"/>
              </a:spcBef>
              <a:buSzPts val="2000"/>
              <a:buFont typeface="Arial" panose="020B0604020202020204" pitchFamily="34" charset="0"/>
              <a:buChar char="✓"/>
            </a:pPr>
            <a:endParaRPr lang="en-GB" sz="3200" dirty="0"/>
          </a:p>
        </p:txBody>
      </p:sp>
      <p:sp>
        <p:nvSpPr>
          <p:cNvPr id="4" name="Google Shape;116;p20">
            <a:extLst>
              <a:ext uri="{FF2B5EF4-FFF2-40B4-BE49-F238E27FC236}">
                <a16:creationId xmlns:a16="http://schemas.microsoft.com/office/drawing/2014/main" id="{2E62D9EF-36B8-173B-4A47-1D4AEC14D4D4}"/>
              </a:ext>
            </a:extLst>
          </p:cNvPr>
          <p:cNvSpPr txBox="1">
            <a:spLocks/>
          </p:cNvSpPr>
          <p:nvPr/>
        </p:nvSpPr>
        <p:spPr>
          <a:xfrm>
            <a:off x="7912081" y="1507228"/>
            <a:ext cx="3740416" cy="4199575"/>
          </a:xfrm>
          <a:prstGeom prst="rect">
            <a:avLst/>
          </a:prstGeom>
        </p:spPr>
        <p:txBody>
          <a:bodyPr spcFirstLastPara="1" wrap="square" lIns="0" tIns="0" rIns="0" bIns="0" anchor="t" anchorCtr="0">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endParaRPr lang="en-GB" sz="3200" dirty="0">
              <a:latin typeface="+mn-lt"/>
              <a:cs typeface="Arial"/>
            </a:endParaRPr>
          </a:p>
          <a:p>
            <a:endParaRPr lang="en-GB" sz="3200" dirty="0">
              <a:latin typeface="+mn-lt"/>
            </a:endParaRPr>
          </a:p>
          <a:p>
            <a:pPr marL="101600"/>
            <a:r>
              <a:rPr lang="en-GB" sz="3200" b="1">
                <a:highlight>
                  <a:srgbClr val="FFFF00"/>
                </a:highlight>
              </a:rPr>
              <a:t>[insert QR Code to </a:t>
            </a:r>
            <a:r>
              <a:rPr lang="en-GB" sz="3200" b="1" dirty="0" err="1">
                <a:highlight>
                  <a:srgbClr val="FFFF00"/>
                </a:highlight>
              </a:rPr>
              <a:t>menti</a:t>
            </a:r>
            <a:r>
              <a:rPr lang="en-GB" sz="3200" b="1" dirty="0">
                <a:highlight>
                  <a:srgbClr val="FFFF00"/>
                </a:highlight>
              </a:rPr>
              <a:t> meter] </a:t>
            </a:r>
            <a:endParaRPr lang="en-GB" sz="3200" b="1" dirty="0">
              <a:highlight>
                <a:srgbClr val="FFFF00"/>
              </a:highlight>
              <a:latin typeface="+mn-lt"/>
              <a:cs typeface="Arial"/>
            </a:endParaRPr>
          </a:p>
          <a:p>
            <a:pPr marL="101600" indent="0">
              <a:buNone/>
            </a:pPr>
            <a:endParaRPr lang="en-GB" sz="3200" dirty="0">
              <a:latin typeface="+mn-lt"/>
            </a:endParaRPr>
          </a:p>
          <a:p>
            <a:pPr marL="101600"/>
            <a:endParaRPr lang="en-GB" sz="3200" dirty="0">
              <a:latin typeface="+mn-lt"/>
            </a:endParaRPr>
          </a:p>
          <a:p>
            <a:pPr marL="457200" indent="-355600">
              <a:spcBef>
                <a:spcPts val="600"/>
              </a:spcBef>
              <a:buSzPts val="2000"/>
              <a:buFont typeface="Arial" panose="020B0604020202020204" pitchFamily="34" charset="0"/>
              <a:buChar char="✓"/>
            </a:pPr>
            <a:endParaRPr lang="en-GB" sz="3200" dirty="0"/>
          </a:p>
        </p:txBody>
      </p:sp>
    </p:spTree>
    <p:extLst>
      <p:ext uri="{BB962C8B-B14F-4D97-AF65-F5344CB8AC3E}">
        <p14:creationId xmlns:p14="http://schemas.microsoft.com/office/powerpoint/2010/main" val="221503119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2417401"/>
            <a:ext cx="11716587" cy="1847943"/>
          </a:xfrm>
        </p:spPr>
        <p:txBody>
          <a:bodyPr/>
          <a:lstStyle/>
          <a:p>
            <a:r>
              <a:rPr lang="en-GB" dirty="0"/>
              <a:t>Thanks for listening!</a:t>
            </a:r>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p:txBody>
          <a:bodyPr/>
          <a:lstStyle/>
          <a:p>
            <a:r>
              <a:rPr lang="en-GB" b="1" dirty="0">
                <a:highlight>
                  <a:srgbClr val="FFFF00"/>
                </a:highlight>
              </a:rPr>
              <a:t>[Insert speaker’s names]</a:t>
            </a:r>
          </a:p>
          <a:p>
            <a:r>
              <a:rPr lang="en-GB" b="1" dirty="0">
                <a:highlight>
                  <a:srgbClr val="FFFF00"/>
                </a:highlight>
              </a:rPr>
              <a:t>[insert contact details]</a:t>
            </a:r>
          </a:p>
        </p:txBody>
      </p:sp>
      <p:sp>
        <p:nvSpPr>
          <p:cNvPr id="6" name="Text Placeholder 5">
            <a:extLst>
              <a:ext uri="{FF2B5EF4-FFF2-40B4-BE49-F238E27FC236}">
                <a16:creationId xmlns:a16="http://schemas.microsoft.com/office/drawing/2014/main" id="{463FC606-34B4-6329-6EA6-1F5995C61C98}"/>
              </a:ext>
            </a:extLst>
          </p:cNvPr>
          <p:cNvSpPr>
            <a:spLocks noGrp="1"/>
          </p:cNvSpPr>
          <p:nvPr>
            <p:ph type="body" sz="quarter" idx="10"/>
          </p:nvPr>
        </p:nvSpPr>
        <p:spPr>
          <a:xfrm>
            <a:off x="330271" y="5789336"/>
            <a:ext cx="5579199" cy="740845"/>
          </a:xfrm>
        </p:spPr>
        <p:txBody>
          <a:bodyPr/>
          <a:lstStyle/>
          <a:p>
            <a:r>
              <a:rPr lang="en-US" b="1" dirty="0">
                <a:highlight>
                  <a:srgbClr val="FFFF00"/>
                </a:highlight>
              </a:rPr>
              <a:t>DD/MM/YYYY</a:t>
            </a:r>
          </a:p>
        </p:txBody>
      </p:sp>
    </p:spTree>
    <p:extLst>
      <p:ext uri="{BB962C8B-B14F-4D97-AF65-F5344CB8AC3E}">
        <p14:creationId xmlns:p14="http://schemas.microsoft.com/office/powerpoint/2010/main" val="227798435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4A2BC4-6EF8-F6A3-50EE-11EE98ED62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8" b="94695" l="8632" r="91158">
                        <a14:foregroundMark x1="10105" y1="32154" x2="65053" y2="31994"/>
                        <a14:foregroundMark x1="65053" y1="31994" x2="91368" y2="32637"/>
                        <a14:foregroundMark x1="8632" y1="35370" x2="10316" y2="94695"/>
                        <a14:foregroundMark x1="89474" y1="39711" x2="90526" y2="91479"/>
                      </a14:backgroundRemoval>
                    </a14:imgEffect>
                  </a14:imgLayer>
                </a14:imgProps>
              </a:ext>
            </a:extLst>
          </a:blip>
          <a:srcRect t="26233"/>
          <a:stretch/>
        </p:blipFill>
        <p:spPr>
          <a:xfrm>
            <a:off x="7953279" y="1623804"/>
            <a:ext cx="3290430" cy="3178422"/>
          </a:xfrm>
          <a:prstGeom prst="rect">
            <a:avLst/>
          </a:prstGeom>
        </p:spPr>
      </p:pic>
      <p:sp>
        <p:nvSpPr>
          <p:cNvPr id="11" name="TextBox 10">
            <a:extLst>
              <a:ext uri="{FF2B5EF4-FFF2-40B4-BE49-F238E27FC236}">
                <a16:creationId xmlns:a16="http://schemas.microsoft.com/office/drawing/2014/main" id="{2A0A3DAC-A421-BE10-7B5F-79317C58CECF}"/>
              </a:ext>
            </a:extLst>
          </p:cNvPr>
          <p:cNvSpPr txBox="1"/>
          <p:nvPr/>
        </p:nvSpPr>
        <p:spPr>
          <a:xfrm>
            <a:off x="7203191" y="1145271"/>
            <a:ext cx="4603326" cy="369332"/>
          </a:xfrm>
          <a:prstGeom prst="rect">
            <a:avLst/>
          </a:prstGeom>
          <a:noFill/>
        </p:spPr>
        <p:txBody>
          <a:bodyPr wrap="square">
            <a:spAutoFit/>
          </a:bodyPr>
          <a:lstStyle/>
          <a:p>
            <a:pPr algn="l" rtl="0" fontAlgn="base"/>
            <a:r>
              <a:rPr lang="en-GB" b="1" dirty="0"/>
              <a:t>https://forms.office.com/e/pHBZpniFvB</a:t>
            </a:r>
          </a:p>
        </p:txBody>
      </p:sp>
      <p:sp>
        <p:nvSpPr>
          <p:cNvPr id="10" name="Title 4">
            <a:extLst>
              <a:ext uri="{FF2B5EF4-FFF2-40B4-BE49-F238E27FC236}">
                <a16:creationId xmlns:a16="http://schemas.microsoft.com/office/drawing/2014/main" id="{FB1E7759-F0DC-04B0-35FD-D4EFE0688F9D}"/>
              </a:ext>
            </a:extLst>
          </p:cNvPr>
          <p:cNvSpPr txBox="1">
            <a:spLocks/>
          </p:cNvSpPr>
          <p:nvPr/>
        </p:nvSpPr>
        <p:spPr>
          <a:xfrm>
            <a:off x="385483" y="1149281"/>
            <a:ext cx="6858000" cy="1371305"/>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GB" sz="5400" b="1" dirty="0">
                <a:solidFill>
                  <a:schemeClr val="tx1"/>
                </a:solidFill>
              </a:rPr>
              <a:t>Provide feedback!</a:t>
            </a:r>
          </a:p>
        </p:txBody>
      </p:sp>
      <p:sp>
        <p:nvSpPr>
          <p:cNvPr id="12" name="Title 4">
            <a:extLst>
              <a:ext uri="{FF2B5EF4-FFF2-40B4-BE49-F238E27FC236}">
                <a16:creationId xmlns:a16="http://schemas.microsoft.com/office/drawing/2014/main" id="{3B915808-7555-611D-8844-F314AB6387E3}"/>
              </a:ext>
            </a:extLst>
          </p:cNvPr>
          <p:cNvSpPr txBox="1">
            <a:spLocks/>
          </p:cNvSpPr>
          <p:nvPr/>
        </p:nvSpPr>
        <p:spPr>
          <a:xfrm>
            <a:off x="772385" y="2608704"/>
            <a:ext cx="5255522" cy="2661296"/>
          </a:xfrm>
          <a:prstGeom prst="rect">
            <a:avLst/>
          </a:prstGeom>
          <a:noFill/>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r>
              <a:rPr lang="en-GB" sz="1800" dirty="0">
                <a:solidFill>
                  <a:schemeClr val="tx1"/>
                </a:solidFill>
                <a:latin typeface="+mn-lt"/>
              </a:rPr>
              <a:t>If you used this resource, please take the time to fill out this form to provide your feedback.</a:t>
            </a:r>
          </a:p>
          <a:p>
            <a:endParaRPr lang="en-GB" sz="1800" dirty="0">
              <a:solidFill>
                <a:schemeClr val="tx1"/>
              </a:solidFill>
              <a:latin typeface="+mn-lt"/>
            </a:endParaRPr>
          </a:p>
          <a:p>
            <a:pPr algn="l" rtl="0" fontAlgn="base"/>
            <a:r>
              <a:rPr lang="en-GB" sz="1800" dirty="0">
                <a:solidFill>
                  <a:schemeClr val="tx1"/>
                </a:solidFill>
                <a:latin typeface="+mn-lt"/>
              </a:rPr>
              <a:t>If you have any questions or require more information about the REET (Resources for Embedding EDI in Teaching) project, please contact the Project Lead using the following contact details:  </a:t>
            </a:r>
          </a:p>
          <a:p>
            <a:pPr algn="l" rtl="0" fontAlgn="base"/>
            <a:endParaRPr lang="en-GB" sz="1800" dirty="0">
              <a:solidFill>
                <a:schemeClr val="tx1"/>
              </a:solidFill>
              <a:latin typeface="+mn-lt"/>
            </a:endParaRPr>
          </a:p>
          <a:p>
            <a:pPr algn="l" rtl="0" fontAlgn="base"/>
            <a:r>
              <a:rPr lang="en-GB" sz="1800" b="1" dirty="0">
                <a:solidFill>
                  <a:schemeClr val="tx1"/>
                </a:solidFill>
                <a:latin typeface="+mn-lt"/>
              </a:rPr>
              <a:t>Chloe Agg </a:t>
            </a:r>
            <a:r>
              <a:rPr lang="en-GB" sz="1800" b="1" dirty="0">
                <a:solidFill>
                  <a:schemeClr val="tx1"/>
                </a:solidFill>
                <a:latin typeface="+mn-lt"/>
                <a:hlinkClick r:id="rId4">
                  <a:extLst>
                    <a:ext uri="{A12FA001-AC4F-418D-AE19-62706E023703}">
                      <ahyp:hlinkClr xmlns:ahyp="http://schemas.microsoft.com/office/drawing/2018/hyperlinkcolor" val="tx"/>
                    </a:ext>
                  </a:extLst>
                </a:hlinkClick>
              </a:rPr>
              <a:t>c.agg@imperial.ac.uk</a:t>
            </a:r>
            <a:r>
              <a:rPr lang="en-GB" sz="1800" b="1" dirty="0">
                <a:solidFill>
                  <a:schemeClr val="tx1"/>
                </a:solidFill>
                <a:latin typeface="+mn-lt"/>
              </a:rPr>
              <a:t>  </a:t>
            </a:r>
          </a:p>
        </p:txBody>
      </p:sp>
    </p:spTree>
    <p:extLst>
      <p:ext uri="{BB962C8B-B14F-4D97-AF65-F5344CB8AC3E}">
        <p14:creationId xmlns:p14="http://schemas.microsoft.com/office/powerpoint/2010/main" val="30320874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7E53-C90D-AFC3-B76B-B8E70E3FE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A4307-842D-53A9-AD2A-83067C6DB13A}"/>
              </a:ext>
            </a:extLst>
          </p:cNvPr>
          <p:cNvSpPr>
            <a:spLocks noGrp="1"/>
          </p:cNvSpPr>
          <p:nvPr>
            <p:ph type="title"/>
          </p:nvPr>
        </p:nvSpPr>
        <p:spPr>
          <a:xfrm>
            <a:off x="2591245" y="151879"/>
            <a:ext cx="5610281" cy="5933281"/>
          </a:xfrm>
        </p:spPr>
        <p:txBody>
          <a:bodyPr anchor="ctr"/>
          <a:lstStyle/>
          <a:p>
            <a:r>
              <a:rPr lang="en" sz="4800" dirty="0">
                <a:latin typeface="+mj-lt"/>
              </a:rPr>
              <a:t>Understanding what it means to be an active bystander</a:t>
            </a:r>
            <a:endParaRPr lang="en-US" dirty="0"/>
          </a:p>
        </p:txBody>
      </p:sp>
      <p:sp>
        <p:nvSpPr>
          <p:cNvPr id="7" name="Slide Number Placeholder 6">
            <a:extLst>
              <a:ext uri="{FF2B5EF4-FFF2-40B4-BE49-F238E27FC236}">
                <a16:creationId xmlns:a16="http://schemas.microsoft.com/office/drawing/2014/main" id="{14656A79-78CC-840D-768E-669E33AECA53}"/>
              </a:ext>
            </a:extLst>
          </p:cNvPr>
          <p:cNvSpPr>
            <a:spLocks noGrp="1"/>
          </p:cNvSpPr>
          <p:nvPr>
            <p:ph type="sldNum" sz="quarter" idx="12"/>
          </p:nvPr>
        </p:nvSpPr>
        <p:spPr/>
        <p:txBody>
          <a:bodyPr/>
          <a:lstStyle/>
          <a:p>
            <a:fld id="{CBA53E11-492D-48B3-9F9B-09541CA2A39A}" type="slidenum">
              <a:rPr lang="en-GB" smtClean="0"/>
              <a:pPr/>
              <a:t>4</a:t>
            </a:fld>
            <a:endParaRPr lang="en-GB"/>
          </a:p>
        </p:txBody>
      </p:sp>
      <p:sp>
        <p:nvSpPr>
          <p:cNvPr id="6" name="Google Shape;93;p17">
            <a:extLst>
              <a:ext uri="{FF2B5EF4-FFF2-40B4-BE49-F238E27FC236}">
                <a16:creationId xmlns:a16="http://schemas.microsoft.com/office/drawing/2014/main" id="{D8431CA6-87FB-0C51-EC83-C2DBE59A5DF2}"/>
              </a:ext>
            </a:extLst>
          </p:cNvPr>
          <p:cNvSpPr txBox="1"/>
          <p:nvPr/>
        </p:nvSpPr>
        <p:spPr>
          <a:xfrm>
            <a:off x="364213" y="546769"/>
            <a:ext cx="23967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dirty="0">
                <a:solidFill>
                  <a:schemeClr val="accent1">
                    <a:lumMod val="20000"/>
                    <a:lumOff val="80000"/>
                  </a:schemeClr>
                </a:solidFill>
                <a:latin typeface="Inter-Regular"/>
                <a:ea typeface="Inter-Regular"/>
                <a:cs typeface="Inter-Regular"/>
                <a:sym typeface="Inter-Regular"/>
              </a:rPr>
              <a:t>1</a:t>
            </a:r>
            <a:endParaRPr sz="30000" dirty="0">
              <a:solidFill>
                <a:schemeClr val="accent1">
                  <a:lumMod val="20000"/>
                  <a:lumOff val="80000"/>
                </a:schemeClr>
              </a:solidFill>
              <a:latin typeface="Inter-Regular"/>
              <a:ea typeface="Inter-Regular"/>
              <a:cs typeface="Inter-Regular"/>
              <a:sym typeface="Inter-Regular"/>
            </a:endParaRPr>
          </a:p>
        </p:txBody>
      </p:sp>
      <p:pic>
        <p:nvPicPr>
          <p:cNvPr id="9" name="Picture 8">
            <a:extLst>
              <a:ext uri="{FF2B5EF4-FFF2-40B4-BE49-F238E27FC236}">
                <a16:creationId xmlns:a16="http://schemas.microsoft.com/office/drawing/2014/main" id="{AC938B30-CBA6-AE75-43DF-03789E6CBD71}"/>
              </a:ext>
            </a:extLst>
          </p:cNvPr>
          <p:cNvPicPr>
            <a:picLocks noChangeAspect="1"/>
          </p:cNvPicPr>
          <p:nvPr/>
        </p:nvPicPr>
        <p:blipFill>
          <a:blip r:embed="rId3"/>
          <a:stretch>
            <a:fillRect/>
          </a:stretch>
        </p:blipFill>
        <p:spPr>
          <a:xfrm>
            <a:off x="7975127" y="1641938"/>
            <a:ext cx="3924848" cy="2953162"/>
          </a:xfrm>
          <a:prstGeom prst="rect">
            <a:avLst/>
          </a:prstGeom>
        </p:spPr>
      </p:pic>
    </p:spTree>
    <p:extLst>
      <p:ext uri="{BB962C8B-B14F-4D97-AF65-F5344CB8AC3E}">
        <p14:creationId xmlns:p14="http://schemas.microsoft.com/office/powerpoint/2010/main" val="33295944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988099"/>
            <a:ext cx="11540763" cy="378044"/>
          </a:xfrm>
        </p:spPr>
        <p:txBody>
          <a:bodyPr/>
          <a:lstStyle/>
          <a:p>
            <a:r>
              <a:rPr lang="en-US" sz="3600" dirty="0"/>
              <a:t>What is a </a:t>
            </a:r>
            <a:r>
              <a:rPr lang="en-US" sz="3600" dirty="0">
                <a:solidFill>
                  <a:schemeClr val="accent2"/>
                </a:solidFill>
              </a:rPr>
              <a:t>bystander</a:t>
            </a:r>
            <a:r>
              <a:rPr lang="en-US" sz="3600" dirty="0"/>
              <a:t>?</a:t>
            </a:r>
          </a:p>
        </p:txBody>
      </p:sp>
      <p:sp>
        <p:nvSpPr>
          <p:cNvPr id="3" name="Content Placeholder 2">
            <a:extLst>
              <a:ext uri="{FF2B5EF4-FFF2-40B4-BE49-F238E27FC236}">
                <a16:creationId xmlns:a16="http://schemas.microsoft.com/office/drawing/2014/main" id="{11F22D0D-3D5B-BCDE-BCBB-D71A84E5DA0D}"/>
              </a:ext>
            </a:extLst>
          </p:cNvPr>
          <p:cNvSpPr>
            <a:spLocks noGrp="1"/>
          </p:cNvSpPr>
          <p:nvPr>
            <p:ph idx="1"/>
          </p:nvPr>
        </p:nvSpPr>
        <p:spPr>
          <a:xfrm>
            <a:off x="651237" y="2129067"/>
            <a:ext cx="5940063" cy="2599863"/>
          </a:xfrm>
        </p:spPr>
        <p:txBody>
          <a:bodyPr/>
          <a:lstStyle/>
          <a:p>
            <a:r>
              <a:rPr lang="en-GB" sz="2800" dirty="0"/>
              <a:t>Someone who witnesses or is made aware of behaviour, language or situations that are or could be inappropriate or harmful to others.</a:t>
            </a:r>
            <a:endParaRPr lang="en-US" sz="2800" dirty="0"/>
          </a:p>
        </p:txBody>
      </p:sp>
      <p:sp>
        <p:nvSpPr>
          <p:cNvPr id="4" name="Slide Number Placeholder 3">
            <a:extLst>
              <a:ext uri="{FF2B5EF4-FFF2-40B4-BE49-F238E27FC236}">
                <a16:creationId xmlns:a16="http://schemas.microsoft.com/office/drawing/2014/main" id="{6C406065-B5F4-7A44-56F9-660491932875}"/>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71A5FC9F-8007-2E1F-8789-593EB3FDD3E2}"/>
              </a:ext>
            </a:extLst>
          </p:cNvPr>
          <p:cNvPicPr>
            <a:picLocks noChangeAspect="1"/>
          </p:cNvPicPr>
          <p:nvPr/>
        </p:nvPicPr>
        <p:blipFill>
          <a:blip r:embed="rId3"/>
          <a:stretch>
            <a:fillRect/>
          </a:stretch>
        </p:blipFill>
        <p:spPr>
          <a:xfrm>
            <a:off x="7391400" y="889339"/>
            <a:ext cx="3619082" cy="4476615"/>
          </a:xfrm>
          <a:prstGeom prst="rect">
            <a:avLst/>
          </a:prstGeom>
        </p:spPr>
      </p:pic>
    </p:spTree>
    <p:extLst>
      <p:ext uri="{BB962C8B-B14F-4D97-AF65-F5344CB8AC3E}">
        <p14:creationId xmlns:p14="http://schemas.microsoft.com/office/powerpoint/2010/main" val="11464078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988098"/>
            <a:ext cx="5172047" cy="750529"/>
          </a:xfrm>
        </p:spPr>
        <p:txBody>
          <a:bodyPr/>
          <a:lstStyle/>
          <a:p>
            <a:r>
              <a:rPr lang="en-US" sz="3600" dirty="0"/>
              <a:t>What is an </a:t>
            </a:r>
            <a:r>
              <a:rPr lang="en-US" sz="3600" dirty="0">
                <a:solidFill>
                  <a:schemeClr val="accent2"/>
                </a:solidFill>
              </a:rPr>
              <a:t>active</a:t>
            </a:r>
            <a:r>
              <a:rPr lang="en-US" sz="3600" dirty="0"/>
              <a:t> </a:t>
            </a:r>
            <a:r>
              <a:rPr lang="en-US" sz="3600" dirty="0">
                <a:solidFill>
                  <a:schemeClr val="accent2"/>
                </a:solidFill>
              </a:rPr>
              <a:t>bystander</a:t>
            </a:r>
            <a:r>
              <a:rPr lang="en-US" sz="3600" dirty="0"/>
              <a:t>?</a:t>
            </a:r>
          </a:p>
        </p:txBody>
      </p:sp>
      <p:sp>
        <p:nvSpPr>
          <p:cNvPr id="3" name="Content Placeholder 2">
            <a:extLst>
              <a:ext uri="{FF2B5EF4-FFF2-40B4-BE49-F238E27FC236}">
                <a16:creationId xmlns:a16="http://schemas.microsoft.com/office/drawing/2014/main" id="{11F22D0D-3D5B-BCDE-BCBB-D71A84E5DA0D}"/>
              </a:ext>
            </a:extLst>
          </p:cNvPr>
          <p:cNvSpPr>
            <a:spLocks noGrp="1"/>
          </p:cNvSpPr>
          <p:nvPr>
            <p:ph idx="1"/>
          </p:nvPr>
        </p:nvSpPr>
        <p:spPr>
          <a:xfrm>
            <a:off x="651237" y="2443849"/>
            <a:ext cx="5036047" cy="2599863"/>
          </a:xfrm>
        </p:spPr>
        <p:txBody>
          <a:bodyPr/>
          <a:lstStyle/>
          <a:p>
            <a:r>
              <a:rPr lang="en-GB" sz="2800" dirty="0"/>
              <a:t>Someone who intervenes to stop, assist or constructively address inappropriate or harmful behaviour, language or situations.</a:t>
            </a:r>
            <a:endParaRPr lang="en-US" sz="2800" dirty="0"/>
          </a:p>
        </p:txBody>
      </p:sp>
      <p:sp>
        <p:nvSpPr>
          <p:cNvPr id="4" name="Slide Number Placeholder 3">
            <a:extLst>
              <a:ext uri="{FF2B5EF4-FFF2-40B4-BE49-F238E27FC236}">
                <a16:creationId xmlns:a16="http://schemas.microsoft.com/office/drawing/2014/main" id="{4461987F-9900-0C40-7DD2-18F6BCEB7EFA}"/>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D158830F-96E9-44A8-ED8F-8A24D422E0E1}"/>
              </a:ext>
            </a:extLst>
          </p:cNvPr>
          <p:cNvPicPr>
            <a:picLocks noChangeAspect="1"/>
          </p:cNvPicPr>
          <p:nvPr/>
        </p:nvPicPr>
        <p:blipFill>
          <a:blip r:embed="rId3"/>
          <a:stretch>
            <a:fillRect/>
          </a:stretch>
        </p:blipFill>
        <p:spPr>
          <a:xfrm>
            <a:off x="6875206" y="1814286"/>
            <a:ext cx="4858428" cy="3229426"/>
          </a:xfrm>
          <a:prstGeom prst="rect">
            <a:avLst/>
          </a:prstGeom>
        </p:spPr>
      </p:pic>
    </p:spTree>
    <p:extLst>
      <p:ext uri="{BB962C8B-B14F-4D97-AF65-F5344CB8AC3E}">
        <p14:creationId xmlns:p14="http://schemas.microsoft.com/office/powerpoint/2010/main" val="27127982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651237" y="988098"/>
            <a:ext cx="5172047" cy="750529"/>
          </a:xfrm>
        </p:spPr>
        <p:txBody>
          <a:bodyPr/>
          <a:lstStyle/>
          <a:p>
            <a:r>
              <a:rPr lang="en-GB" sz="3600" dirty="0"/>
              <a:t>Do you want to be a bystander?</a:t>
            </a:r>
            <a:br>
              <a:rPr lang="en-GB" sz="3600" dirty="0"/>
            </a:br>
            <a:br>
              <a:rPr lang="en-GB" sz="3600" dirty="0"/>
            </a:br>
            <a:r>
              <a:rPr lang="en-GB" sz="3600" dirty="0"/>
              <a:t>Or an active bystander?</a:t>
            </a:r>
            <a:br>
              <a:rPr lang="en-GB" sz="3600" dirty="0"/>
            </a:br>
            <a:br>
              <a:rPr lang="en-GB" sz="3600" dirty="0"/>
            </a:br>
            <a:r>
              <a:rPr lang="en-GB" sz="3600" dirty="0"/>
              <a:t>Do you want people to be an active bystander for you? </a:t>
            </a:r>
            <a:endParaRPr lang="en-US" sz="3600" dirty="0"/>
          </a:p>
        </p:txBody>
      </p:sp>
      <p:sp>
        <p:nvSpPr>
          <p:cNvPr id="4" name="Slide Number Placeholder 3">
            <a:extLst>
              <a:ext uri="{FF2B5EF4-FFF2-40B4-BE49-F238E27FC236}">
                <a16:creationId xmlns:a16="http://schemas.microsoft.com/office/drawing/2014/main" id="{4EF17700-F818-6CC5-7770-2D2699A5BEAB}"/>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EA124625-E5A8-BA31-9DE6-3FAE4E03E03D}"/>
              </a:ext>
            </a:extLst>
          </p:cNvPr>
          <p:cNvPicPr>
            <a:picLocks noChangeAspect="1"/>
          </p:cNvPicPr>
          <p:nvPr/>
        </p:nvPicPr>
        <p:blipFill>
          <a:blip r:embed="rId3"/>
          <a:stretch>
            <a:fillRect/>
          </a:stretch>
        </p:blipFill>
        <p:spPr>
          <a:xfrm>
            <a:off x="5936755" y="1510027"/>
            <a:ext cx="6040114" cy="3439833"/>
          </a:xfrm>
          <a:prstGeom prst="rect">
            <a:avLst/>
          </a:prstGeom>
        </p:spPr>
      </p:pic>
    </p:spTree>
    <p:extLst>
      <p:ext uri="{BB962C8B-B14F-4D97-AF65-F5344CB8AC3E}">
        <p14:creationId xmlns:p14="http://schemas.microsoft.com/office/powerpoint/2010/main" val="5086199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Online Media 6" title="Bystander Campaign Video – Train Scenario">
            <a:hlinkClick r:id="" action="ppaction://media"/>
            <a:extLst>
              <a:ext uri="{FF2B5EF4-FFF2-40B4-BE49-F238E27FC236}">
                <a16:creationId xmlns:a16="http://schemas.microsoft.com/office/drawing/2014/main" id="{7A328AB2-652F-0C01-92AF-912814FB95A2}"/>
              </a:ext>
            </a:extLst>
          </p:cNvPr>
          <p:cNvPicPr>
            <a:picLocks noRot="1" noChangeAspect="1"/>
          </p:cNvPicPr>
          <p:nvPr>
            <a:videoFile r:link="rId1"/>
          </p:nvPr>
        </p:nvPicPr>
        <p:blipFill>
          <a:blip r:embed="rId4"/>
          <a:stretch>
            <a:fillRect/>
          </a:stretch>
        </p:blipFill>
        <p:spPr>
          <a:xfrm>
            <a:off x="1176485" y="649474"/>
            <a:ext cx="9839030" cy="5559052"/>
          </a:xfrm>
          <a:prstGeom prst="rect">
            <a:avLst/>
          </a:prstGeom>
        </p:spPr>
      </p:pic>
      <p:sp>
        <p:nvSpPr>
          <p:cNvPr id="8" name="Slide Number Placeholder 7">
            <a:extLst>
              <a:ext uri="{FF2B5EF4-FFF2-40B4-BE49-F238E27FC236}">
                <a16:creationId xmlns:a16="http://schemas.microsoft.com/office/drawing/2014/main" id="{6CF7BD7C-0584-BB73-4A46-7AF2DF2F1EBC}"/>
              </a:ext>
            </a:extLst>
          </p:cNvPr>
          <p:cNvSpPr>
            <a:spLocks noGrp="1"/>
          </p:cNvSpPr>
          <p:nvPr>
            <p:ph type="sldNum" sz="quarter" idx="12"/>
          </p:nvPr>
        </p:nvSpPr>
        <p:spPr/>
        <p:txBody>
          <a:bodyPr/>
          <a:lstStyle/>
          <a:p>
            <a:fld id="{CBA53E11-492D-48B3-9F9B-09541CA2A39A}" type="slidenum">
              <a:rPr lang="en-GB" smtClean="0"/>
              <a:t>8</a:t>
            </a:fld>
            <a:endParaRPr lang="en-GB"/>
          </a:p>
        </p:txBody>
      </p:sp>
    </p:spTree>
    <p:extLst>
      <p:ext uri="{BB962C8B-B14F-4D97-AF65-F5344CB8AC3E}">
        <p14:creationId xmlns:p14="http://schemas.microsoft.com/office/powerpoint/2010/main" val="2749828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11-4D63-76D6-233E-D21E99B72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D3A5B-2471-7FC5-5E83-992CEC6CD69E}"/>
              </a:ext>
            </a:extLst>
          </p:cNvPr>
          <p:cNvSpPr>
            <a:spLocks noGrp="1"/>
          </p:cNvSpPr>
          <p:nvPr>
            <p:ph type="title"/>
          </p:nvPr>
        </p:nvSpPr>
        <p:spPr>
          <a:xfrm>
            <a:off x="764709" y="2026253"/>
            <a:ext cx="5172047" cy="2463554"/>
          </a:xfrm>
        </p:spPr>
        <p:txBody>
          <a:bodyPr/>
          <a:lstStyle/>
          <a:p>
            <a:r>
              <a:rPr lang="en" sz="5400" dirty="0">
                <a:latin typeface="Arial"/>
                <a:cs typeface="Arial"/>
              </a:rPr>
              <a:t>Why don’t people intervene?</a:t>
            </a:r>
            <a:endParaRPr lang="en-US" sz="5400" dirty="0"/>
          </a:p>
        </p:txBody>
      </p:sp>
      <p:sp>
        <p:nvSpPr>
          <p:cNvPr id="4" name="Slide Number Placeholder 3">
            <a:extLst>
              <a:ext uri="{FF2B5EF4-FFF2-40B4-BE49-F238E27FC236}">
                <a16:creationId xmlns:a16="http://schemas.microsoft.com/office/drawing/2014/main" id="{49CD89C8-E9E2-1BB2-D137-AA9C329256AC}"/>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11" name="Rectangle 2">
            <a:extLst>
              <a:ext uri="{FF2B5EF4-FFF2-40B4-BE49-F238E27FC236}">
                <a16:creationId xmlns:a16="http://schemas.microsoft.com/office/drawing/2014/main" id="{807B34C4-8677-2F98-BB07-C4685F81C1E4}"/>
              </a:ext>
            </a:extLst>
          </p:cNvPr>
          <p:cNvSpPr>
            <a:spLocks noChangeArrowheads="1"/>
          </p:cNvSpPr>
          <p:nvPr/>
        </p:nvSpPr>
        <p:spPr bwMode="auto">
          <a:xfrm>
            <a:off x="2732926" y="4489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D158830F-96E9-44A8-ED8F-8A24D422E0E1}"/>
              </a:ext>
            </a:extLst>
          </p:cNvPr>
          <p:cNvPicPr>
            <a:picLocks noChangeAspect="1"/>
          </p:cNvPicPr>
          <p:nvPr/>
        </p:nvPicPr>
        <p:blipFill>
          <a:blip r:embed="rId3"/>
          <a:stretch>
            <a:fillRect/>
          </a:stretch>
        </p:blipFill>
        <p:spPr>
          <a:xfrm>
            <a:off x="6891248" y="1814287"/>
            <a:ext cx="4858428" cy="3229426"/>
          </a:xfrm>
          <a:prstGeom prst="rect">
            <a:avLst/>
          </a:prstGeom>
        </p:spPr>
      </p:pic>
    </p:spTree>
    <p:extLst>
      <p:ext uri="{BB962C8B-B14F-4D97-AF65-F5344CB8AC3E}">
        <p14:creationId xmlns:p14="http://schemas.microsoft.com/office/powerpoint/2010/main" val="1235677319"/>
      </p:ext>
    </p:extLst>
  </p:cSld>
  <p:clrMapOvr>
    <a:masterClrMapping/>
  </p:clrMapOvr>
  <p:transition>
    <p:fade/>
  </p:transition>
</p:sld>
</file>

<file path=ppt/theme/theme1.xml><?xml version="1.0" encoding="utf-8"?>
<a:theme xmlns:a="http://schemas.openxmlformats.org/drawingml/2006/main" name="Theme1">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Theme1" id="{6E13134C-E877-445E-91A3-4000DD472A85}" vid="{2C5C950A-46A6-4D8B-BEFB-80134F3E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617a15-db68-417d-8af8-66105e43eec8" xsi:nil="true"/>
    <lcf76f155ced4ddcb4097134ff3c332f xmlns="a4189ba5-e770-4bca-b5d0-cec4ac3646b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17DA4588C67D4BADB579CD5605472B" ma:contentTypeVersion="10" ma:contentTypeDescription="Create a new document." ma:contentTypeScope="" ma:versionID="8b12bc343363f3699b210f819a2fbfda">
  <xsd:schema xmlns:xsd="http://www.w3.org/2001/XMLSchema" xmlns:xs="http://www.w3.org/2001/XMLSchema" xmlns:p="http://schemas.microsoft.com/office/2006/metadata/properties" xmlns:ns2="a4189ba5-e770-4bca-b5d0-cec4ac3646b4" xmlns:ns3="e6617a15-db68-417d-8af8-66105e43eec8" targetNamespace="http://schemas.microsoft.com/office/2006/metadata/properties" ma:root="true" ma:fieldsID="86d951fbedc7295acb58bb8c6ce115a0" ns2:_="" ns3:_="">
    <xsd:import namespace="a4189ba5-e770-4bca-b5d0-cec4ac3646b4"/>
    <xsd:import namespace="e6617a15-db68-417d-8af8-66105e43ee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89ba5-e770-4bca-b5d0-cec4ac36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17a15-db68-417d-8af8-66105e43ee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a360ea-192c-41ba-a85a-f713395c19cd}" ma:internalName="TaxCatchAll" ma:showField="CatchAllData" ma:web="e6617a15-db68-417d-8af8-66105e43e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02E307-75FB-4981-8F8F-44B8EEA73F8E}">
  <ds:schemaRefs>
    <ds:schemaRef ds:uri="http://schemas.microsoft.com/sharepoint/v3/contenttype/forms"/>
  </ds:schemaRefs>
</ds:datastoreItem>
</file>

<file path=customXml/itemProps2.xml><?xml version="1.0" encoding="utf-8"?>
<ds:datastoreItem xmlns:ds="http://schemas.openxmlformats.org/officeDocument/2006/customXml" ds:itemID="{7107BF70-B087-4AE3-B145-4900E94BAF24}">
  <ds:schemaRefs>
    <ds:schemaRef ds:uri="http://purl.org/dc/elements/1.1/"/>
    <ds:schemaRef ds:uri="http://schemas.microsoft.com/office/2006/metadata/properties"/>
    <ds:schemaRef ds:uri="http://schemas.microsoft.com/office/infopath/2007/PartnerControls"/>
    <ds:schemaRef ds:uri="http://purl.org/dc/terms/"/>
    <ds:schemaRef ds:uri="a4189ba5-e770-4bca-b5d0-cec4ac3646b4"/>
    <ds:schemaRef ds:uri="http://schemas.microsoft.com/office/2006/documentManagement/types"/>
    <ds:schemaRef ds:uri="http://schemas.openxmlformats.org/package/2006/metadata/core-properties"/>
    <ds:schemaRef ds:uri="e6617a15-db68-417d-8af8-66105e43eec8"/>
    <ds:schemaRef ds:uri="http://www.w3.org/XML/1998/namespace"/>
    <ds:schemaRef ds:uri="http://purl.org/dc/dcmitype/"/>
  </ds:schemaRefs>
</ds:datastoreItem>
</file>

<file path=customXml/itemProps3.xml><?xml version="1.0" encoding="utf-8"?>
<ds:datastoreItem xmlns:ds="http://schemas.openxmlformats.org/officeDocument/2006/customXml" ds:itemID="{CC309748-E575-4B1F-B55C-FA3AF16A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89ba5-e770-4bca-b5d0-cec4ac3646b4"/>
    <ds:schemaRef ds:uri="e6617a15-db68-417d-8af8-66105e43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110</TotalTime>
  <Words>2748</Words>
  <Application>Microsoft Office PowerPoint</Application>
  <PresentationFormat>Widescreen</PresentationFormat>
  <Paragraphs>247</Paragraphs>
  <Slides>32</Slides>
  <Notes>29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Playfair Display</vt:lpstr>
      <vt:lpstr>Inter</vt:lpstr>
      <vt:lpstr>Calibri</vt:lpstr>
      <vt:lpstr>Wingdings</vt:lpstr>
      <vt:lpstr>Inter-Regular</vt:lpstr>
      <vt:lpstr>Courier New</vt:lpstr>
      <vt:lpstr>Arial</vt:lpstr>
      <vt:lpstr>Theme1</vt:lpstr>
      <vt:lpstr>Becoming an Active Bystander</vt:lpstr>
      <vt:lpstr>Learning Objectives</vt:lpstr>
      <vt:lpstr>Before we begin…</vt:lpstr>
      <vt:lpstr>Understanding what it means to be an active bystander</vt:lpstr>
      <vt:lpstr>What is a bystander?</vt:lpstr>
      <vt:lpstr>What is an active bystander?</vt:lpstr>
      <vt:lpstr>Do you want to be a bystander?  Or an active bystander?  Do you want people to be an active bystander for you? </vt:lpstr>
      <vt:lpstr>PowerPoint Presentation</vt:lpstr>
      <vt:lpstr>Why don’t people intervene?</vt:lpstr>
      <vt:lpstr>Why don't students report incidents?</vt:lpstr>
      <vt:lpstr>PowerPoint Presentation</vt:lpstr>
      <vt:lpstr>PowerPoint Presentation</vt:lpstr>
      <vt:lpstr>PowerPoint Presentation</vt:lpstr>
      <vt:lpstr>Before stepping in, check your ABC’s </vt:lpstr>
      <vt:lpstr>Learning how to manage instances of discrimination, bullying and harassment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Knowing where to go for help</vt:lpstr>
      <vt:lpstr>PowerPoint Presentation</vt:lpstr>
      <vt:lpstr>PowerPoint Presentation</vt:lpstr>
      <vt:lpstr>PowerPoint Presentation</vt:lpstr>
      <vt:lpstr>PowerPoint Presentation</vt:lpstr>
      <vt:lpstr>Thanks for listening!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Active Bystander</dc:title>
  <dc:creator>Birdi, Amber</dc:creator>
  <cp:lastModifiedBy>Birdi, Amber</cp:lastModifiedBy>
  <cp:revision>9</cp:revision>
  <dcterms:created xsi:type="dcterms:W3CDTF">2024-07-11T12:10:02Z</dcterms:created>
  <dcterms:modified xsi:type="dcterms:W3CDTF">2024-08-08T14:57:16Z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0x0101004C17DA4588C67D4BADB579CD5605472B</vt:lpwstr>
  </property>
  <property fmtid="{D5CDD505-2E9C-101B-9397-08002B2CF9AE}" pid="3" name="MediaServiceImageTags">
    <vt:lpwstr/>
  </property>
</Properties>
</file>