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8047B6-725D-40E2-83C0-6EB509C7BC54}">
  <a:tblStyle styleId="{CE8047B6-725D-40E2-83C0-6EB509C7BC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31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002509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mperial.ac.uk/staff/educational-development/networks-and-events/festival-of-learning-and-teaching-2023/tuesday-16-may-202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atler.com/gallery/how-the-royals-did-in-their-a-level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independent.co.uk/news/education/education-news/teacher-says-prince-harry-s-alevel-art-not-own-work-220797.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guardian.com/education/2013/jun/11/michael-gove-gcse-reform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schoolsweek.co.uk/exams-useless-for-computer-science-say-expert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beccaallen.co.uk/2023/05/14/training-the-human-arbiters-of-taste-and-trut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https://www.imperial.ac.uk/staff/educational-development/networks-and-events/festival-of-learning-and-teaching-2023/tuesday-16-may-2023/</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chemeClr val="dk1"/>
                </a:solidFill>
              </a:rPr>
              <a:t>"What a child is able to do in collaboration today, he will be able to do independently tomorrow."</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Why study what has happened in schools</a:t>
            </a:r>
            <a:endParaRPr b="1">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Assessments validity versus reliability</a:t>
            </a:r>
            <a:endParaRPr b="1">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Switch towards knowledge based curriculum</a:t>
            </a:r>
            <a:endParaRPr b="1">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Coursework in schools</a:t>
            </a:r>
            <a:endParaRPr b="1">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The Computing reform</a:t>
            </a:r>
            <a:endParaRPr b="1">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Current computing assessment models</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472213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28c23f2793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28c23f279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Photo from: </a:t>
            </a:r>
            <a:r>
              <a:rPr lang="en-GB" u="sng">
                <a:solidFill>
                  <a:schemeClr val="hlink"/>
                </a:solidFill>
                <a:hlinkClick r:id="rId3"/>
              </a:rPr>
              <a:t>https://www.tatler.com/gallery/how-the-royals-did-in-their-a-levels</a:t>
            </a:r>
            <a:endParaRPr/>
          </a:p>
          <a:p>
            <a:pPr marL="0" lvl="0" indent="0" algn="l" rtl="0">
              <a:spcBef>
                <a:spcPts val="0"/>
              </a:spcBef>
              <a:spcAft>
                <a:spcPts val="0"/>
              </a:spcAft>
              <a:buNone/>
            </a:pPr>
            <a:r>
              <a:rPr lang="en-GB"/>
              <a:t>Story from: </a:t>
            </a:r>
            <a:r>
              <a:rPr lang="en-GB" u="sng">
                <a:solidFill>
                  <a:schemeClr val="hlink"/>
                </a:solidFill>
                <a:hlinkClick r:id="rId4"/>
              </a:rPr>
              <a:t>https://www.independent.co.uk/news/education/education-news/teacher-says-prince-harry-s-alevel-art-not-own-work-220797.html</a:t>
            </a:r>
            <a:endParaRPr/>
          </a:p>
          <a:p>
            <a:pPr marL="0" lvl="0" indent="0" algn="l" rtl="0">
              <a:spcBef>
                <a:spcPts val="0"/>
              </a:spcBef>
              <a:spcAft>
                <a:spcPts val="0"/>
              </a:spcAft>
              <a:buNone/>
            </a:pPr>
            <a:endParaRPr/>
          </a:p>
          <a:p>
            <a:pPr marL="0" lvl="0" indent="0" algn="l" rtl="0">
              <a:spcBef>
                <a:spcPts val="0"/>
              </a:spcBef>
              <a:spcAft>
                <a:spcPts val="0"/>
              </a:spcAft>
              <a:buNone/>
            </a:pPr>
            <a:r>
              <a:rPr lang="en-GB"/>
              <a:t>The assessment might be reliable, but is it valid? Who are we assessing? WIth coursework how do we know that Harry’s Dad, Brother, Grandma or teacher didn’t do his homework</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Mention Gareths Dad.</a:t>
            </a:r>
            <a:endParaRPr/>
          </a:p>
        </p:txBody>
      </p:sp>
    </p:spTree>
    <p:extLst>
      <p:ext uri="{BB962C8B-B14F-4D97-AF65-F5344CB8AC3E}">
        <p14:creationId xmlns:p14="http://schemas.microsoft.com/office/powerpoint/2010/main" val="113989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32a289d69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432a289d6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a:t>
            </a:r>
            <a:endParaRPr/>
          </a:p>
        </p:txBody>
      </p:sp>
    </p:spTree>
    <p:extLst>
      <p:ext uri="{BB962C8B-B14F-4D97-AF65-F5344CB8AC3E}">
        <p14:creationId xmlns:p14="http://schemas.microsoft.com/office/powerpoint/2010/main" val="1202470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8c23f2793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28c23f279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https://www.theguardian.com/education/2013/jun/11/michael-gove-gcse-reforms</a:t>
            </a:r>
            <a:endParaRPr/>
          </a:p>
          <a:p>
            <a:pPr marL="0" lvl="0" indent="0" algn="l" rtl="0">
              <a:spcBef>
                <a:spcPts val="0"/>
              </a:spcBef>
              <a:spcAft>
                <a:spcPts val="0"/>
              </a:spcAft>
              <a:buNone/>
            </a:pPr>
            <a:r>
              <a:rPr lang="en-GB" u="sng">
                <a:solidFill>
                  <a:schemeClr val="hlink"/>
                </a:solidFill>
                <a:hlinkClick r:id="rId4"/>
              </a:rPr>
              <a:t>https://schoolsweek.co.uk/exams-useless-for-computer-science-say-experts/</a:t>
            </a:r>
            <a:endParaRPr/>
          </a:p>
          <a:p>
            <a:pPr marL="0" lvl="0" indent="0" algn="l" rtl="0">
              <a:spcBef>
                <a:spcPts val="0"/>
              </a:spcBef>
              <a:spcAft>
                <a:spcPts val="0"/>
              </a:spcAft>
              <a:buNone/>
            </a:pPr>
            <a:endParaRPr/>
          </a:p>
          <a:p>
            <a:pPr marL="0" lvl="0" indent="0" algn="l" rtl="0">
              <a:spcBef>
                <a:spcPts val="0"/>
              </a:spcBef>
              <a:spcAft>
                <a:spcPts val="0"/>
              </a:spcAft>
              <a:buNone/>
            </a:pPr>
            <a:r>
              <a:rPr lang="en-GB"/>
              <a:t>Quote from: West, 2010, p. 28</a:t>
            </a:r>
            <a:endParaRPr/>
          </a:p>
        </p:txBody>
      </p:sp>
    </p:spTree>
    <p:extLst>
      <p:ext uri="{BB962C8B-B14F-4D97-AF65-F5344CB8AC3E}">
        <p14:creationId xmlns:p14="http://schemas.microsoft.com/office/powerpoint/2010/main" val="149170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432a289d69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432a289d6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432a289d69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432a289d6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If we are testing in unfamiliar environments, then the learning process becomes removed from reality</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9059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32a289d69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32a289d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11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432a289d69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432a289d6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GCSE no longer has coursework, to avoid cheating. </a:t>
            </a:r>
            <a:endParaRPr/>
          </a:p>
          <a:p>
            <a:pPr marL="0" lvl="0" indent="0" algn="l" rtl="0">
              <a:spcBef>
                <a:spcPts val="0"/>
              </a:spcBef>
              <a:spcAft>
                <a:spcPts val="0"/>
              </a:spcAft>
              <a:buNone/>
            </a:pPr>
            <a:r>
              <a:rPr lang="en-GB"/>
              <a:t>Pearson - on screen exams - but no internet, meaning no stack overflow and AI tools</a:t>
            </a:r>
            <a:endParaRPr/>
          </a:p>
          <a:p>
            <a:pPr marL="0" lvl="0" indent="0" algn="l" rtl="0">
              <a:spcBef>
                <a:spcPts val="0"/>
              </a:spcBef>
              <a:spcAft>
                <a:spcPts val="0"/>
              </a:spcAft>
              <a:buNone/>
            </a:pPr>
            <a:r>
              <a:rPr lang="en-GB"/>
              <a:t>OCR all paper based - limits that range of tasks available</a:t>
            </a:r>
            <a:endParaRPr/>
          </a:p>
          <a:p>
            <a:pPr marL="0" lvl="0" indent="0" algn="l" rtl="0">
              <a:spcBef>
                <a:spcPts val="0"/>
              </a:spcBef>
              <a:spcAft>
                <a:spcPts val="0"/>
              </a:spcAft>
              <a:buNone/>
            </a:pPr>
            <a:endParaRPr/>
          </a:p>
          <a:p>
            <a:pPr marL="0" lvl="0" indent="0" algn="l" rtl="0">
              <a:spcBef>
                <a:spcPts val="0"/>
              </a:spcBef>
              <a:spcAft>
                <a:spcPts val="0"/>
              </a:spcAft>
              <a:buNone/>
            </a:pPr>
            <a:r>
              <a:rPr lang="en-GB"/>
              <a:t>Valid and reliable?</a:t>
            </a:r>
            <a:endParaRPr/>
          </a:p>
          <a:p>
            <a:pPr marL="0" lvl="0" indent="0" algn="l" rtl="0">
              <a:spcBef>
                <a:spcPts val="0"/>
              </a:spcBef>
              <a:spcAft>
                <a:spcPts val="0"/>
              </a:spcAft>
              <a:buNone/>
            </a:pPr>
            <a:r>
              <a:rPr lang="en-GB"/>
              <a:t>What are we testing? Ability to write code on paper? How does this correlate to their ability to write code in reality?</a:t>
            </a:r>
            <a:endParaRPr/>
          </a:p>
          <a:p>
            <a:pPr marL="0" lvl="0" indent="0" algn="l" rtl="0">
              <a:spcBef>
                <a:spcPts val="0"/>
              </a:spcBef>
              <a:spcAft>
                <a:spcPts val="0"/>
              </a:spcAft>
              <a:buNone/>
            </a:pPr>
            <a:r>
              <a:rPr lang="en-GB"/>
              <a:t>Authenticity?</a:t>
            </a:r>
            <a:endParaRPr/>
          </a:p>
        </p:txBody>
      </p:sp>
    </p:spTree>
    <p:extLst>
      <p:ext uri="{BB962C8B-B14F-4D97-AF65-F5344CB8AC3E}">
        <p14:creationId xmlns:p14="http://schemas.microsoft.com/office/powerpoint/2010/main" val="303976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8c23f2793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8c23f279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675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28c23f2793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28c23f27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58031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28c23f2793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28c23f279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https://rebeccaallen.co.uk/2023/05/14/training-the-human-arbiters-of-taste-and-truth/</a:t>
            </a:r>
            <a:endParaRPr/>
          </a:p>
        </p:txBody>
      </p:sp>
    </p:spTree>
    <p:extLst>
      <p:ext uri="{BB962C8B-B14F-4D97-AF65-F5344CB8AC3E}">
        <p14:creationId xmlns:p14="http://schemas.microsoft.com/office/powerpoint/2010/main" val="376845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432a289d69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432a289d6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901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432a289d69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432a289d69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30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32a289d69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432a289d6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21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4325749bb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4325749b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3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44325749bb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44325749b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https://trinket.io/python/00a65d745b</a:t>
            </a:r>
            <a:endParaRPr/>
          </a:p>
        </p:txBody>
      </p:sp>
    </p:spTree>
    <p:extLst>
      <p:ext uri="{BB962C8B-B14F-4D97-AF65-F5344CB8AC3E}">
        <p14:creationId xmlns:p14="http://schemas.microsoft.com/office/powerpoint/2010/main" val="143494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44325749bb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44325749b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import turtle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Set up the turtle</a:t>
            </a:r>
            <a:endParaRPr/>
          </a:p>
          <a:p>
            <a:pPr marL="0" lvl="0" indent="0" algn="l" rtl="0">
              <a:spcBef>
                <a:spcPts val="0"/>
              </a:spcBef>
              <a:spcAft>
                <a:spcPts val="0"/>
              </a:spcAft>
              <a:buClr>
                <a:schemeClr val="dk1"/>
              </a:buClr>
              <a:buSzPts val="1100"/>
              <a:buFont typeface="Arial"/>
              <a:buNone/>
            </a:pPr>
            <a:r>
              <a:rPr lang="en-GB"/>
              <a:t>t = turtle.Turtle()</a:t>
            </a:r>
            <a:endParaRPr/>
          </a:p>
          <a:p>
            <a:pPr marL="0" lvl="0" indent="0" algn="l" rtl="0">
              <a:spcBef>
                <a:spcPts val="0"/>
              </a:spcBef>
              <a:spcAft>
                <a:spcPts val="0"/>
              </a:spcAft>
              <a:buClr>
                <a:schemeClr val="dk1"/>
              </a:buClr>
              <a:buSzPts val="1100"/>
              <a:buFont typeface="Arial"/>
              <a:buNone/>
            </a:pPr>
            <a:r>
              <a:rPr lang="en-GB"/>
              <a:t>t.speed(0)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Draw the trunk of the tree</a:t>
            </a:r>
            <a:endParaRPr/>
          </a:p>
          <a:p>
            <a:pPr marL="0" lvl="0" indent="0" algn="l" rtl="0">
              <a:spcBef>
                <a:spcPts val="0"/>
              </a:spcBef>
              <a:spcAft>
                <a:spcPts val="0"/>
              </a:spcAft>
              <a:buClr>
                <a:schemeClr val="dk1"/>
              </a:buClr>
              <a:buSzPts val="1100"/>
              <a:buFont typeface="Arial"/>
              <a:buNone/>
            </a:pPr>
            <a:r>
              <a:rPr lang="en-GB"/>
              <a:t>t.color("brown")</a:t>
            </a:r>
            <a:endParaRPr/>
          </a:p>
          <a:p>
            <a:pPr marL="0" lvl="0" indent="0" algn="l" rtl="0">
              <a:spcBef>
                <a:spcPts val="0"/>
              </a:spcBef>
              <a:spcAft>
                <a:spcPts val="0"/>
              </a:spcAft>
              <a:buClr>
                <a:schemeClr val="dk1"/>
              </a:buClr>
              <a:buSzPts val="1100"/>
              <a:buFont typeface="Arial"/>
              <a:buNone/>
            </a:pPr>
            <a:r>
              <a:rPr lang="en-GB"/>
              <a:t>t.pensize(30)</a:t>
            </a:r>
            <a:endParaRPr/>
          </a:p>
          <a:p>
            <a:pPr marL="0" lvl="0" indent="0" algn="l" rtl="0">
              <a:spcBef>
                <a:spcPts val="0"/>
              </a:spcBef>
              <a:spcAft>
                <a:spcPts val="0"/>
              </a:spcAft>
              <a:buClr>
                <a:schemeClr val="dk1"/>
              </a:buClr>
              <a:buSzPts val="1100"/>
              <a:buFont typeface="Arial"/>
              <a:buNone/>
            </a:pPr>
            <a:r>
              <a:rPr lang="en-GB"/>
              <a:t>t.penup()</a:t>
            </a:r>
            <a:endParaRPr/>
          </a:p>
          <a:p>
            <a:pPr marL="0" lvl="0" indent="0" algn="l" rtl="0">
              <a:spcBef>
                <a:spcPts val="0"/>
              </a:spcBef>
              <a:spcAft>
                <a:spcPts val="0"/>
              </a:spcAft>
              <a:buClr>
                <a:schemeClr val="dk1"/>
              </a:buClr>
              <a:buSzPts val="1100"/>
              <a:buFont typeface="Arial"/>
              <a:buNone/>
            </a:pPr>
            <a:r>
              <a:rPr lang="en-GB"/>
              <a:t>t.goto(0, -200)</a:t>
            </a:r>
            <a:endParaRPr/>
          </a:p>
          <a:p>
            <a:pPr marL="0" lvl="0" indent="0" algn="l" rtl="0">
              <a:spcBef>
                <a:spcPts val="0"/>
              </a:spcBef>
              <a:spcAft>
                <a:spcPts val="0"/>
              </a:spcAft>
              <a:buClr>
                <a:schemeClr val="dk1"/>
              </a:buClr>
              <a:buSzPts val="1100"/>
              <a:buFont typeface="Arial"/>
              <a:buNone/>
            </a:pPr>
            <a:r>
              <a:rPr lang="en-GB"/>
              <a:t>t.pendown()</a:t>
            </a:r>
            <a:endParaRPr/>
          </a:p>
          <a:p>
            <a:pPr marL="0" lvl="0" indent="0" algn="l" rtl="0">
              <a:spcBef>
                <a:spcPts val="0"/>
              </a:spcBef>
              <a:spcAft>
                <a:spcPts val="0"/>
              </a:spcAft>
              <a:buClr>
                <a:schemeClr val="dk1"/>
              </a:buClr>
              <a:buSzPts val="1100"/>
              <a:buFont typeface="Arial"/>
              <a:buNone/>
            </a:pPr>
            <a:r>
              <a:rPr lang="en-GB"/>
              <a:t>t.setheading(90)</a:t>
            </a:r>
            <a:endParaRPr/>
          </a:p>
          <a:p>
            <a:pPr marL="0" lvl="0" indent="0" algn="l" rtl="0">
              <a:spcBef>
                <a:spcPts val="0"/>
              </a:spcBef>
              <a:spcAft>
                <a:spcPts val="0"/>
              </a:spcAft>
              <a:buClr>
                <a:schemeClr val="dk1"/>
              </a:buClr>
              <a:buSzPts val="1100"/>
              <a:buFont typeface="Arial"/>
              <a:buNone/>
            </a:pPr>
            <a:r>
              <a:rPr lang="en-GB"/>
              <a:t>t.forward(200)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Draw the green part of the tree</a:t>
            </a:r>
            <a:endParaRPr/>
          </a:p>
          <a:p>
            <a:pPr marL="0" lvl="0" indent="0" algn="l" rtl="0">
              <a:spcBef>
                <a:spcPts val="0"/>
              </a:spcBef>
              <a:spcAft>
                <a:spcPts val="0"/>
              </a:spcAft>
              <a:buClr>
                <a:schemeClr val="dk1"/>
              </a:buClr>
              <a:buSzPts val="1100"/>
              <a:buFont typeface="Arial"/>
              <a:buNone/>
            </a:pPr>
            <a:r>
              <a:rPr lang="en-GB"/>
              <a:t>t.color("green")</a:t>
            </a:r>
            <a:endParaRPr/>
          </a:p>
          <a:p>
            <a:pPr marL="0" lvl="0" indent="0" algn="l" rtl="0">
              <a:spcBef>
                <a:spcPts val="0"/>
              </a:spcBef>
              <a:spcAft>
                <a:spcPts val="0"/>
              </a:spcAft>
              <a:buClr>
                <a:schemeClr val="dk1"/>
              </a:buClr>
              <a:buSzPts val="1100"/>
              <a:buFont typeface="Arial"/>
              <a:buNone/>
            </a:pPr>
            <a:r>
              <a:rPr lang="en-GB"/>
              <a:t>t.pensize(1)</a:t>
            </a:r>
            <a:endParaRPr/>
          </a:p>
          <a:p>
            <a:pPr marL="0" lvl="0" indent="0" algn="l" rtl="0">
              <a:spcBef>
                <a:spcPts val="0"/>
              </a:spcBef>
              <a:spcAft>
                <a:spcPts val="0"/>
              </a:spcAft>
              <a:buClr>
                <a:schemeClr val="dk1"/>
              </a:buClr>
              <a:buSzPts val="1100"/>
              <a:buFont typeface="Arial"/>
              <a:buNone/>
            </a:pPr>
            <a:r>
              <a:rPr lang="en-GB"/>
              <a:t>t.penup()</a:t>
            </a:r>
            <a:endParaRPr/>
          </a:p>
          <a:p>
            <a:pPr marL="0" lvl="0" indent="0" algn="l" rtl="0">
              <a:spcBef>
                <a:spcPts val="0"/>
              </a:spcBef>
              <a:spcAft>
                <a:spcPts val="0"/>
              </a:spcAft>
              <a:buClr>
                <a:schemeClr val="dk1"/>
              </a:buClr>
              <a:buSzPts val="1100"/>
              <a:buFont typeface="Arial"/>
              <a:buNone/>
            </a:pPr>
            <a:r>
              <a:rPr lang="en-GB"/>
              <a:t>t.goto(0, -100)</a:t>
            </a:r>
            <a:endParaRPr/>
          </a:p>
          <a:p>
            <a:pPr marL="0" lvl="0" indent="0" algn="l" rtl="0">
              <a:spcBef>
                <a:spcPts val="0"/>
              </a:spcBef>
              <a:spcAft>
                <a:spcPts val="0"/>
              </a:spcAft>
              <a:buClr>
                <a:schemeClr val="dk1"/>
              </a:buClr>
              <a:buSzPts val="1100"/>
              <a:buFont typeface="Arial"/>
              <a:buNone/>
            </a:pPr>
            <a:r>
              <a:rPr lang="en-GB"/>
              <a:t>t.pendown()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Draw the branches of the tree using a loop</a:t>
            </a:r>
            <a:endParaRPr/>
          </a:p>
          <a:p>
            <a:pPr marL="0" lvl="0" indent="0" algn="l" rtl="0">
              <a:spcBef>
                <a:spcPts val="0"/>
              </a:spcBef>
              <a:spcAft>
                <a:spcPts val="0"/>
              </a:spcAft>
              <a:buClr>
                <a:schemeClr val="dk1"/>
              </a:buClr>
              <a:buSzPts val="1100"/>
              <a:buFont typeface="Arial"/>
              <a:buNone/>
            </a:pPr>
            <a:r>
              <a:rPr lang="en-GB"/>
              <a:t>levels = 7</a:t>
            </a:r>
            <a:endParaRPr/>
          </a:p>
          <a:p>
            <a:pPr marL="0" lvl="0" indent="0" algn="l" rtl="0">
              <a:spcBef>
                <a:spcPts val="0"/>
              </a:spcBef>
              <a:spcAft>
                <a:spcPts val="0"/>
              </a:spcAft>
              <a:buClr>
                <a:schemeClr val="dk1"/>
              </a:buClr>
              <a:buSzPts val="1100"/>
              <a:buFont typeface="Arial"/>
              <a:buNone/>
            </a:pPr>
            <a:r>
              <a:rPr lang="en-GB"/>
              <a:t>size = 180</a:t>
            </a:r>
            <a:endParaRPr/>
          </a:p>
          <a:p>
            <a:pPr marL="0" lvl="0" indent="0" algn="l" rtl="0">
              <a:spcBef>
                <a:spcPts val="0"/>
              </a:spcBef>
              <a:spcAft>
                <a:spcPts val="0"/>
              </a:spcAft>
              <a:buClr>
                <a:schemeClr val="dk1"/>
              </a:buClr>
              <a:buSzPts val="1100"/>
              <a:buFont typeface="Arial"/>
              <a:buNone/>
            </a:pPr>
            <a:r>
              <a:rPr lang="en-GB"/>
              <a:t>for i in range(levels):</a:t>
            </a:r>
            <a:endParaRPr/>
          </a:p>
          <a:p>
            <a:pPr marL="0" lvl="0" indent="0" algn="l" rtl="0">
              <a:spcBef>
                <a:spcPts val="0"/>
              </a:spcBef>
              <a:spcAft>
                <a:spcPts val="0"/>
              </a:spcAft>
              <a:buClr>
                <a:schemeClr val="dk1"/>
              </a:buClr>
              <a:buSzPts val="1100"/>
              <a:buFont typeface="Arial"/>
              <a:buNone/>
            </a:pPr>
            <a:r>
              <a:rPr lang="en-GB"/>
              <a:t>	t.begin_fill()</a:t>
            </a:r>
            <a:endParaRPr/>
          </a:p>
          <a:p>
            <a:pPr marL="0" lvl="0" indent="0" algn="l" rtl="0">
              <a:spcBef>
                <a:spcPts val="0"/>
              </a:spcBef>
              <a:spcAft>
                <a:spcPts val="0"/>
              </a:spcAft>
              <a:buClr>
                <a:schemeClr val="dk1"/>
              </a:buClr>
              <a:buSzPts val="1100"/>
              <a:buFont typeface="Arial"/>
              <a:buNone/>
            </a:pPr>
            <a:r>
              <a:rPr lang="en-GB"/>
              <a:t>	t.circle(size, 90)</a:t>
            </a:r>
            <a:endParaRPr/>
          </a:p>
          <a:p>
            <a:pPr marL="0" lvl="0" indent="0" algn="l" rtl="0">
              <a:spcBef>
                <a:spcPts val="0"/>
              </a:spcBef>
              <a:spcAft>
                <a:spcPts val="0"/>
              </a:spcAft>
              <a:buClr>
                <a:schemeClr val="dk1"/>
              </a:buClr>
              <a:buSzPts val="1100"/>
              <a:buFont typeface="Arial"/>
              <a:buNone/>
            </a:pPr>
            <a:r>
              <a:rPr lang="en-GB"/>
              <a:t>	t.right(90)</a:t>
            </a:r>
            <a:endParaRPr/>
          </a:p>
          <a:p>
            <a:pPr marL="0" lvl="0" indent="0" algn="l" rtl="0">
              <a:spcBef>
                <a:spcPts val="0"/>
              </a:spcBef>
              <a:spcAft>
                <a:spcPts val="0"/>
              </a:spcAft>
              <a:buClr>
                <a:schemeClr val="dk1"/>
              </a:buClr>
              <a:buSzPts val="1100"/>
              <a:buFont typeface="Arial"/>
              <a:buNone/>
            </a:pPr>
            <a:r>
              <a:rPr lang="en-GB"/>
              <a:t>	t.forward(30)</a:t>
            </a:r>
            <a:endParaRPr/>
          </a:p>
          <a:p>
            <a:pPr marL="0" lvl="0" indent="0" algn="l" rtl="0">
              <a:spcBef>
                <a:spcPts val="0"/>
              </a:spcBef>
              <a:spcAft>
                <a:spcPts val="0"/>
              </a:spcAft>
              <a:buClr>
                <a:schemeClr val="dk1"/>
              </a:buClr>
              <a:buSzPts val="1100"/>
              <a:buFont typeface="Arial"/>
              <a:buNone/>
            </a:pPr>
            <a:r>
              <a:rPr lang="en-GB"/>
              <a:t>	t.right(180)</a:t>
            </a:r>
            <a:endParaRPr/>
          </a:p>
          <a:p>
            <a:pPr marL="0" lvl="0" indent="0" algn="l" rtl="0">
              <a:spcBef>
                <a:spcPts val="0"/>
              </a:spcBef>
              <a:spcAft>
                <a:spcPts val="0"/>
              </a:spcAft>
              <a:buClr>
                <a:schemeClr val="dk1"/>
              </a:buClr>
              <a:buSzPts val="1100"/>
              <a:buFont typeface="Arial"/>
              <a:buNone/>
            </a:pPr>
            <a:r>
              <a:rPr lang="en-GB"/>
              <a:t>	t.forward(30)</a:t>
            </a:r>
            <a:endParaRPr/>
          </a:p>
          <a:p>
            <a:pPr marL="0" lvl="0" indent="0" algn="l" rtl="0">
              <a:spcBef>
                <a:spcPts val="0"/>
              </a:spcBef>
              <a:spcAft>
                <a:spcPts val="0"/>
              </a:spcAft>
              <a:buClr>
                <a:schemeClr val="dk1"/>
              </a:buClr>
              <a:buSzPts val="1100"/>
              <a:buFont typeface="Arial"/>
              <a:buNone/>
            </a:pPr>
            <a:r>
              <a:rPr lang="en-GB"/>
              <a:t>	t.right(90)</a:t>
            </a:r>
            <a:endParaRPr/>
          </a:p>
          <a:p>
            <a:pPr marL="0" lvl="0" indent="0" algn="l" rtl="0">
              <a:spcBef>
                <a:spcPts val="0"/>
              </a:spcBef>
              <a:spcAft>
                <a:spcPts val="0"/>
              </a:spcAft>
              <a:buClr>
                <a:schemeClr val="dk1"/>
              </a:buClr>
              <a:buSzPts val="1100"/>
              <a:buFont typeface="Arial"/>
              <a:buNone/>
            </a:pPr>
            <a:r>
              <a:rPr lang="en-GB"/>
              <a:t>	t.circle(-size, 90)</a:t>
            </a:r>
            <a:endParaRPr/>
          </a:p>
          <a:p>
            <a:pPr marL="0" lvl="0" indent="0" algn="l" rtl="0">
              <a:spcBef>
                <a:spcPts val="0"/>
              </a:spcBef>
              <a:spcAft>
                <a:spcPts val="0"/>
              </a:spcAft>
              <a:buClr>
                <a:schemeClr val="dk1"/>
              </a:buClr>
              <a:buSzPts val="1100"/>
              <a:buFont typeface="Arial"/>
              <a:buNone/>
            </a:pPr>
            <a:r>
              <a:rPr lang="en-GB"/>
              <a:t>	t.left(90)</a:t>
            </a:r>
            <a:endParaRPr/>
          </a:p>
          <a:p>
            <a:pPr marL="0" lvl="0" indent="0" algn="l" rtl="0">
              <a:spcBef>
                <a:spcPts val="0"/>
              </a:spcBef>
              <a:spcAft>
                <a:spcPts val="0"/>
              </a:spcAft>
              <a:buClr>
                <a:schemeClr val="dk1"/>
              </a:buClr>
              <a:buSzPts val="1100"/>
              <a:buFont typeface="Arial"/>
              <a:buNone/>
            </a:pPr>
            <a:r>
              <a:rPr lang="en-GB"/>
              <a:t>	size -= 20</a:t>
            </a:r>
            <a:endParaRPr/>
          </a:p>
          <a:p>
            <a:pPr marL="0" lvl="0" indent="0" algn="l" rtl="0">
              <a:spcBef>
                <a:spcPts val="0"/>
              </a:spcBef>
              <a:spcAft>
                <a:spcPts val="0"/>
              </a:spcAft>
              <a:buClr>
                <a:schemeClr val="dk1"/>
              </a:buClr>
              <a:buSzPts val="1100"/>
              <a:buFont typeface="Arial"/>
              <a:buNone/>
            </a:pPr>
            <a:r>
              <a:rPr lang="en-GB"/>
              <a:t>	t.end_fill()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Draw the star on top of the tree</a:t>
            </a:r>
            <a:endParaRPr/>
          </a:p>
          <a:p>
            <a:pPr marL="0" lvl="0" indent="0" algn="l" rtl="0">
              <a:spcBef>
                <a:spcPts val="0"/>
              </a:spcBef>
              <a:spcAft>
                <a:spcPts val="0"/>
              </a:spcAft>
              <a:buClr>
                <a:schemeClr val="dk1"/>
              </a:buClr>
              <a:buSzPts val="1100"/>
              <a:buFont typeface="Arial"/>
              <a:buNone/>
            </a:pPr>
            <a:r>
              <a:rPr lang="en-GB"/>
              <a:t>t.penup()</a:t>
            </a:r>
            <a:endParaRPr/>
          </a:p>
          <a:p>
            <a:pPr marL="0" lvl="0" indent="0" algn="l" rtl="0">
              <a:spcBef>
                <a:spcPts val="0"/>
              </a:spcBef>
              <a:spcAft>
                <a:spcPts val="0"/>
              </a:spcAft>
              <a:buClr>
                <a:schemeClr val="dk1"/>
              </a:buClr>
              <a:buSzPts val="1100"/>
              <a:buFont typeface="Arial"/>
              <a:buNone/>
            </a:pPr>
            <a:r>
              <a:rPr lang="en-GB"/>
              <a:t>t.goto(0, 100)</a:t>
            </a:r>
            <a:endParaRPr/>
          </a:p>
          <a:p>
            <a:pPr marL="0" lvl="0" indent="0" algn="l" rtl="0">
              <a:spcBef>
                <a:spcPts val="0"/>
              </a:spcBef>
              <a:spcAft>
                <a:spcPts val="0"/>
              </a:spcAft>
              <a:buClr>
                <a:schemeClr val="dk1"/>
              </a:buClr>
              <a:buSzPts val="1100"/>
              <a:buFont typeface="Arial"/>
              <a:buNone/>
            </a:pPr>
            <a:r>
              <a:rPr lang="en-GB"/>
              <a:t>t.pendown()</a:t>
            </a:r>
            <a:endParaRPr/>
          </a:p>
          <a:p>
            <a:pPr marL="0" lvl="0" indent="0" algn="l" rtl="0">
              <a:spcBef>
                <a:spcPts val="0"/>
              </a:spcBef>
              <a:spcAft>
                <a:spcPts val="0"/>
              </a:spcAft>
              <a:buClr>
                <a:schemeClr val="dk1"/>
              </a:buClr>
              <a:buSzPts val="1100"/>
              <a:buFont typeface="Arial"/>
              <a:buNone/>
            </a:pPr>
            <a:r>
              <a:rPr lang="en-GB"/>
              <a:t>t.color("yellow")</a:t>
            </a:r>
            <a:endParaRPr/>
          </a:p>
          <a:p>
            <a:pPr marL="0" lvl="0" indent="0" algn="l" rtl="0">
              <a:spcBef>
                <a:spcPts val="0"/>
              </a:spcBef>
              <a:spcAft>
                <a:spcPts val="0"/>
              </a:spcAft>
              <a:buClr>
                <a:schemeClr val="dk1"/>
              </a:buClr>
              <a:buSzPts val="1100"/>
              <a:buFont typeface="Arial"/>
              <a:buNone/>
            </a:pPr>
            <a:r>
              <a:rPr lang="en-GB"/>
              <a:t>t.begin_fill()</a:t>
            </a:r>
            <a:endParaRPr/>
          </a:p>
          <a:p>
            <a:pPr marL="0" lvl="0" indent="0" algn="l" rtl="0">
              <a:spcBef>
                <a:spcPts val="0"/>
              </a:spcBef>
              <a:spcAft>
                <a:spcPts val="0"/>
              </a:spcAft>
              <a:buClr>
                <a:schemeClr val="dk1"/>
              </a:buClr>
              <a:buSzPts val="1100"/>
              <a:buFont typeface="Arial"/>
              <a:buNone/>
            </a:pPr>
            <a:r>
              <a:rPr lang="en-GB"/>
              <a:t>for i in range(5):</a:t>
            </a:r>
            <a:endParaRPr/>
          </a:p>
          <a:p>
            <a:pPr marL="0" lvl="0" indent="0" algn="l" rtl="0">
              <a:spcBef>
                <a:spcPts val="0"/>
              </a:spcBef>
              <a:spcAft>
                <a:spcPts val="0"/>
              </a:spcAft>
              <a:buClr>
                <a:schemeClr val="dk1"/>
              </a:buClr>
              <a:buSzPts val="1100"/>
              <a:buFont typeface="Arial"/>
              <a:buNone/>
            </a:pPr>
            <a:r>
              <a:rPr lang="en-GB"/>
              <a:t>	t.forward(50)</a:t>
            </a:r>
            <a:endParaRPr/>
          </a:p>
          <a:p>
            <a:pPr marL="0" lvl="0" indent="0" algn="l" rtl="0">
              <a:spcBef>
                <a:spcPts val="0"/>
              </a:spcBef>
              <a:spcAft>
                <a:spcPts val="0"/>
              </a:spcAft>
              <a:buClr>
                <a:schemeClr val="dk1"/>
              </a:buClr>
              <a:buSzPts val="1100"/>
              <a:buFont typeface="Arial"/>
              <a:buNone/>
            </a:pPr>
            <a:r>
              <a:rPr lang="en-GB"/>
              <a:t>	t.right(144)</a:t>
            </a:r>
            <a:endParaRPr/>
          </a:p>
          <a:p>
            <a:pPr marL="0" lvl="0" indent="0" algn="l" rtl="0">
              <a:spcBef>
                <a:spcPts val="0"/>
              </a:spcBef>
              <a:spcAft>
                <a:spcPts val="0"/>
              </a:spcAft>
              <a:buClr>
                <a:schemeClr val="dk1"/>
              </a:buClr>
              <a:buSzPts val="1100"/>
              <a:buFont typeface="Arial"/>
              <a:buNone/>
            </a:pPr>
            <a:r>
              <a:rPr lang="en-GB"/>
              <a:t>t.end_fill()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Hide the turtle</a:t>
            </a:r>
            <a:endParaRPr/>
          </a:p>
          <a:p>
            <a:pPr marL="0" lvl="0" indent="0" algn="l" rtl="0">
              <a:spcBef>
                <a:spcPts val="0"/>
              </a:spcBef>
              <a:spcAft>
                <a:spcPts val="0"/>
              </a:spcAft>
              <a:buClr>
                <a:schemeClr val="dk1"/>
              </a:buClr>
              <a:buSzPts val="1100"/>
              <a:buFont typeface="Arial"/>
              <a:buNone/>
            </a:pPr>
            <a:r>
              <a:rPr lang="en-GB"/>
              <a:t>t.hideturtle()</a:t>
            </a:r>
            <a:endParaRPr/>
          </a:p>
          <a:p>
            <a:pPr marL="0" lvl="0" indent="0" algn="l" rtl="0">
              <a:spcBef>
                <a:spcPts val="0"/>
              </a:spcBef>
              <a:spcAft>
                <a:spcPts val="0"/>
              </a:spcAft>
              <a:buNone/>
            </a:pPr>
            <a:r>
              <a:rPr lang="en-GB"/>
              <a:t># https://www.pythonsandbox.com/turtle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Display the tree</a:t>
            </a:r>
            <a:endParaRPr/>
          </a:p>
          <a:p>
            <a:pPr marL="0" lvl="0" indent="0" algn="l" rtl="0">
              <a:spcBef>
                <a:spcPts val="0"/>
              </a:spcBef>
              <a:spcAft>
                <a:spcPts val="0"/>
              </a:spcAft>
              <a:buNone/>
            </a:pPr>
            <a:r>
              <a:rPr lang="en-GB"/>
              <a:t>turtle.done()</a:t>
            </a:r>
            <a:endParaRPr/>
          </a:p>
        </p:txBody>
      </p:sp>
    </p:spTree>
    <p:extLst>
      <p:ext uri="{BB962C8B-B14F-4D97-AF65-F5344CB8AC3E}">
        <p14:creationId xmlns:p14="http://schemas.microsoft.com/office/powerpoint/2010/main" val="122404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4325749bb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44325749b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Three groups of people</a:t>
            </a:r>
            <a:endParaRPr/>
          </a:p>
          <a:p>
            <a:pPr marL="0" lvl="0" indent="0" algn="l" rtl="0">
              <a:spcBef>
                <a:spcPts val="0"/>
              </a:spcBef>
              <a:spcAft>
                <a:spcPts val="0"/>
              </a:spcAft>
              <a:buNone/>
            </a:pPr>
            <a:r>
              <a:rPr lang="en-GB"/>
              <a:t>-No ai</a:t>
            </a:r>
            <a:endParaRPr/>
          </a:p>
          <a:p>
            <a:pPr marL="0" lvl="0" indent="0" algn="l" rtl="0">
              <a:spcBef>
                <a:spcPts val="0"/>
              </a:spcBef>
              <a:spcAft>
                <a:spcPts val="0"/>
              </a:spcAft>
              <a:buNone/>
            </a:pPr>
            <a:r>
              <a:rPr lang="en-GB"/>
              <a:t>-Everything ai</a:t>
            </a:r>
            <a:endParaRPr/>
          </a:p>
          <a:p>
            <a:pPr marL="0" lvl="0" indent="0" algn="l" rtl="0">
              <a:spcBef>
                <a:spcPts val="0"/>
              </a:spcBef>
              <a:spcAft>
                <a:spcPts val="0"/>
              </a:spcAft>
              <a:buNone/>
            </a:pPr>
            <a:r>
              <a:rPr lang="en-GB"/>
              <a:t>-Somewhere in between</a:t>
            </a:r>
            <a:endParaRPr/>
          </a:p>
        </p:txBody>
      </p:sp>
    </p:spTree>
    <p:extLst>
      <p:ext uri="{BB962C8B-B14F-4D97-AF65-F5344CB8AC3E}">
        <p14:creationId xmlns:p14="http://schemas.microsoft.com/office/powerpoint/2010/main" val="116146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44325749bb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44325749b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https://rebeccaallen.co.uk/2023/05/14/training-the-human-arbiters-of-taste-and-truth/</a:t>
            </a:r>
            <a:endParaRPr/>
          </a:p>
          <a:p>
            <a:pPr marL="0" lvl="0" indent="0" algn="l" rtl="0">
              <a:spcBef>
                <a:spcPts val="0"/>
              </a:spcBef>
              <a:spcAft>
                <a:spcPts val="0"/>
              </a:spcAft>
              <a:buNone/>
            </a:pPr>
            <a:endParaRPr/>
          </a:p>
          <a:p>
            <a:pPr marL="0" lvl="0" indent="0" algn="l" rtl="0">
              <a:spcBef>
                <a:spcPts val="0"/>
              </a:spcBef>
              <a:spcAft>
                <a:spcPts val="0"/>
              </a:spcAft>
              <a:buNone/>
            </a:pPr>
            <a:r>
              <a:rPr lang="en-GB"/>
              <a:t>We are creating people who can work with AI, not against it</a:t>
            </a:r>
            <a:endParaRPr/>
          </a:p>
        </p:txBody>
      </p:sp>
    </p:spTree>
    <p:extLst>
      <p:ext uri="{BB962C8B-B14F-4D97-AF65-F5344CB8AC3E}">
        <p14:creationId xmlns:p14="http://schemas.microsoft.com/office/powerpoint/2010/main" val="43199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432a289d69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432a289d6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work of E.D. Hirsch has been extremely influential in discussions about knowledge and schooling. In England and Wales, some prominent educationalists as well as senior education ministers have been convinced of the power of his arguments. Hirsch believes that a knowledge based curriculum will help disadvantaged children close the gap in attainment between themselves and their more privileged peers. He also claims that more progressive pedagogy – a skills-based approach for instance - can lead to the opposite outcome in schools (Simons &amp; Porter, 2015)</a:t>
            </a:r>
            <a:endParaRPr/>
          </a:p>
        </p:txBody>
      </p:sp>
    </p:spTree>
    <p:extLst>
      <p:ext uri="{BB962C8B-B14F-4D97-AF65-F5344CB8AC3E}">
        <p14:creationId xmlns:p14="http://schemas.microsoft.com/office/powerpoint/2010/main" val="1038566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432a289d69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432a289d6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https://www.mheducation.co.uk/becoming-a-teacher-issues-in-secondary-education-6e-9780335251667-emea-group</a:t>
            </a:r>
            <a:endParaRPr/>
          </a:p>
          <a:p>
            <a:pPr marL="0" lvl="0" indent="0" algn="l" rtl="0">
              <a:spcBef>
                <a:spcPts val="0"/>
              </a:spcBef>
              <a:spcAft>
                <a:spcPts val="0"/>
              </a:spcAft>
              <a:buNone/>
            </a:pPr>
            <a:endParaRPr/>
          </a:p>
          <a:p>
            <a:pPr marL="0" lvl="0" indent="0" algn="l" rtl="0">
              <a:spcBef>
                <a:spcPts val="0"/>
              </a:spcBef>
              <a:spcAft>
                <a:spcPts val="0"/>
              </a:spcAft>
              <a:buNone/>
            </a:pPr>
            <a:r>
              <a:rPr lang="en-GB"/>
              <a:t>&gt;&gt;&gt; what does htis mean for coursework</a:t>
            </a:r>
            <a:endParaRPr/>
          </a:p>
          <a:p>
            <a:pPr marL="0" lvl="0" indent="0" algn="l" rtl="0">
              <a:spcBef>
                <a:spcPts val="0"/>
              </a:spcBef>
              <a:spcAft>
                <a:spcPts val="0"/>
              </a:spcAft>
              <a:buNone/>
            </a:pPr>
            <a:endParaRPr/>
          </a:p>
          <a:p>
            <a:pPr marL="0" lvl="0" indent="0" algn="l" rtl="0">
              <a:spcBef>
                <a:spcPts val="0"/>
              </a:spcBef>
              <a:spcAft>
                <a:spcPts val="0"/>
              </a:spcAft>
              <a:buNone/>
            </a:pPr>
            <a:r>
              <a:rPr lang="en-GB"/>
              <a:t>In recent years, assessments created by teachers have been perceived by some stakeholders as not as rigorous or as fair as external national assessments, resulting in lower public confidence in their results. The efficacy of external national assessment, such as GCSEs and GCE A levels, is based upon validity and reliability. An assessment is valid if it is testing what you think it is testing. For example, a question designed to test use of verbs in French should correlate with pupils’ success in application of verb forms and should not be hampered by the vocabulary used, while a question that requires pupils to explain climate change should include a description and explanation of how climate change happens and so demands more than recalling a definition of the phenomenon. Reliability refers to the extent to which an assessment method or instrument consistently measures performance. Reliable assessments are usually expected to produce comparable outcomes, with consistent standards over time, and between different learners and examiners. An assessment can be reliable without being valid, however, an assessment cannot be valid unless it is reliable. Reliability and validity are both important, but validity is more important since an assessment that does not test what it is supposed to test is of little use.</a:t>
            </a:r>
            <a:endParaRPr/>
          </a:p>
        </p:txBody>
      </p:sp>
    </p:spTree>
    <p:extLst>
      <p:ext uri="{BB962C8B-B14F-4D97-AF65-F5344CB8AC3E}">
        <p14:creationId xmlns:p14="http://schemas.microsoft.com/office/powerpoint/2010/main" val="397963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bbc.co.uk/news/education-42138037"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schoolsweek.co.uk/exams-useless-for-computer-science-say-experts/"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www.mheducation.co.uk/becoming-a-teacher-issues-in-secondary-education-6e-9780335251667-emea-group"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qualifications.pearson.com/content/dam/pdf/GCSE/Computer%20Science/2020/specification-and-sample-assessments/GCSE_L1_L2_Computer_Science_2020_Specification.pdf" TargetMode="External"/><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s://revisionworld.com/sites/revisionworld.com/files/imce/552502-computational-thinking-algorithms-and-programming.pdf"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www.aqa.org.uk/subjects/computer-science-and-it/as-and-a-level/computer-science-7516-7517/subject-content-a-level/non-exam-assessment-the-computing-practical-projec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trinket.io/python/00a65d745b"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rebeccaallen.co.uk/2023/05/14/training-the-human-arbiters-of-taste-and-truth/"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overnment/speeches/the-importance-of-a-knowledge-rich-curriculu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286892"/>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2800">
                <a:solidFill>
                  <a:schemeClr val="dk2"/>
                </a:solidFill>
              </a:rPr>
              <a:t>AI and assessment: </a:t>
            </a:r>
            <a:endParaRPr sz="2800">
              <a:solidFill>
                <a:schemeClr val="dk2"/>
              </a:solidFill>
            </a:endParaRPr>
          </a:p>
          <a:p>
            <a:pPr marL="0" lvl="0" indent="0" algn="ctr" rtl="0">
              <a:spcBef>
                <a:spcPts val="0"/>
              </a:spcBef>
              <a:spcAft>
                <a:spcPts val="0"/>
              </a:spcAft>
              <a:buClr>
                <a:schemeClr val="dk1"/>
              </a:buClr>
              <a:buSzPts val="1100"/>
              <a:buFont typeface="Arial"/>
              <a:buNone/>
            </a:pPr>
            <a:r>
              <a:rPr lang="en-GB" sz="2800">
                <a:solidFill>
                  <a:schemeClr val="dk2"/>
                </a:solidFill>
              </a:rPr>
              <a:t>lessons from secondary (computing) education </a:t>
            </a:r>
            <a:endParaRPr/>
          </a:p>
        </p:txBody>
      </p:sp>
      <p:sp>
        <p:nvSpPr>
          <p:cNvPr id="55" name="Google Shape;55;p13"/>
          <p:cNvSpPr txBox="1">
            <a:spLocks noGrp="1"/>
          </p:cNvSpPr>
          <p:nvPr>
            <p:ph type="subTitle" idx="1"/>
          </p:nvPr>
        </p:nvSpPr>
        <p:spPr>
          <a:xfrm>
            <a:off x="385050" y="3023808"/>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1300"/>
              <a:t>Some images courtesy of Dall-E</a:t>
            </a:r>
            <a:endParaRPr sz="1300"/>
          </a:p>
        </p:txBody>
      </p:sp>
      <p:sp>
        <p:nvSpPr>
          <p:cNvPr id="56" name="Google Shape;56;p13"/>
          <p:cNvSpPr txBox="1"/>
          <p:nvPr/>
        </p:nvSpPr>
        <p:spPr>
          <a:xfrm>
            <a:off x="7234175" y="6249300"/>
            <a:ext cx="176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Peter Kemp, KCL</a:t>
            </a:r>
            <a:endParaRPr/>
          </a:p>
        </p:txBody>
      </p:sp>
      <p:pic>
        <p:nvPicPr>
          <p:cNvPr id="57" name="Google Shape;57;p13"/>
          <p:cNvPicPr preferRelativeResize="0"/>
          <p:nvPr/>
        </p:nvPicPr>
        <p:blipFill>
          <a:blip r:embed="rId3">
            <a:alphaModFix/>
          </a:blip>
          <a:stretch>
            <a:fillRect/>
          </a:stretch>
        </p:blipFill>
        <p:spPr>
          <a:xfrm>
            <a:off x="8173745" y="5590750"/>
            <a:ext cx="658550" cy="65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2631400" y="3428999"/>
            <a:ext cx="3881208" cy="2961476"/>
          </a:xfrm>
          <a:prstGeom prst="rect">
            <a:avLst/>
          </a:prstGeom>
          <a:noFill/>
          <a:ln>
            <a:noFill/>
          </a:ln>
        </p:spPr>
      </p:pic>
      <p:pic>
        <p:nvPicPr>
          <p:cNvPr id="121" name="Google Shape;121;p22"/>
          <p:cNvPicPr preferRelativeResize="0"/>
          <p:nvPr/>
        </p:nvPicPr>
        <p:blipFill>
          <a:blip r:embed="rId4">
            <a:alphaModFix/>
          </a:blip>
          <a:stretch>
            <a:fillRect/>
          </a:stretch>
        </p:blipFill>
        <p:spPr>
          <a:xfrm>
            <a:off x="152400" y="1269952"/>
            <a:ext cx="8839200" cy="1973195"/>
          </a:xfrm>
          <a:prstGeom prst="rect">
            <a:avLst/>
          </a:prstGeom>
          <a:noFill/>
          <a:ln>
            <a:noFill/>
          </a:ln>
        </p:spPr>
      </p:pic>
      <p:pic>
        <p:nvPicPr>
          <p:cNvPr id="122" name="Google Shape;122;p22"/>
          <p:cNvPicPr preferRelativeResize="0"/>
          <p:nvPr/>
        </p:nvPicPr>
        <p:blipFill>
          <a:blip r:embed="rId5">
            <a:alphaModFix/>
          </a:blip>
          <a:stretch>
            <a:fillRect/>
          </a:stretch>
        </p:blipFill>
        <p:spPr>
          <a:xfrm>
            <a:off x="195275" y="641297"/>
            <a:ext cx="3505200" cy="628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What can go wrong with coursework...</a:t>
            </a:r>
            <a:endParaRPr/>
          </a:p>
        </p:txBody>
      </p:sp>
      <p:sp>
        <p:nvSpPr>
          <p:cNvPr id="128" name="Google Shape;128;p23"/>
          <p:cNvSpPr txBox="1">
            <a:spLocks noGrp="1"/>
          </p:cNvSpPr>
          <p:nvPr>
            <p:ph type="body" idx="1"/>
          </p:nvPr>
        </p:nvSpPr>
        <p:spPr>
          <a:xfrm>
            <a:off x="210950" y="5074976"/>
            <a:ext cx="8520600" cy="21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Task could be set within a given set of dates</a:t>
            </a:r>
            <a:endParaRPr/>
          </a:p>
          <a:p>
            <a:pPr marL="457200" lvl="0" indent="-342900" algn="l" rtl="0">
              <a:spcBef>
                <a:spcPts val="0"/>
              </a:spcBef>
              <a:spcAft>
                <a:spcPts val="0"/>
              </a:spcAft>
              <a:buSzPts val="1800"/>
              <a:buChar char="-"/>
            </a:pPr>
            <a:r>
              <a:rPr lang="en-GB"/>
              <a:t>Students sharing task online</a:t>
            </a:r>
            <a:endParaRPr/>
          </a:p>
          <a:p>
            <a:pPr marL="457200" lvl="0" indent="-342900" algn="l" rtl="0">
              <a:spcBef>
                <a:spcPts val="0"/>
              </a:spcBef>
              <a:spcAft>
                <a:spcPts val="0"/>
              </a:spcAft>
              <a:buSzPts val="1800"/>
              <a:buChar char="-"/>
            </a:pPr>
            <a:r>
              <a:rPr lang="en-GB"/>
              <a:t>Students sharing solutions online</a:t>
            </a:r>
            <a:endParaRPr/>
          </a:p>
          <a:p>
            <a:pPr marL="457200" lvl="0" indent="-342900" algn="l" rtl="0">
              <a:spcBef>
                <a:spcPts val="0"/>
              </a:spcBef>
              <a:spcAft>
                <a:spcPts val="0"/>
              </a:spcAft>
              <a:buSzPts val="1800"/>
              <a:buChar char="-"/>
            </a:pPr>
            <a:r>
              <a:rPr lang="en-GB"/>
              <a:t>But surely computer science is a highly practical subject(?!)</a:t>
            </a:r>
            <a:endParaRPr/>
          </a:p>
        </p:txBody>
      </p:sp>
      <p:pic>
        <p:nvPicPr>
          <p:cNvPr id="129" name="Google Shape;129;p23">
            <a:hlinkClick r:id="rId3"/>
          </p:cNvPr>
          <p:cNvPicPr preferRelativeResize="0"/>
          <p:nvPr/>
        </p:nvPicPr>
        <p:blipFill>
          <a:blip r:embed="rId4">
            <a:alphaModFix/>
          </a:blip>
          <a:stretch>
            <a:fillRect/>
          </a:stretch>
        </p:blipFill>
        <p:spPr>
          <a:xfrm>
            <a:off x="107850" y="1282720"/>
            <a:ext cx="4464151" cy="3745700"/>
          </a:xfrm>
          <a:prstGeom prst="rect">
            <a:avLst/>
          </a:prstGeom>
          <a:noFill/>
          <a:ln>
            <a:noFill/>
          </a:ln>
        </p:spPr>
      </p:pic>
      <p:pic>
        <p:nvPicPr>
          <p:cNvPr id="130" name="Google Shape;130;p23">
            <a:hlinkClick r:id="rId5"/>
          </p:cNvPr>
          <p:cNvPicPr preferRelativeResize="0"/>
          <p:nvPr/>
        </p:nvPicPr>
        <p:blipFill>
          <a:blip r:embed="rId6">
            <a:alphaModFix/>
          </a:blip>
          <a:stretch>
            <a:fillRect/>
          </a:stretch>
        </p:blipFill>
        <p:spPr>
          <a:xfrm>
            <a:off x="4572000" y="1359425"/>
            <a:ext cx="4464151" cy="35923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 summary of recent assessment changes in schools</a:t>
            </a:r>
            <a:endParaRPr/>
          </a:p>
        </p:txBody>
      </p:sp>
      <p:sp>
        <p:nvSpPr>
          <p:cNvPr id="136" name="Google Shape;136;p24"/>
          <p:cNvSpPr txBox="1">
            <a:spLocks noGrp="1"/>
          </p:cNvSpPr>
          <p:nvPr>
            <p:ph type="body" idx="1"/>
          </p:nvPr>
        </p:nvSpPr>
        <p:spPr>
          <a:xfrm>
            <a:off x="311700" y="1465600"/>
            <a:ext cx="88323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2000s 	ICT qualifications with high % of coursework seen to be easy options</a:t>
            </a:r>
            <a:endParaRPr/>
          </a:p>
          <a:p>
            <a:pPr marL="0" lvl="0" indent="0" algn="l" rtl="0">
              <a:spcBef>
                <a:spcPts val="1200"/>
              </a:spcBef>
              <a:spcAft>
                <a:spcPts val="0"/>
              </a:spcAft>
              <a:buNone/>
            </a:pPr>
            <a:r>
              <a:rPr lang="en-GB"/>
              <a:t>2008	Ofqual set up “</a:t>
            </a:r>
            <a:r>
              <a:rPr lang="en-GB" b="1"/>
              <a:t>in response to concerns about pupils cheating in </a:t>
            </a:r>
            <a:br>
              <a:rPr lang="en-GB" b="1"/>
            </a:br>
            <a:r>
              <a:rPr lang="en-GB" b="1"/>
              <a:t>		coursework, having received help from teachers (and parents) </a:t>
            </a:r>
            <a:br>
              <a:rPr lang="en-GB" b="1"/>
            </a:br>
            <a:r>
              <a:rPr lang="en-GB" b="1"/>
              <a:t>		or copying from the Internet</a:t>
            </a:r>
            <a:r>
              <a:rPr lang="en-GB"/>
              <a:t>” (</a:t>
            </a:r>
            <a:r>
              <a:rPr lang="en-GB" sz="1100">
                <a:solidFill>
                  <a:schemeClr val="dk1"/>
                </a:solidFill>
              </a:rPr>
              <a:t>West, 2010, p. 28; cited </a:t>
            </a:r>
            <a:r>
              <a:rPr lang="en-GB" sz="1100" u="sng">
                <a:solidFill>
                  <a:schemeClr val="hlink"/>
                </a:solidFill>
                <a:hlinkClick r:id="rId3"/>
              </a:rPr>
              <a:t>here</a:t>
            </a:r>
            <a:r>
              <a:rPr lang="en-GB"/>
              <a:t>)</a:t>
            </a:r>
            <a:endParaRPr/>
          </a:p>
          <a:p>
            <a:pPr marL="0" lvl="0" indent="0" algn="l" rtl="0">
              <a:spcBef>
                <a:spcPts val="1200"/>
              </a:spcBef>
              <a:spcAft>
                <a:spcPts val="0"/>
              </a:spcAft>
              <a:buNone/>
            </a:pPr>
            <a:r>
              <a:rPr lang="en-GB"/>
              <a:t>2013   	Gove scraps coursework in most GCSEs</a:t>
            </a:r>
            <a:endParaRPr/>
          </a:p>
          <a:p>
            <a:pPr marL="0" lvl="0" indent="0" algn="l" rtl="0">
              <a:spcBef>
                <a:spcPts val="1200"/>
              </a:spcBef>
              <a:spcAft>
                <a:spcPts val="0"/>
              </a:spcAft>
              <a:buNone/>
            </a:pPr>
            <a:r>
              <a:rPr lang="en-GB"/>
              <a:t>2019   	Controlled assessments in computer science removed from overall grade</a:t>
            </a:r>
            <a:endParaRPr/>
          </a:p>
          <a:p>
            <a:pPr marL="0" lvl="0" indent="0" algn="l" rtl="0">
              <a:spcBef>
                <a:spcPts val="1200"/>
              </a:spcBef>
              <a:spcAft>
                <a:spcPts val="1200"/>
              </a:spcAft>
              <a:buNone/>
            </a:pPr>
            <a:r>
              <a:rPr lang="en-GB"/>
              <a:t>2020   	GCSE computer science - exam room only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What does this have to do with AI?</a:t>
            </a:r>
            <a:endParaRPr/>
          </a:p>
        </p:txBody>
      </p:sp>
      <p:sp>
        <p:nvSpPr>
          <p:cNvPr id="142" name="Google Shape;142;p2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How can we know </a:t>
            </a:r>
            <a:r>
              <a:rPr lang="en-GB" b="1"/>
              <a:t>who (or what) </a:t>
            </a:r>
            <a:r>
              <a:rPr lang="en-GB"/>
              <a:t>we are testing?</a:t>
            </a:r>
            <a:endParaRPr/>
          </a:p>
          <a:p>
            <a:pPr marL="457200" lvl="0" indent="-342900" algn="l" rtl="0">
              <a:spcBef>
                <a:spcPts val="0"/>
              </a:spcBef>
              <a:spcAft>
                <a:spcPts val="0"/>
              </a:spcAft>
              <a:buSzPts val="1800"/>
              <a:buChar char="-"/>
            </a:pPr>
            <a:r>
              <a:rPr lang="en-GB"/>
              <a:t>Best to move everything back to </a:t>
            </a:r>
            <a:r>
              <a:rPr lang="en-GB" b="1"/>
              <a:t>paper-based exam hall assessments</a:t>
            </a:r>
            <a:r>
              <a:rPr lang="en-GB"/>
              <a:t>?</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GB"/>
              <a:t>What role does </a:t>
            </a:r>
            <a:r>
              <a:rPr lang="en-GB" b="1"/>
              <a:t>authenticity </a:t>
            </a:r>
            <a:r>
              <a:rPr lang="en-GB"/>
              <a:t>have to play?</a:t>
            </a:r>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Authenticity</a:t>
            </a:r>
            <a:endParaRPr/>
          </a:p>
        </p:txBody>
      </p:sp>
      <p:sp>
        <p:nvSpPr>
          <p:cNvPr id="148" name="Google Shape;148;p2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u="sng"/>
              <a:t>Task</a:t>
            </a:r>
            <a:r>
              <a:rPr lang="en-GB"/>
              <a:t>:</a:t>
            </a:r>
            <a:endParaRPr/>
          </a:p>
          <a:p>
            <a:pPr marL="0" lvl="0" indent="0" algn="l" rtl="0">
              <a:spcBef>
                <a:spcPts val="1200"/>
              </a:spcBef>
              <a:spcAft>
                <a:spcPts val="0"/>
              </a:spcAft>
              <a:buNone/>
            </a:pPr>
            <a:r>
              <a:rPr lang="en-GB"/>
              <a:t>something real and meaningful</a:t>
            </a:r>
            <a:endParaRPr/>
          </a:p>
          <a:p>
            <a:pPr marL="0" lvl="0" indent="0" algn="l" rtl="0">
              <a:spcBef>
                <a:spcPts val="1200"/>
              </a:spcBef>
              <a:spcAft>
                <a:spcPts val="0"/>
              </a:spcAft>
              <a:buNone/>
            </a:pPr>
            <a:endParaRPr/>
          </a:p>
          <a:p>
            <a:pPr marL="0" lvl="0" indent="0" algn="l" rtl="0">
              <a:spcBef>
                <a:spcPts val="1200"/>
              </a:spcBef>
              <a:spcAft>
                <a:spcPts val="0"/>
              </a:spcAft>
              <a:buNone/>
            </a:pPr>
            <a:r>
              <a:rPr lang="en-GB" b="1" u="sng"/>
              <a:t>Process/Environment:</a:t>
            </a:r>
            <a:endParaRPr b="1" u="sng"/>
          </a:p>
          <a:p>
            <a:pPr marL="0" lvl="0" indent="0" algn="l" rtl="0">
              <a:spcBef>
                <a:spcPts val="1200"/>
              </a:spcBef>
              <a:spcAft>
                <a:spcPts val="1200"/>
              </a:spcAft>
              <a:buNone/>
            </a:pPr>
            <a:r>
              <a:rPr lang="en-GB"/>
              <a:t>feedback, support, what people are used to</a:t>
            </a:r>
            <a:endParaRPr/>
          </a:p>
        </p:txBody>
      </p:sp>
      <p:pic>
        <p:nvPicPr>
          <p:cNvPr id="149" name="Google Shape;149;p26"/>
          <p:cNvPicPr preferRelativeResize="0"/>
          <p:nvPr/>
        </p:nvPicPr>
        <p:blipFill rotWithShape="1">
          <a:blip r:embed="rId3">
            <a:alphaModFix/>
          </a:blip>
          <a:srcRect l="4159" t="9692" r="8274" b="20372"/>
          <a:stretch/>
        </p:blipFill>
        <p:spPr>
          <a:xfrm>
            <a:off x="4460175" y="5193200"/>
            <a:ext cx="4733499" cy="1664800"/>
          </a:xfrm>
          <a:prstGeom prst="rect">
            <a:avLst/>
          </a:prstGeom>
          <a:noFill/>
          <a:ln>
            <a:noFill/>
          </a:ln>
        </p:spPr>
      </p:pic>
      <p:pic>
        <p:nvPicPr>
          <p:cNvPr id="150" name="Google Shape;150;p26"/>
          <p:cNvPicPr preferRelativeResize="0"/>
          <p:nvPr/>
        </p:nvPicPr>
        <p:blipFill>
          <a:blip r:embed="rId4">
            <a:alphaModFix/>
          </a:blip>
          <a:stretch>
            <a:fillRect/>
          </a:stretch>
        </p:blipFill>
        <p:spPr>
          <a:xfrm>
            <a:off x="0" y="4920537"/>
            <a:ext cx="4460175" cy="2740275"/>
          </a:xfrm>
          <a:prstGeom prst="rect">
            <a:avLst/>
          </a:prstGeom>
          <a:noFill/>
          <a:ln>
            <a:noFill/>
          </a:ln>
        </p:spPr>
      </p:pic>
      <p:pic>
        <p:nvPicPr>
          <p:cNvPr id="151" name="Google Shape;151;p26"/>
          <p:cNvPicPr preferRelativeResize="0"/>
          <p:nvPr/>
        </p:nvPicPr>
        <p:blipFill>
          <a:blip r:embed="rId5">
            <a:alphaModFix/>
          </a:blip>
          <a:stretch>
            <a:fillRect/>
          </a:stretch>
        </p:blipFill>
        <p:spPr>
          <a:xfrm>
            <a:off x="6577849" y="4332973"/>
            <a:ext cx="2615824" cy="860225"/>
          </a:xfrm>
          <a:prstGeom prst="rect">
            <a:avLst/>
          </a:prstGeom>
          <a:noFill/>
          <a:ln>
            <a:noFill/>
          </a:ln>
        </p:spPr>
      </p:pic>
      <p:pic>
        <p:nvPicPr>
          <p:cNvPr id="152" name="Google Shape;152;p26"/>
          <p:cNvPicPr preferRelativeResize="0"/>
          <p:nvPr/>
        </p:nvPicPr>
        <p:blipFill>
          <a:blip r:embed="rId6">
            <a:alphaModFix/>
          </a:blip>
          <a:stretch>
            <a:fillRect/>
          </a:stretch>
        </p:blipFill>
        <p:spPr>
          <a:xfrm>
            <a:off x="1555980" y="4157025"/>
            <a:ext cx="2904195" cy="763500"/>
          </a:xfrm>
          <a:prstGeom prst="rect">
            <a:avLst/>
          </a:prstGeom>
          <a:noFill/>
          <a:ln>
            <a:noFill/>
          </a:ln>
        </p:spPr>
      </p:pic>
      <p:pic>
        <p:nvPicPr>
          <p:cNvPr id="153" name="Google Shape;153;p26"/>
          <p:cNvPicPr preferRelativeResize="0"/>
          <p:nvPr/>
        </p:nvPicPr>
        <p:blipFill rotWithShape="1">
          <a:blip r:embed="rId7">
            <a:alphaModFix/>
          </a:blip>
          <a:srcRect l="3950" t="2990" r="-3949" b="-2990"/>
          <a:stretch/>
        </p:blipFill>
        <p:spPr>
          <a:xfrm>
            <a:off x="4460172" y="116545"/>
            <a:ext cx="5385028" cy="2740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a:t>What do the new computer science GCSE and Alevel look like?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8">
            <a:hlinkClick r:id="rId3"/>
          </p:cNvPr>
          <p:cNvPicPr preferRelativeResize="0"/>
          <p:nvPr/>
        </p:nvPicPr>
        <p:blipFill>
          <a:blip r:embed="rId4">
            <a:alphaModFix/>
          </a:blip>
          <a:stretch>
            <a:fillRect/>
          </a:stretch>
        </p:blipFill>
        <p:spPr>
          <a:xfrm>
            <a:off x="0" y="-40600"/>
            <a:ext cx="5014900" cy="4433375"/>
          </a:xfrm>
          <a:prstGeom prst="rect">
            <a:avLst/>
          </a:prstGeom>
          <a:noFill/>
          <a:ln>
            <a:noFill/>
          </a:ln>
        </p:spPr>
      </p:pic>
      <p:pic>
        <p:nvPicPr>
          <p:cNvPr id="164" name="Google Shape;164;p28">
            <a:hlinkClick r:id="rId5"/>
          </p:cNvPr>
          <p:cNvPicPr preferRelativeResize="0"/>
          <p:nvPr/>
        </p:nvPicPr>
        <p:blipFill>
          <a:blip r:embed="rId6">
            <a:alphaModFix/>
          </a:blip>
          <a:stretch>
            <a:fillRect/>
          </a:stretch>
        </p:blipFill>
        <p:spPr>
          <a:xfrm>
            <a:off x="4937974" y="2616850"/>
            <a:ext cx="4206027" cy="4241150"/>
          </a:xfrm>
          <a:prstGeom prst="rect">
            <a:avLst/>
          </a:prstGeom>
          <a:noFill/>
          <a:ln>
            <a:noFill/>
          </a:ln>
        </p:spPr>
      </p:pic>
      <p:pic>
        <p:nvPicPr>
          <p:cNvPr id="165" name="Google Shape;165;p28"/>
          <p:cNvPicPr preferRelativeResize="0"/>
          <p:nvPr/>
        </p:nvPicPr>
        <p:blipFill>
          <a:blip r:embed="rId7">
            <a:alphaModFix/>
          </a:blip>
          <a:stretch>
            <a:fillRect/>
          </a:stretch>
        </p:blipFill>
        <p:spPr>
          <a:xfrm>
            <a:off x="6651063" y="1625275"/>
            <a:ext cx="2181225" cy="990600"/>
          </a:xfrm>
          <a:prstGeom prst="rect">
            <a:avLst/>
          </a:prstGeom>
          <a:noFill/>
          <a:ln>
            <a:noFill/>
          </a:ln>
        </p:spPr>
      </p:pic>
      <p:sp>
        <p:nvSpPr>
          <p:cNvPr id="166" name="Google Shape;166;p28"/>
          <p:cNvSpPr/>
          <p:nvPr/>
        </p:nvSpPr>
        <p:spPr>
          <a:xfrm>
            <a:off x="71000" y="3713075"/>
            <a:ext cx="4944000" cy="750600"/>
          </a:xfrm>
          <a:prstGeom prst="rect">
            <a:avLst/>
          </a:prstGeom>
          <a:solidFill>
            <a:srgbClr val="FFDF65">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8"/>
          <p:cNvSpPr txBox="1"/>
          <p:nvPr/>
        </p:nvSpPr>
        <p:spPr>
          <a:xfrm>
            <a:off x="812925" y="5201575"/>
            <a:ext cx="198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But no internet?!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p:nvPr/>
        </p:nvSpPr>
        <p:spPr>
          <a:xfrm>
            <a:off x="6441375" y="2269975"/>
            <a:ext cx="1971600" cy="522900"/>
          </a:xfrm>
          <a:prstGeom prst="rect">
            <a:avLst/>
          </a:prstGeom>
          <a:solidFill>
            <a:srgbClr val="FFDF65">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516475" y="2316425"/>
            <a:ext cx="2100900" cy="522900"/>
          </a:xfrm>
          <a:prstGeom prst="rect">
            <a:avLst/>
          </a:prstGeom>
          <a:solidFill>
            <a:srgbClr val="FFDF65">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A-level Computer Science (age 16-18)</a:t>
            </a:r>
            <a:endParaRPr/>
          </a:p>
        </p:txBody>
      </p:sp>
      <p:pic>
        <p:nvPicPr>
          <p:cNvPr id="175" name="Google Shape;175;p29">
            <a:hlinkClick r:id="rId3"/>
          </p:cNvPr>
          <p:cNvPicPr preferRelativeResize="0"/>
          <p:nvPr/>
        </p:nvPicPr>
        <p:blipFill>
          <a:blip r:embed="rId4">
            <a:alphaModFix/>
          </a:blip>
          <a:stretch>
            <a:fillRect/>
          </a:stretch>
        </p:blipFill>
        <p:spPr>
          <a:xfrm>
            <a:off x="1282425" y="2885025"/>
            <a:ext cx="7705725" cy="3829050"/>
          </a:xfrm>
          <a:prstGeom prst="rect">
            <a:avLst/>
          </a:prstGeom>
          <a:noFill/>
          <a:ln>
            <a:noFill/>
          </a:ln>
        </p:spPr>
      </p:pic>
      <p:sp>
        <p:nvSpPr>
          <p:cNvPr id="176" name="Google Shape;176;p29"/>
          <p:cNvSpPr/>
          <p:nvPr/>
        </p:nvSpPr>
        <p:spPr>
          <a:xfrm>
            <a:off x="1707725" y="6410125"/>
            <a:ext cx="3357900" cy="253800"/>
          </a:xfrm>
          <a:prstGeom prst="rect">
            <a:avLst/>
          </a:prstGeom>
          <a:solidFill>
            <a:srgbClr val="FFDF65">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txBox="1"/>
          <p:nvPr/>
        </p:nvSpPr>
        <p:spPr>
          <a:xfrm>
            <a:off x="76088" y="2223638"/>
            <a:ext cx="30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GB"/>
              <a:t>On-screen exam: 2h30m</a:t>
            </a:r>
            <a:endParaRPr/>
          </a:p>
          <a:p>
            <a:pPr marL="457200" lvl="0" indent="-317500" algn="l" rtl="0">
              <a:spcBef>
                <a:spcPts val="0"/>
              </a:spcBef>
              <a:spcAft>
                <a:spcPts val="0"/>
              </a:spcAft>
              <a:buSzPts val="1400"/>
              <a:buChar char="●"/>
            </a:pPr>
            <a:r>
              <a:rPr lang="en-GB"/>
              <a:t>40% of A-level</a:t>
            </a:r>
            <a:endParaRPr/>
          </a:p>
        </p:txBody>
      </p:sp>
      <p:sp>
        <p:nvSpPr>
          <p:cNvPr id="178" name="Google Shape;178;p29"/>
          <p:cNvSpPr txBox="1"/>
          <p:nvPr/>
        </p:nvSpPr>
        <p:spPr>
          <a:xfrm>
            <a:off x="3072000" y="2223625"/>
            <a:ext cx="30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GB"/>
              <a:t>Written exam: 2h30m</a:t>
            </a:r>
            <a:endParaRPr/>
          </a:p>
          <a:p>
            <a:pPr marL="457200" lvl="0" indent="-317500" algn="l" rtl="0">
              <a:spcBef>
                <a:spcPts val="0"/>
              </a:spcBef>
              <a:spcAft>
                <a:spcPts val="0"/>
              </a:spcAft>
              <a:buSzPts val="1400"/>
              <a:buChar char="●"/>
            </a:pPr>
            <a:r>
              <a:rPr lang="en-GB">
                <a:solidFill>
                  <a:schemeClr val="dk1"/>
                </a:solidFill>
              </a:rPr>
              <a:t>40% </a:t>
            </a:r>
            <a:r>
              <a:rPr lang="en-GB"/>
              <a:t>of A-level</a:t>
            </a:r>
            <a:endParaRPr/>
          </a:p>
        </p:txBody>
      </p:sp>
      <p:sp>
        <p:nvSpPr>
          <p:cNvPr id="179" name="Google Shape;179;p29"/>
          <p:cNvSpPr txBox="1"/>
          <p:nvPr/>
        </p:nvSpPr>
        <p:spPr>
          <a:xfrm>
            <a:off x="6067913" y="2223638"/>
            <a:ext cx="30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GB"/>
              <a:t>Independent project</a:t>
            </a:r>
            <a:endParaRPr/>
          </a:p>
          <a:p>
            <a:pPr marL="457200" lvl="0" indent="-317500" algn="l" rtl="0">
              <a:spcBef>
                <a:spcPts val="0"/>
              </a:spcBef>
              <a:spcAft>
                <a:spcPts val="0"/>
              </a:spcAft>
              <a:buSzPts val="1400"/>
              <a:buChar char="●"/>
            </a:pPr>
            <a:r>
              <a:rPr lang="en-GB">
                <a:solidFill>
                  <a:schemeClr val="dk1"/>
                </a:solidFill>
              </a:rPr>
              <a:t>20% </a:t>
            </a:r>
            <a:r>
              <a:rPr lang="en-GB"/>
              <a:t>of A-level</a:t>
            </a:r>
            <a:endParaRPr/>
          </a:p>
        </p:txBody>
      </p:sp>
      <p:graphicFrame>
        <p:nvGraphicFramePr>
          <p:cNvPr id="180" name="Google Shape;180;p29"/>
          <p:cNvGraphicFramePr/>
          <p:nvPr/>
        </p:nvGraphicFramePr>
        <p:xfrm>
          <a:off x="357338" y="1827450"/>
          <a:ext cx="3000000" cy="3000000"/>
        </p:xfrm>
        <a:graphic>
          <a:graphicData uri="http://schemas.openxmlformats.org/drawingml/2006/table">
            <a:tbl>
              <a:tblPr>
                <a:noFill/>
                <a:tableStyleId>{CE8047B6-725D-40E2-83C0-6EB509C7BC54}</a:tableStyleId>
              </a:tblPr>
              <a:tblGrid>
                <a:gridCol w="2685225"/>
                <a:gridCol w="2685225"/>
                <a:gridCol w="2685225"/>
              </a:tblGrid>
              <a:tr h="381000">
                <a:tc>
                  <a:txBody>
                    <a:bodyPr/>
                    <a:lstStyle/>
                    <a:p>
                      <a:pPr marL="0" lvl="0" indent="0" algn="ctr" rtl="0">
                        <a:spcBef>
                          <a:spcPts val="0"/>
                        </a:spcBef>
                        <a:spcAft>
                          <a:spcPts val="0"/>
                        </a:spcAft>
                        <a:buNone/>
                      </a:pPr>
                      <a:r>
                        <a:rPr lang="en-GB"/>
                        <a:t>Paper 1</a:t>
                      </a:r>
                      <a:endParaRPr/>
                    </a:p>
                  </a:txBody>
                  <a:tcPr marL="91425" marR="91425" marT="91425" marB="91425">
                    <a:solidFill>
                      <a:srgbClr val="EAD1DC"/>
                    </a:solidFill>
                  </a:tcPr>
                </a:tc>
                <a:tc>
                  <a:txBody>
                    <a:bodyPr/>
                    <a:lstStyle/>
                    <a:p>
                      <a:pPr marL="0" lvl="0" indent="0" algn="ctr" rtl="0">
                        <a:spcBef>
                          <a:spcPts val="0"/>
                        </a:spcBef>
                        <a:spcAft>
                          <a:spcPts val="0"/>
                        </a:spcAft>
                        <a:buNone/>
                      </a:pPr>
                      <a:r>
                        <a:rPr lang="en-GB"/>
                        <a:t>Paper 2</a:t>
                      </a:r>
                      <a:endParaRPr/>
                    </a:p>
                  </a:txBody>
                  <a:tcPr marL="91425" marR="91425" marT="91425" marB="91425">
                    <a:solidFill>
                      <a:srgbClr val="EAD1DC"/>
                    </a:solidFill>
                  </a:tcPr>
                </a:tc>
                <a:tc>
                  <a:txBody>
                    <a:bodyPr/>
                    <a:lstStyle/>
                    <a:p>
                      <a:pPr marL="0" lvl="0" indent="0" algn="ctr" rtl="0">
                        <a:spcBef>
                          <a:spcPts val="0"/>
                        </a:spcBef>
                        <a:spcAft>
                          <a:spcPts val="0"/>
                        </a:spcAft>
                        <a:buNone/>
                      </a:pPr>
                      <a:r>
                        <a:rPr lang="en-GB"/>
                        <a:t>Project</a:t>
                      </a:r>
                      <a:endParaRPr/>
                    </a:p>
                  </a:txBody>
                  <a:tcPr marL="91425" marR="91425" marT="91425" marB="91425">
                    <a:solidFill>
                      <a:srgbClr val="EAD1DC"/>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On-screen exams vs coursework</a:t>
            </a:r>
            <a:endParaRPr/>
          </a:p>
        </p:txBody>
      </p:sp>
      <p:sp>
        <p:nvSpPr>
          <p:cNvPr id="186" name="Google Shape;186;p30"/>
          <p:cNvSpPr txBox="1">
            <a:spLocks noGrp="1"/>
          </p:cNvSpPr>
          <p:nvPr>
            <p:ph type="body" idx="1"/>
          </p:nvPr>
        </p:nvSpPr>
        <p:spPr>
          <a:xfrm>
            <a:off x="311700" y="1536625"/>
            <a:ext cx="6906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a:t>On-screen exams potentially more </a:t>
            </a:r>
            <a:r>
              <a:rPr lang="en-GB" b="1"/>
              <a:t>valid </a:t>
            </a:r>
            <a:r>
              <a:rPr lang="en-GB"/>
              <a:t>and </a:t>
            </a:r>
            <a:r>
              <a:rPr lang="en-GB" b="1"/>
              <a:t>reliable</a:t>
            </a:r>
            <a:r>
              <a:rPr lang="en-GB"/>
              <a:t>, but less </a:t>
            </a:r>
            <a:r>
              <a:rPr lang="en-GB" b="1"/>
              <a:t>authentic</a:t>
            </a:r>
            <a:endParaRPr b="1"/>
          </a:p>
          <a:p>
            <a:pPr marL="457200" lvl="0" indent="-317500" algn="l" rtl="0">
              <a:spcBef>
                <a:spcPts val="1200"/>
              </a:spcBef>
              <a:spcAft>
                <a:spcPts val="0"/>
              </a:spcAft>
              <a:buSzPts val="1400"/>
              <a:buChar char="-"/>
            </a:pPr>
            <a:r>
              <a:rPr lang="en-GB"/>
              <a:t>No internet</a:t>
            </a:r>
            <a:endParaRPr/>
          </a:p>
          <a:p>
            <a:pPr marL="457200" lvl="0" indent="-317500" algn="l" rtl="0">
              <a:spcBef>
                <a:spcPts val="0"/>
              </a:spcBef>
              <a:spcAft>
                <a:spcPts val="0"/>
              </a:spcAft>
              <a:buSzPts val="1400"/>
              <a:buChar char="-"/>
            </a:pPr>
            <a:r>
              <a:rPr lang="en-GB"/>
              <a:t>No stackoverflow</a:t>
            </a:r>
            <a:endParaRPr/>
          </a:p>
          <a:p>
            <a:pPr marL="457200" lvl="0" indent="-317500" algn="l" rtl="0">
              <a:spcBef>
                <a:spcPts val="0"/>
              </a:spcBef>
              <a:spcAft>
                <a:spcPts val="0"/>
              </a:spcAft>
              <a:buSzPts val="1400"/>
              <a:buChar char="-"/>
            </a:pPr>
            <a:r>
              <a:rPr lang="en-GB"/>
              <a:t>No co-pilot</a:t>
            </a:r>
            <a:endParaRPr/>
          </a:p>
          <a:p>
            <a:pPr marL="457200" lvl="0" indent="-317500" algn="l" rtl="0">
              <a:spcBef>
                <a:spcPts val="0"/>
              </a:spcBef>
              <a:spcAft>
                <a:spcPts val="0"/>
              </a:spcAft>
              <a:buSzPts val="1400"/>
              <a:buChar char="-"/>
            </a:pPr>
            <a:r>
              <a:rPr lang="en-GB"/>
              <a:t>No chat gpt3 / bard</a:t>
            </a:r>
            <a:endParaRPr/>
          </a:p>
          <a:p>
            <a:pPr marL="457200" lvl="0" indent="-317500" algn="l" rtl="0">
              <a:spcBef>
                <a:spcPts val="0"/>
              </a:spcBef>
              <a:spcAft>
                <a:spcPts val="0"/>
              </a:spcAft>
              <a:buSzPts val="1400"/>
              <a:buChar char="-"/>
            </a:pPr>
            <a:r>
              <a:rPr lang="en-GB"/>
              <a:t>Time limited</a:t>
            </a:r>
            <a:endParaRPr/>
          </a:p>
          <a:p>
            <a:pPr marL="457200" lvl="0" indent="-317500" algn="l" rtl="0">
              <a:spcBef>
                <a:spcPts val="0"/>
              </a:spcBef>
              <a:spcAft>
                <a:spcPts val="0"/>
              </a:spcAft>
              <a:buSzPts val="1400"/>
              <a:buChar char="-"/>
            </a:pPr>
            <a:r>
              <a:rPr lang="en-GB"/>
              <a:t>Exam rubric curtails answers</a:t>
            </a:r>
            <a:endParaRPr/>
          </a:p>
          <a:p>
            <a:pPr marL="0" lvl="0" indent="0" algn="l" rtl="0">
              <a:spcBef>
                <a:spcPts val="1200"/>
              </a:spcBef>
              <a:spcAft>
                <a:spcPts val="0"/>
              </a:spcAft>
              <a:buClr>
                <a:schemeClr val="dk1"/>
              </a:buClr>
              <a:buSzPts val="1100"/>
              <a:buFont typeface="Arial"/>
              <a:buNone/>
            </a:pPr>
            <a:r>
              <a:rPr lang="en-GB"/>
              <a:t>Coursework, potentially more </a:t>
            </a:r>
            <a:r>
              <a:rPr lang="en-GB" b="1"/>
              <a:t>authentic</a:t>
            </a:r>
            <a:endParaRPr b="1"/>
          </a:p>
          <a:p>
            <a:pPr marL="457200" lvl="0" indent="-317500" algn="l" rtl="0">
              <a:spcBef>
                <a:spcPts val="1200"/>
              </a:spcBef>
              <a:spcAft>
                <a:spcPts val="0"/>
              </a:spcAft>
              <a:buSzPts val="1400"/>
              <a:buChar char="-"/>
            </a:pPr>
            <a:r>
              <a:rPr lang="en-GB"/>
              <a:t>Family / friends / teacher / </a:t>
            </a:r>
            <a:r>
              <a:rPr lang="en-GB" b="1"/>
              <a:t>AI</a:t>
            </a:r>
            <a:r>
              <a:rPr lang="en-GB"/>
              <a:t> support</a:t>
            </a:r>
            <a:endParaRPr/>
          </a:p>
          <a:p>
            <a:pPr marL="457200" lvl="0" indent="-317500" algn="l" rtl="0">
              <a:spcBef>
                <a:spcPts val="0"/>
              </a:spcBef>
              <a:spcAft>
                <a:spcPts val="0"/>
              </a:spcAft>
              <a:buSzPts val="1400"/>
              <a:buChar char="-"/>
            </a:pPr>
            <a:r>
              <a:rPr lang="en-GB" b="1"/>
              <a:t>What support can a student afford, corporate dominance of AI</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Summary: How do we respond to AI in education?</a:t>
            </a:r>
            <a:endParaRPr/>
          </a:p>
        </p:txBody>
      </p:sp>
      <p:sp>
        <p:nvSpPr>
          <p:cNvPr id="192" name="Google Shape;192;p31"/>
          <p:cNvSpPr txBox="1">
            <a:spLocks noGrp="1"/>
          </p:cNvSpPr>
          <p:nvPr>
            <p:ph type="body" idx="1"/>
          </p:nvPr>
        </p:nvSpPr>
        <p:spPr>
          <a:xfrm>
            <a:off x="311700" y="1536624"/>
            <a:ext cx="8520600" cy="51102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GB"/>
              <a:t>Keep coursework, don’t jettison authenticity in what you do</a:t>
            </a:r>
            <a:endParaRPr/>
          </a:p>
          <a:p>
            <a:pPr marL="457200" lvl="0" indent="-342900" algn="l" rtl="0">
              <a:spcBef>
                <a:spcPts val="0"/>
              </a:spcBef>
              <a:spcAft>
                <a:spcPts val="0"/>
              </a:spcAft>
              <a:buSzPts val="1800"/>
              <a:buChar char="●"/>
            </a:pPr>
            <a:r>
              <a:rPr lang="en-GB"/>
              <a:t>Accept the [documented] use of AI</a:t>
            </a:r>
            <a:endParaRPr/>
          </a:p>
          <a:p>
            <a:pPr marL="457200" lvl="0" indent="-342900" algn="l" rtl="0">
              <a:spcBef>
                <a:spcPts val="0"/>
              </a:spcBef>
              <a:spcAft>
                <a:spcPts val="0"/>
              </a:spcAft>
              <a:buSzPts val="1800"/>
              <a:buChar char="●"/>
            </a:pPr>
            <a:r>
              <a:rPr lang="en-GB"/>
              <a:t>Move narrow problems to closed exams - they’ll find deterministic/narrow AI made solutions</a:t>
            </a:r>
            <a:endParaRPr/>
          </a:p>
          <a:p>
            <a:pPr marL="457200" lvl="0" indent="0" algn="l" rtl="0">
              <a:spcBef>
                <a:spcPts val="1200"/>
              </a:spcBef>
              <a:spcAft>
                <a:spcPts val="0"/>
              </a:spcAft>
              <a:buNone/>
            </a:pPr>
            <a:endParaRPr/>
          </a:p>
          <a:p>
            <a:pPr marL="457200" lvl="0" indent="0" algn="l" rtl="0">
              <a:spcBef>
                <a:spcPts val="1200"/>
              </a:spcBef>
              <a:spcAft>
                <a:spcPts val="0"/>
              </a:spcAft>
              <a:buNone/>
            </a:pPr>
            <a:endParaRPr/>
          </a:p>
          <a:p>
            <a:pPr marL="0" lvl="0" indent="0" algn="l" rtl="0">
              <a:lnSpc>
                <a:spcPct val="100000"/>
              </a:lnSpc>
              <a:spcBef>
                <a:spcPts val="1200"/>
              </a:spcBef>
              <a:spcAft>
                <a:spcPts val="0"/>
              </a:spcAft>
              <a:buNone/>
            </a:pPr>
            <a:r>
              <a:rPr lang="en-GB" i="1"/>
              <a:t>"What a child is able to do in collaboration today, he will be able to do independently tomorrow." - Vygotksy</a:t>
            </a:r>
            <a:endParaRPr i="1"/>
          </a:p>
          <a:p>
            <a:pPr marL="0" lvl="0" indent="0" algn="l" rtl="0">
              <a:spcBef>
                <a:spcPts val="0"/>
              </a:spcBef>
              <a:spcAft>
                <a:spcPts val="0"/>
              </a:spcAft>
              <a:buNone/>
            </a:pPr>
            <a:endParaRPr i="1"/>
          </a:p>
          <a:p>
            <a:pPr marL="457200" lvl="0" indent="-342900" algn="l" rtl="0">
              <a:spcBef>
                <a:spcPts val="1200"/>
              </a:spcBef>
              <a:spcAft>
                <a:spcPts val="0"/>
              </a:spcAft>
              <a:buSzPts val="1800"/>
              <a:buChar char="●"/>
            </a:pPr>
            <a:r>
              <a:rPr lang="en-GB"/>
              <a:t>We learn through dialogue - encourage use of AI in </a:t>
            </a:r>
            <a:r>
              <a:rPr lang="en-GB" i="1"/>
              <a:t>formative </a:t>
            </a:r>
            <a:r>
              <a:rPr lang="en-GB"/>
              <a:t>feedback</a:t>
            </a:r>
            <a:endParaRPr/>
          </a:p>
          <a:p>
            <a:pPr marL="0" lvl="0" indent="0" algn="l" rtl="0">
              <a:spcBef>
                <a:spcPts val="1200"/>
              </a:spcBef>
              <a:spcAft>
                <a:spcPts val="0"/>
              </a:spcAft>
              <a:buNone/>
            </a:pPr>
            <a:endParaRPr/>
          </a:p>
          <a:p>
            <a:pPr marL="0" lvl="0" indent="0" algn="l" rtl="0">
              <a:spcBef>
                <a:spcPts val="1200"/>
              </a:spcBef>
              <a:spcAft>
                <a:spcPts val="1200"/>
              </a:spcAft>
              <a:buNone/>
            </a:pPr>
            <a:r>
              <a:rPr lang="en-GB"/>
              <a:t>We need to create ”arbiters of taste and truth”, this requires valuing knowledge and experience in basic problem solving</a:t>
            </a:r>
            <a:endParaRPr/>
          </a:p>
        </p:txBody>
      </p:sp>
      <p:pic>
        <p:nvPicPr>
          <p:cNvPr id="193" name="Google Shape;193;p31"/>
          <p:cNvPicPr preferRelativeResize="0"/>
          <p:nvPr/>
        </p:nvPicPr>
        <p:blipFill>
          <a:blip r:embed="rId3">
            <a:alphaModFix/>
          </a:blip>
          <a:stretch>
            <a:fillRect/>
          </a:stretch>
        </p:blipFill>
        <p:spPr>
          <a:xfrm>
            <a:off x="7454574" y="3145649"/>
            <a:ext cx="1164000" cy="1605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Why is the assessment story from schools important?</a:t>
            </a:r>
            <a:endParaRPr/>
          </a:p>
        </p:txBody>
      </p:sp>
      <p:sp>
        <p:nvSpPr>
          <p:cNvPr id="63" name="Google Shape;63;p1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Some background about the education system your students are coming from</a:t>
            </a:r>
            <a:endParaRPr/>
          </a:p>
          <a:p>
            <a:pPr marL="457200" lvl="0" indent="-342900" algn="l" rtl="0">
              <a:spcBef>
                <a:spcPts val="0"/>
              </a:spcBef>
              <a:spcAft>
                <a:spcPts val="0"/>
              </a:spcAft>
              <a:buSzPts val="1800"/>
              <a:buChar char="-"/>
            </a:pPr>
            <a:r>
              <a:rPr lang="en-GB"/>
              <a:t>Parallels with AI</a:t>
            </a:r>
            <a:endParaRPr/>
          </a:p>
          <a:p>
            <a:pPr marL="457200" lvl="0" indent="-342900" algn="l" rtl="0">
              <a:spcBef>
                <a:spcPts val="0"/>
              </a:spcBef>
              <a:spcAft>
                <a:spcPts val="0"/>
              </a:spcAft>
              <a:buSzPts val="1800"/>
              <a:buChar char="-"/>
            </a:pPr>
            <a:r>
              <a:rPr lang="en-GB"/>
              <a:t>The debates behind assessment at this level and the (mistakes|successes) </a:t>
            </a:r>
            <a:endParaRPr/>
          </a:p>
          <a:p>
            <a:pPr marL="457200" lvl="0" indent="-342900" algn="l" rtl="0">
              <a:spcBef>
                <a:spcPts val="0"/>
              </a:spcBef>
              <a:spcAft>
                <a:spcPts val="0"/>
              </a:spcAft>
              <a:buSzPts val="1800"/>
              <a:buChar char="-"/>
            </a:pPr>
            <a:r>
              <a:rPr lang="en-GB"/>
              <a:t>How AI might change things</a:t>
            </a:r>
            <a:endParaRPr/>
          </a:p>
        </p:txBody>
      </p:sp>
      <p:pic>
        <p:nvPicPr>
          <p:cNvPr id="64" name="Google Shape;64;p14"/>
          <p:cNvPicPr preferRelativeResize="0"/>
          <p:nvPr/>
        </p:nvPicPr>
        <p:blipFill>
          <a:blip r:embed="rId3">
            <a:alphaModFix/>
          </a:blip>
          <a:stretch>
            <a:fillRect/>
          </a:stretch>
        </p:blipFill>
        <p:spPr>
          <a:xfrm>
            <a:off x="3238901" y="3429000"/>
            <a:ext cx="2666186" cy="2662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Won’t AI make my students less able?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04" name="Google Shape;204;p33"/>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05" name="Google Shape;205;p3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6" name="Google Shape;206;p33"/>
          <p:cNvPicPr preferRelativeResize="0"/>
          <p:nvPr/>
        </p:nvPicPr>
        <p:blipFill>
          <a:blip r:embed="rId3">
            <a:alphaModFix/>
          </a:blip>
          <a:stretch>
            <a:fillRect/>
          </a:stretch>
        </p:blipFill>
        <p:spPr>
          <a:xfrm>
            <a:off x="0" y="12"/>
            <a:ext cx="8447675" cy="8090226"/>
          </a:xfrm>
          <a:prstGeom prst="rect">
            <a:avLst/>
          </a:prstGeom>
          <a:noFill/>
          <a:ln>
            <a:noFill/>
          </a:ln>
        </p:spPr>
      </p:pic>
      <p:sp>
        <p:nvSpPr>
          <p:cNvPr id="207" name="Google Shape;207;p33"/>
          <p:cNvSpPr/>
          <p:nvPr/>
        </p:nvSpPr>
        <p:spPr>
          <a:xfrm>
            <a:off x="0" y="4155425"/>
            <a:ext cx="8393100" cy="1227900"/>
          </a:xfrm>
          <a:prstGeom prst="rect">
            <a:avLst/>
          </a:prstGeom>
          <a:solidFill>
            <a:srgbClr val="FFDF65">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70" name="Google Shape;70;p1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1" name="Google Shape;71;p15"/>
          <p:cNvPicPr preferRelativeResize="0"/>
          <p:nvPr/>
        </p:nvPicPr>
        <p:blipFill>
          <a:blip r:embed="rId3">
            <a:alphaModFix/>
          </a:blip>
          <a:stretch>
            <a:fillRect/>
          </a:stretch>
        </p:blipFill>
        <p:spPr>
          <a:xfrm>
            <a:off x="1576375" y="5448300"/>
            <a:ext cx="5991225" cy="1409700"/>
          </a:xfrm>
          <a:prstGeom prst="rect">
            <a:avLst/>
          </a:prstGeom>
          <a:noFill/>
          <a:ln>
            <a:noFill/>
          </a:ln>
        </p:spPr>
      </p:pic>
      <p:pic>
        <p:nvPicPr>
          <p:cNvPr id="72" name="Google Shape;72;p15"/>
          <p:cNvPicPr preferRelativeResize="0"/>
          <p:nvPr/>
        </p:nvPicPr>
        <p:blipFill>
          <a:blip r:embed="rId4">
            <a:alphaModFix/>
          </a:blip>
          <a:stretch>
            <a:fillRect/>
          </a:stretch>
        </p:blipFill>
        <p:spPr>
          <a:xfrm>
            <a:off x="0" y="4"/>
            <a:ext cx="9144001" cy="44900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78" name="Google Shape;78;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9" name="Google Shape;79;p16">
            <a:hlinkClick r:id="rId3"/>
          </p:cNvPr>
          <p:cNvPicPr preferRelativeResize="0"/>
          <p:nvPr/>
        </p:nvPicPr>
        <p:blipFill>
          <a:blip r:embed="rId4">
            <a:alphaModFix/>
          </a:blip>
          <a:stretch>
            <a:fillRect/>
          </a:stretch>
        </p:blipFill>
        <p:spPr>
          <a:xfrm>
            <a:off x="2157413" y="1262050"/>
            <a:ext cx="4829175" cy="4333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85" name="Google Shape;85;p1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6" name="Google Shape;86;p17"/>
          <p:cNvPicPr preferRelativeResize="0"/>
          <p:nvPr/>
        </p:nvPicPr>
        <p:blipFill>
          <a:blip r:embed="rId3">
            <a:alphaModFix/>
          </a:blip>
          <a:stretch>
            <a:fillRect/>
          </a:stretch>
        </p:blipFill>
        <p:spPr>
          <a:xfrm>
            <a:off x="0" y="0"/>
            <a:ext cx="9144000" cy="63304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92" name="Google Shape;92;p18"/>
          <p:cNvSpPr txBox="1">
            <a:spLocks noGrp="1"/>
          </p:cNvSpPr>
          <p:nvPr>
            <p:ph type="body" idx="1"/>
          </p:nvPr>
        </p:nvSpPr>
        <p:spPr>
          <a:xfrm>
            <a:off x="311700" y="6178007"/>
            <a:ext cx="8520600" cy="4563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1200"/>
              </a:spcAft>
              <a:buNone/>
            </a:pPr>
            <a:r>
              <a:rPr lang="en-GB"/>
              <a:t>No AI  &lt;&lt;&lt;&lt;   Somewhere in between   &gt;&gt;&gt;&gt;   Everything AI</a:t>
            </a:r>
            <a:endParaRPr/>
          </a:p>
        </p:txBody>
      </p:sp>
      <p:pic>
        <p:nvPicPr>
          <p:cNvPr id="93" name="Google Shape;93;p18"/>
          <p:cNvPicPr preferRelativeResize="0"/>
          <p:nvPr/>
        </p:nvPicPr>
        <p:blipFill>
          <a:blip r:embed="rId3">
            <a:alphaModFix/>
          </a:blip>
          <a:stretch>
            <a:fillRect/>
          </a:stretch>
        </p:blipFill>
        <p:spPr>
          <a:xfrm>
            <a:off x="0" y="127550"/>
            <a:ext cx="9144000" cy="564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99" name="Google Shape;99;p1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0" name="Google Shape;100;p19">
            <a:hlinkClick r:id="rId3"/>
          </p:cNvPr>
          <p:cNvPicPr preferRelativeResize="0"/>
          <p:nvPr/>
        </p:nvPicPr>
        <p:blipFill>
          <a:blip r:embed="rId4">
            <a:alphaModFix/>
          </a:blip>
          <a:stretch>
            <a:fillRect/>
          </a:stretch>
        </p:blipFill>
        <p:spPr>
          <a:xfrm>
            <a:off x="0" y="407839"/>
            <a:ext cx="9144001" cy="60423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0">
            <a:hlinkClick r:id="rId3"/>
          </p:cNvPr>
          <p:cNvPicPr preferRelativeResize="0"/>
          <p:nvPr/>
        </p:nvPicPr>
        <p:blipFill rotWithShape="1">
          <a:blip r:embed="rId4">
            <a:alphaModFix/>
          </a:blip>
          <a:srcRect b="52814"/>
          <a:stretch/>
        </p:blipFill>
        <p:spPr>
          <a:xfrm>
            <a:off x="139475" y="133051"/>
            <a:ext cx="5346950" cy="2845900"/>
          </a:xfrm>
          <a:prstGeom prst="rect">
            <a:avLst/>
          </a:prstGeom>
          <a:noFill/>
          <a:ln>
            <a:noFill/>
          </a:ln>
        </p:spPr>
      </p:pic>
      <p:sp>
        <p:nvSpPr>
          <p:cNvPr id="106" name="Google Shape;106;p20"/>
          <p:cNvSpPr txBox="1"/>
          <p:nvPr/>
        </p:nvSpPr>
        <p:spPr>
          <a:xfrm>
            <a:off x="3461150" y="3246825"/>
            <a:ext cx="52506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A common trope in the Western world today is that the rise of the internet has made the memorisation of knowledge redundant, akin to those in an earlier generation saying that the invention of calculators meant we did not need to teach children arithmetic.</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GB" sz="1800"/>
              <a: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GB" sz="1800"/>
              <a:t>The ability to ‘just Google it’ is highly dependent on what a person has stored in their long-term memory.</a:t>
            </a:r>
            <a:endParaRPr sz="1800"/>
          </a:p>
        </p:txBody>
      </p:sp>
      <p:pic>
        <p:nvPicPr>
          <p:cNvPr id="107" name="Google Shape;107;p20">
            <a:hlinkClick r:id="rId3"/>
          </p:cNvPr>
          <p:cNvPicPr preferRelativeResize="0"/>
          <p:nvPr/>
        </p:nvPicPr>
        <p:blipFill rotWithShape="1">
          <a:blip r:embed="rId4">
            <a:alphaModFix/>
          </a:blip>
          <a:srcRect t="70063" r="50347"/>
          <a:stretch/>
        </p:blipFill>
        <p:spPr>
          <a:xfrm>
            <a:off x="195425" y="3075377"/>
            <a:ext cx="2654924" cy="1805599"/>
          </a:xfrm>
          <a:prstGeom prst="rect">
            <a:avLst/>
          </a:prstGeom>
          <a:noFill/>
          <a:ln>
            <a:noFill/>
          </a:ln>
        </p:spPr>
      </p:pic>
      <p:pic>
        <p:nvPicPr>
          <p:cNvPr id="108" name="Google Shape;108;p20"/>
          <p:cNvPicPr preferRelativeResize="0"/>
          <p:nvPr/>
        </p:nvPicPr>
        <p:blipFill>
          <a:blip r:embed="rId5">
            <a:alphaModFix/>
          </a:blip>
          <a:stretch>
            <a:fillRect/>
          </a:stretch>
        </p:blipFill>
        <p:spPr>
          <a:xfrm>
            <a:off x="296671" y="4880975"/>
            <a:ext cx="2491904" cy="19020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What makes a good assessment</a:t>
            </a:r>
            <a:endParaRPr/>
          </a:p>
        </p:txBody>
      </p:sp>
      <p:sp>
        <p:nvSpPr>
          <p:cNvPr id="114" name="Google Shape;114;p21"/>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t>Good assessments need to be </a:t>
            </a:r>
            <a:r>
              <a:rPr lang="en-GB" b="1"/>
              <a:t>valid </a:t>
            </a:r>
            <a:r>
              <a:rPr lang="en-GB"/>
              <a:t>and </a:t>
            </a:r>
            <a:r>
              <a:rPr lang="en-GB" b="1"/>
              <a:t>reliable</a:t>
            </a:r>
            <a:endParaRPr b="1"/>
          </a:p>
          <a:p>
            <a:pPr marL="457200" lvl="0" indent="0" algn="l" rtl="0">
              <a:spcBef>
                <a:spcPts val="1200"/>
              </a:spcBef>
              <a:spcAft>
                <a:spcPts val="0"/>
              </a:spcAft>
              <a:buNone/>
            </a:pPr>
            <a:endParaRPr b="1"/>
          </a:p>
          <a:p>
            <a:pPr marL="457200" lvl="0" indent="-342900" algn="l" rtl="0">
              <a:spcBef>
                <a:spcPts val="1200"/>
              </a:spcBef>
              <a:spcAft>
                <a:spcPts val="0"/>
              </a:spcAft>
              <a:buSzPts val="1800"/>
              <a:buChar char="●"/>
            </a:pPr>
            <a:r>
              <a:rPr lang="en-GB" b="1"/>
              <a:t>Valid </a:t>
            </a:r>
            <a:r>
              <a:rPr lang="en-GB"/>
              <a:t>- tests what you think it is testing</a:t>
            </a:r>
            <a:endParaRPr/>
          </a:p>
          <a:p>
            <a:pPr marL="457200" lvl="0" indent="-342900" algn="l" rtl="0">
              <a:spcBef>
                <a:spcPts val="0"/>
              </a:spcBef>
              <a:spcAft>
                <a:spcPts val="0"/>
              </a:spcAft>
              <a:buSzPts val="1800"/>
              <a:buChar char="●"/>
            </a:pPr>
            <a:r>
              <a:rPr lang="en-GB" b="1"/>
              <a:t>Reliable </a:t>
            </a:r>
            <a:r>
              <a:rPr lang="en-GB"/>
              <a:t>- consistent in measuring performance</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Clr>
                <a:schemeClr val="dk1"/>
              </a:buClr>
              <a:buSzPts val="1100"/>
              <a:buFont typeface="Arial"/>
              <a:buNone/>
            </a:pPr>
            <a:r>
              <a:rPr lang="en-GB"/>
              <a:t>External national assessments seen as more rigorous than teacher assessments</a:t>
            </a:r>
            <a:endParaRPr/>
          </a:p>
          <a:p>
            <a:pPr marL="457200" lvl="0" indent="-342900" algn="l" rtl="0">
              <a:spcBef>
                <a:spcPts val="1200"/>
              </a:spcBef>
              <a:spcAft>
                <a:spcPts val="0"/>
              </a:spcAft>
              <a:buSzPts val="1800"/>
              <a:buChar char="-"/>
            </a:pPr>
            <a:r>
              <a:rPr lang="en-GB"/>
              <a:t>E.g. the recent ‘mutant’ algorithm and teacher allocated grades</a:t>
            </a:r>
            <a:endParaRPr/>
          </a:p>
          <a:p>
            <a:pPr marL="0" lvl="0" indent="0" algn="l" rtl="0">
              <a:spcBef>
                <a:spcPts val="1200"/>
              </a:spcBef>
              <a:spcAft>
                <a:spcPts val="1200"/>
              </a:spcAft>
              <a:buNone/>
            </a:pPr>
            <a:endParaRPr/>
          </a:p>
        </p:txBody>
      </p:sp>
      <p:pic>
        <p:nvPicPr>
          <p:cNvPr id="115" name="Google Shape;115;p21"/>
          <p:cNvPicPr preferRelativeResize="0"/>
          <p:nvPr/>
        </p:nvPicPr>
        <p:blipFill>
          <a:blip r:embed="rId3">
            <a:alphaModFix/>
          </a:blip>
          <a:stretch>
            <a:fillRect/>
          </a:stretch>
        </p:blipFill>
        <p:spPr>
          <a:xfrm>
            <a:off x="6811630" y="1434850"/>
            <a:ext cx="2245426" cy="22426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1164</Words>
  <Application>Microsoft Office PowerPoint</Application>
  <PresentationFormat>On-screen Show (4:3)</PresentationFormat>
  <Paragraphs>185</Paragraphs>
  <Slides>21</Slides>
  <Notes>21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21</vt:i4>
      </vt:variant>
    </vt:vector>
  </HeadingPairs>
  <TitlesOfParts>
    <vt:vector size="23" baseType="lpstr">
      <vt:lpstr>Arial</vt:lpstr>
      <vt:lpstr>Simple Light</vt:lpstr>
      <vt:lpstr>AI and assessment:  lessons from secondary (computing) education </vt:lpstr>
      <vt:lpstr>Why is the assessment story from schools important?</vt:lpstr>
      <vt:lpstr>PowerPoint Presentation</vt:lpstr>
      <vt:lpstr>PowerPoint Presentation</vt:lpstr>
      <vt:lpstr>PowerPoint Presentation</vt:lpstr>
      <vt:lpstr>PowerPoint Presentation</vt:lpstr>
      <vt:lpstr>PowerPoint Presentation</vt:lpstr>
      <vt:lpstr>PowerPoint Presentation</vt:lpstr>
      <vt:lpstr>What makes a good assessment</vt:lpstr>
      <vt:lpstr>PowerPoint Presentation</vt:lpstr>
      <vt:lpstr>What can go wrong with coursework...</vt:lpstr>
      <vt:lpstr>A summary of recent assessment changes in schools</vt:lpstr>
      <vt:lpstr>What does this have to do with AI?</vt:lpstr>
      <vt:lpstr>Authenticity</vt:lpstr>
      <vt:lpstr>What do the new computer science GCSE and Alevel look like?</vt:lpstr>
      <vt:lpstr>PowerPoint Presentation</vt:lpstr>
      <vt:lpstr>A-level Computer Science (age 16-18)</vt:lpstr>
      <vt:lpstr>On-screen exams vs coursework</vt:lpstr>
      <vt:lpstr>Summary: How do we respond to AI in education?</vt:lpstr>
      <vt:lpstr>Won’t AI make my students less able?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assessment:  lessons from secondary (computing) education </dc:title>
  <cp:lastModifiedBy>Peter Kemp</cp:lastModifiedBy>
  <cp:revision>1</cp:revision>
  <dcterms:modified xsi:type="dcterms:W3CDTF">2023-05-30T13:09:02Z</dcterms:modified>
</cp:coreProperties>
</file>