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5"/>
  </p:notesMasterIdLst>
  <p:sldIdLst>
    <p:sldId id="256" r:id="rId2"/>
    <p:sldId id="257" r:id="rId3"/>
    <p:sldId id="276" r:id="rId4"/>
    <p:sldId id="314" r:id="rId5"/>
    <p:sldId id="258" r:id="rId6"/>
    <p:sldId id="269" r:id="rId7"/>
    <p:sldId id="280" r:id="rId8"/>
    <p:sldId id="263" r:id="rId9"/>
    <p:sldId id="319" r:id="rId10"/>
    <p:sldId id="320" r:id="rId11"/>
    <p:sldId id="262"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918"/>
    <a:srgbClr val="007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7"/>
    <p:restoredTop sz="96245"/>
  </p:normalViewPr>
  <p:slideViewPr>
    <p:cSldViewPr snapToGrid="0">
      <p:cViewPr varScale="1">
        <p:scale>
          <a:sx n="120" d="100"/>
          <a:sy n="120" d="100"/>
        </p:scale>
        <p:origin x="4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1A54D-5DAC-462D-A81B-E4DED4A5827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E939C709-F92A-4720-9AF4-8BA579ED4469}">
      <dgm:prSet/>
      <dgm:spPr/>
      <dgm:t>
        <a:bodyPr/>
        <a:lstStyle/>
        <a:p>
          <a:r>
            <a:rPr lang="en-GB" b="1" i="0" dirty="0"/>
            <a:t>Generate Open-Ended Questions</a:t>
          </a:r>
        </a:p>
        <a:p>
          <a:r>
            <a:rPr lang="en-GB" b="0" i="0" dirty="0"/>
            <a:t>Prompt ChatGPT-4 to create open-ended questions that encourage students to think deeply about a subject and express their own ideas, opinions, and perspectives</a:t>
          </a:r>
          <a:endParaRPr lang="en-US" b="0" i="0" dirty="0">
            <a:latin typeface="Helvetica" pitchFamily="2" charset="0"/>
          </a:endParaRPr>
        </a:p>
      </dgm:t>
    </dgm:pt>
    <dgm:pt modelId="{4B9353C4-AE0C-4C10-9CFD-9C6ACDEB1939}" type="parTrans" cxnId="{721F0940-30BF-4402-BA50-0B5D05AA158E}">
      <dgm:prSet/>
      <dgm:spPr/>
      <dgm:t>
        <a:bodyPr/>
        <a:lstStyle/>
        <a:p>
          <a:endParaRPr lang="en-US"/>
        </a:p>
      </dgm:t>
    </dgm:pt>
    <dgm:pt modelId="{9D93699F-85E0-4CF7-8620-1D6CF9665E56}" type="sibTrans" cxnId="{721F0940-30BF-4402-BA50-0B5D05AA158E}">
      <dgm:prSet/>
      <dgm:spPr/>
      <dgm:t>
        <a:bodyPr/>
        <a:lstStyle/>
        <a:p>
          <a:endParaRPr lang="en-US"/>
        </a:p>
      </dgm:t>
    </dgm:pt>
    <dgm:pt modelId="{313ECAC5-343B-42D9-BB61-80FF21DF79F4}">
      <dgm:prSet/>
      <dgm:spPr/>
      <dgm:t>
        <a:bodyPr/>
        <a:lstStyle/>
        <a:p>
          <a:r>
            <a:rPr lang="en-GB" b="1" i="0" dirty="0"/>
            <a:t>Present Real-World Scenarios</a:t>
          </a:r>
        </a:p>
        <a:p>
          <a:r>
            <a:rPr lang="en-GB" b="0" i="0" dirty="0"/>
            <a:t>Use ChatGPT-4 to generate real-world scenarios or case studies related to your curriculum, challenging students to apply their knowledge to solve problems or make informed decisions. This helps students see the relevance of their learning and encourages them to think critically about the concepts being taught.</a:t>
          </a:r>
          <a:endParaRPr lang="en-US" b="0" i="0" dirty="0">
            <a:latin typeface="Helvetica" pitchFamily="2" charset="0"/>
          </a:endParaRPr>
        </a:p>
      </dgm:t>
    </dgm:pt>
    <dgm:pt modelId="{5ED0F190-FDD6-44F0-8FA4-C645EECBB0D8}" type="parTrans" cxnId="{3A28F588-21FD-48A9-9F0C-4F65B8B97ED2}">
      <dgm:prSet/>
      <dgm:spPr/>
      <dgm:t>
        <a:bodyPr/>
        <a:lstStyle/>
        <a:p>
          <a:endParaRPr lang="en-US"/>
        </a:p>
      </dgm:t>
    </dgm:pt>
    <dgm:pt modelId="{E7094C08-EF11-4E80-83A9-C7FF481F290D}" type="sibTrans" cxnId="{3A28F588-21FD-48A9-9F0C-4F65B8B97ED2}">
      <dgm:prSet/>
      <dgm:spPr/>
      <dgm:t>
        <a:bodyPr/>
        <a:lstStyle/>
        <a:p>
          <a:endParaRPr lang="en-US"/>
        </a:p>
      </dgm:t>
    </dgm:pt>
    <dgm:pt modelId="{66A7D4D8-3915-4E4F-A1C1-2EF7729B08C8}">
      <dgm:prSet/>
      <dgm:spPr/>
      <dgm:t>
        <a:bodyPr/>
        <a:lstStyle/>
        <a:p>
          <a:r>
            <a:rPr lang="en-GB" b="1" i="0" dirty="0"/>
            <a:t>Encourage Student-Generated Questions</a:t>
          </a:r>
        </a:p>
        <a:p>
          <a:r>
            <a:rPr lang="en-GB" b="0" i="0" dirty="0"/>
            <a:t>Have students use ChatGPT-4 to create their own questions about a topic or concept, fostering a sense of curiosity and ownership in their learning process. This practice promotes peer-to-peer learning and encourages students to take an active role in the classroom</a:t>
          </a:r>
          <a:endParaRPr lang="en-US" b="0" i="0" dirty="0">
            <a:latin typeface="Helvetica" pitchFamily="2" charset="0"/>
          </a:endParaRPr>
        </a:p>
      </dgm:t>
    </dgm:pt>
    <dgm:pt modelId="{DD6933D2-2BF1-4382-8927-52040D52D736}" type="parTrans" cxnId="{DBB5E6C8-1326-4BA6-911F-FDD93B80FEDA}">
      <dgm:prSet/>
      <dgm:spPr/>
      <dgm:t>
        <a:bodyPr/>
        <a:lstStyle/>
        <a:p>
          <a:endParaRPr lang="en-US"/>
        </a:p>
      </dgm:t>
    </dgm:pt>
    <dgm:pt modelId="{E22247DC-D428-43BE-B3B2-F719F87F60D9}" type="sibTrans" cxnId="{DBB5E6C8-1326-4BA6-911F-FDD93B80FEDA}">
      <dgm:prSet/>
      <dgm:spPr/>
      <dgm:t>
        <a:bodyPr/>
        <a:lstStyle/>
        <a:p>
          <a:endParaRPr lang="en-US"/>
        </a:p>
      </dgm:t>
    </dgm:pt>
    <dgm:pt modelId="{3A2D346E-C7FE-4243-98E7-FA8D5FEEB919}">
      <dgm:prSet/>
      <dgm:spPr/>
      <dgm:t>
        <a:bodyPr/>
        <a:lstStyle/>
        <a:p>
          <a:r>
            <a:rPr lang="en-GB" b="1" i="0" dirty="0"/>
            <a:t>Promote Interdisciplinary Connections</a:t>
          </a:r>
        </a:p>
        <a:p>
          <a:r>
            <a:rPr lang="en-GB" b="0" i="0" dirty="0"/>
            <a:t>Leverage ChatGPT-4’s ability to process complex subjects by generating prompts that encourage students to make connections between different disciplines. By encouraging interdisciplinary thinking, students can develop a more holistic understanding of the world around them and become more effective problem solvers.</a:t>
          </a:r>
          <a:endParaRPr lang="en-US" b="0" i="0" dirty="0">
            <a:latin typeface="Helvetica" pitchFamily="2" charset="0"/>
          </a:endParaRPr>
        </a:p>
      </dgm:t>
    </dgm:pt>
    <dgm:pt modelId="{4BAAF722-E953-B34C-9AF5-71215E5B6E32}" type="parTrans" cxnId="{8C73DB56-F33B-7A40-825B-CB23273B33DD}">
      <dgm:prSet/>
      <dgm:spPr/>
      <dgm:t>
        <a:bodyPr/>
        <a:lstStyle/>
        <a:p>
          <a:endParaRPr lang="en-GB"/>
        </a:p>
      </dgm:t>
    </dgm:pt>
    <dgm:pt modelId="{1D4BDBC1-F9D7-634B-9F52-3391DA34AC3A}" type="sibTrans" cxnId="{8C73DB56-F33B-7A40-825B-CB23273B33DD}">
      <dgm:prSet/>
      <dgm:spPr/>
      <dgm:t>
        <a:bodyPr/>
        <a:lstStyle/>
        <a:p>
          <a:endParaRPr lang="en-GB"/>
        </a:p>
      </dgm:t>
    </dgm:pt>
    <dgm:pt modelId="{FBAA5C90-8030-6948-8689-407302FC961B}">
      <dgm:prSet/>
      <dgm:spPr/>
      <dgm:t>
        <a:bodyPr/>
        <a:lstStyle/>
        <a:p>
          <a:r>
            <a:rPr lang="en-GB" b="1" i="0" dirty="0"/>
            <a:t>Facilitate Socratic Seminars</a:t>
          </a:r>
        </a:p>
        <a:p>
          <a:r>
            <a:rPr lang="en-GB" b="0" i="0" dirty="0"/>
            <a:t>Utilise ChatGPT-4 to generate a list of thought-provoking questions to guide Socratic seminars, where students engage in open dialogue and critical analysis of a text or concept. This collaborative approach encourages students to think deeply, ask questions, and develop their critical thinking skills.</a:t>
          </a:r>
          <a:endParaRPr lang="en-GB" dirty="0"/>
        </a:p>
      </dgm:t>
    </dgm:pt>
    <dgm:pt modelId="{77B31812-E3E0-F24D-90E7-CF5C95F9A0EA}" type="parTrans" cxnId="{17A4EF6E-1E8D-D247-9E9E-87ECA6EAC64F}">
      <dgm:prSet/>
      <dgm:spPr/>
      <dgm:t>
        <a:bodyPr/>
        <a:lstStyle/>
        <a:p>
          <a:endParaRPr lang="en-GB"/>
        </a:p>
      </dgm:t>
    </dgm:pt>
    <dgm:pt modelId="{BC00C137-0648-6947-91DF-59C4CC1A5B00}" type="sibTrans" cxnId="{17A4EF6E-1E8D-D247-9E9E-87ECA6EAC64F}">
      <dgm:prSet/>
      <dgm:spPr/>
      <dgm:t>
        <a:bodyPr/>
        <a:lstStyle/>
        <a:p>
          <a:endParaRPr lang="en-GB"/>
        </a:p>
      </dgm:t>
    </dgm:pt>
    <dgm:pt modelId="{4B44D377-6687-5548-AFA6-696A496B4045}" type="pres">
      <dgm:prSet presAssocID="{EC01A54D-5DAC-462D-A81B-E4DED4A5827F}" presName="vert0" presStyleCnt="0">
        <dgm:presLayoutVars>
          <dgm:dir/>
          <dgm:animOne val="branch"/>
          <dgm:animLvl val="lvl"/>
        </dgm:presLayoutVars>
      </dgm:prSet>
      <dgm:spPr/>
    </dgm:pt>
    <dgm:pt modelId="{E3567AFD-DC81-5F4C-AE26-2FEA292D0E12}" type="pres">
      <dgm:prSet presAssocID="{E939C709-F92A-4720-9AF4-8BA579ED4469}" presName="thickLine" presStyleLbl="alignNode1" presStyleIdx="0" presStyleCnt="5"/>
      <dgm:spPr/>
    </dgm:pt>
    <dgm:pt modelId="{8EF4BB06-2744-2046-9DC5-A48496E7BA84}" type="pres">
      <dgm:prSet presAssocID="{E939C709-F92A-4720-9AF4-8BA579ED4469}" presName="horz1" presStyleCnt="0"/>
      <dgm:spPr/>
    </dgm:pt>
    <dgm:pt modelId="{4CFA66CE-6863-E845-A7CD-AAFDB23C4214}" type="pres">
      <dgm:prSet presAssocID="{E939C709-F92A-4720-9AF4-8BA579ED4469}" presName="tx1" presStyleLbl="revTx" presStyleIdx="0" presStyleCnt="5"/>
      <dgm:spPr/>
    </dgm:pt>
    <dgm:pt modelId="{D7F7A786-A14C-CA48-B2FE-48D4BC2B3C37}" type="pres">
      <dgm:prSet presAssocID="{E939C709-F92A-4720-9AF4-8BA579ED4469}" presName="vert1" presStyleCnt="0"/>
      <dgm:spPr/>
    </dgm:pt>
    <dgm:pt modelId="{E58BF34A-4546-C04E-8BA3-C3EFBF52B4AB}" type="pres">
      <dgm:prSet presAssocID="{313ECAC5-343B-42D9-BB61-80FF21DF79F4}" presName="thickLine" presStyleLbl="alignNode1" presStyleIdx="1" presStyleCnt="5"/>
      <dgm:spPr/>
    </dgm:pt>
    <dgm:pt modelId="{C95C7190-C989-CD43-9B04-B9BFF986A280}" type="pres">
      <dgm:prSet presAssocID="{313ECAC5-343B-42D9-BB61-80FF21DF79F4}" presName="horz1" presStyleCnt="0"/>
      <dgm:spPr/>
    </dgm:pt>
    <dgm:pt modelId="{EE5D3DBA-117F-4E47-B2EC-EAF4D83414A2}" type="pres">
      <dgm:prSet presAssocID="{313ECAC5-343B-42D9-BB61-80FF21DF79F4}" presName="tx1" presStyleLbl="revTx" presStyleIdx="1" presStyleCnt="5"/>
      <dgm:spPr/>
    </dgm:pt>
    <dgm:pt modelId="{637E6A71-E33D-3040-92DF-131AEB97B3AB}" type="pres">
      <dgm:prSet presAssocID="{313ECAC5-343B-42D9-BB61-80FF21DF79F4}" presName="vert1" presStyleCnt="0"/>
      <dgm:spPr/>
    </dgm:pt>
    <dgm:pt modelId="{8481911B-A94D-0F43-9E87-02AC0D53BA64}" type="pres">
      <dgm:prSet presAssocID="{66A7D4D8-3915-4E4F-A1C1-2EF7729B08C8}" presName="thickLine" presStyleLbl="alignNode1" presStyleIdx="2" presStyleCnt="5"/>
      <dgm:spPr/>
    </dgm:pt>
    <dgm:pt modelId="{578D4AA9-C4EB-3942-A5D1-39E27F7513FA}" type="pres">
      <dgm:prSet presAssocID="{66A7D4D8-3915-4E4F-A1C1-2EF7729B08C8}" presName="horz1" presStyleCnt="0"/>
      <dgm:spPr/>
    </dgm:pt>
    <dgm:pt modelId="{F2A9EB48-D5E4-744A-B6D0-25F53704FA4D}" type="pres">
      <dgm:prSet presAssocID="{66A7D4D8-3915-4E4F-A1C1-2EF7729B08C8}" presName="tx1" presStyleLbl="revTx" presStyleIdx="2" presStyleCnt="5"/>
      <dgm:spPr/>
    </dgm:pt>
    <dgm:pt modelId="{79A186F0-356D-AE44-A210-881B72ACDDB4}" type="pres">
      <dgm:prSet presAssocID="{66A7D4D8-3915-4E4F-A1C1-2EF7729B08C8}" presName="vert1" presStyleCnt="0"/>
      <dgm:spPr/>
    </dgm:pt>
    <dgm:pt modelId="{D2EF6450-9324-234F-9CD1-29292569CDAB}" type="pres">
      <dgm:prSet presAssocID="{3A2D346E-C7FE-4243-98E7-FA8D5FEEB919}" presName="thickLine" presStyleLbl="alignNode1" presStyleIdx="3" presStyleCnt="5"/>
      <dgm:spPr/>
    </dgm:pt>
    <dgm:pt modelId="{F497EC87-C317-AA4F-A85A-958C03BE4EB8}" type="pres">
      <dgm:prSet presAssocID="{3A2D346E-C7FE-4243-98E7-FA8D5FEEB919}" presName="horz1" presStyleCnt="0"/>
      <dgm:spPr/>
    </dgm:pt>
    <dgm:pt modelId="{034B8323-920B-6F41-B79B-A9440B2DBE80}" type="pres">
      <dgm:prSet presAssocID="{3A2D346E-C7FE-4243-98E7-FA8D5FEEB919}" presName="tx1" presStyleLbl="revTx" presStyleIdx="3" presStyleCnt="5"/>
      <dgm:spPr/>
    </dgm:pt>
    <dgm:pt modelId="{4A78C2D3-3225-B742-B681-43C258A1E84C}" type="pres">
      <dgm:prSet presAssocID="{3A2D346E-C7FE-4243-98E7-FA8D5FEEB919}" presName="vert1" presStyleCnt="0"/>
      <dgm:spPr/>
    </dgm:pt>
    <dgm:pt modelId="{0FBB6747-7CCC-3848-8655-7FCD64C6DC6D}" type="pres">
      <dgm:prSet presAssocID="{FBAA5C90-8030-6948-8689-407302FC961B}" presName="thickLine" presStyleLbl="alignNode1" presStyleIdx="4" presStyleCnt="5"/>
      <dgm:spPr/>
    </dgm:pt>
    <dgm:pt modelId="{C76940C3-4608-ED45-B4BC-69856DD0428C}" type="pres">
      <dgm:prSet presAssocID="{FBAA5C90-8030-6948-8689-407302FC961B}" presName="horz1" presStyleCnt="0"/>
      <dgm:spPr/>
    </dgm:pt>
    <dgm:pt modelId="{DA2C9219-3175-9241-ACEA-40045EFFD16A}" type="pres">
      <dgm:prSet presAssocID="{FBAA5C90-8030-6948-8689-407302FC961B}" presName="tx1" presStyleLbl="revTx" presStyleIdx="4" presStyleCnt="5"/>
      <dgm:spPr/>
    </dgm:pt>
    <dgm:pt modelId="{030384F6-6AFC-F143-91B1-F2F551F48FEE}" type="pres">
      <dgm:prSet presAssocID="{FBAA5C90-8030-6948-8689-407302FC961B}" presName="vert1" presStyleCnt="0"/>
      <dgm:spPr/>
    </dgm:pt>
  </dgm:ptLst>
  <dgm:cxnLst>
    <dgm:cxn modelId="{C9DC222B-FB58-8942-BA79-B339D34961FB}" type="presOf" srcId="{313ECAC5-343B-42D9-BB61-80FF21DF79F4}" destId="{EE5D3DBA-117F-4E47-B2EC-EAF4D83414A2}" srcOrd="0" destOrd="0" presId="urn:microsoft.com/office/officeart/2008/layout/LinedList"/>
    <dgm:cxn modelId="{B5604735-CC73-7446-80EC-1E40841D94D7}" type="presOf" srcId="{3A2D346E-C7FE-4243-98E7-FA8D5FEEB919}" destId="{034B8323-920B-6F41-B79B-A9440B2DBE80}" srcOrd="0" destOrd="0" presId="urn:microsoft.com/office/officeart/2008/layout/LinedList"/>
    <dgm:cxn modelId="{721F0940-30BF-4402-BA50-0B5D05AA158E}" srcId="{EC01A54D-5DAC-462D-A81B-E4DED4A5827F}" destId="{E939C709-F92A-4720-9AF4-8BA579ED4469}" srcOrd="0" destOrd="0" parTransId="{4B9353C4-AE0C-4C10-9CFD-9C6ACDEB1939}" sibTransId="{9D93699F-85E0-4CF7-8620-1D6CF9665E56}"/>
    <dgm:cxn modelId="{8C73DB56-F33B-7A40-825B-CB23273B33DD}" srcId="{EC01A54D-5DAC-462D-A81B-E4DED4A5827F}" destId="{3A2D346E-C7FE-4243-98E7-FA8D5FEEB919}" srcOrd="3" destOrd="0" parTransId="{4BAAF722-E953-B34C-9AF5-71215E5B6E32}" sibTransId="{1D4BDBC1-F9D7-634B-9F52-3391DA34AC3A}"/>
    <dgm:cxn modelId="{17A4EF6E-1E8D-D247-9E9E-87ECA6EAC64F}" srcId="{EC01A54D-5DAC-462D-A81B-E4DED4A5827F}" destId="{FBAA5C90-8030-6948-8689-407302FC961B}" srcOrd="4" destOrd="0" parTransId="{77B31812-E3E0-F24D-90E7-CF5C95F9A0EA}" sibTransId="{BC00C137-0648-6947-91DF-59C4CC1A5B00}"/>
    <dgm:cxn modelId="{72B3A06F-5B84-344E-81DB-8D2D8F040674}" type="presOf" srcId="{EC01A54D-5DAC-462D-A81B-E4DED4A5827F}" destId="{4B44D377-6687-5548-AFA6-696A496B4045}" srcOrd="0" destOrd="0" presId="urn:microsoft.com/office/officeart/2008/layout/LinedList"/>
    <dgm:cxn modelId="{3A28F588-21FD-48A9-9F0C-4F65B8B97ED2}" srcId="{EC01A54D-5DAC-462D-A81B-E4DED4A5827F}" destId="{313ECAC5-343B-42D9-BB61-80FF21DF79F4}" srcOrd="1" destOrd="0" parTransId="{5ED0F190-FDD6-44F0-8FA4-C645EECBB0D8}" sibTransId="{E7094C08-EF11-4E80-83A9-C7FF481F290D}"/>
    <dgm:cxn modelId="{0A904897-2D62-8C45-B185-8FBFEABB91B1}" type="presOf" srcId="{E939C709-F92A-4720-9AF4-8BA579ED4469}" destId="{4CFA66CE-6863-E845-A7CD-AAFDB23C4214}" srcOrd="0" destOrd="0" presId="urn:microsoft.com/office/officeart/2008/layout/LinedList"/>
    <dgm:cxn modelId="{3266D09D-6194-B74B-B9B0-F5A944542A0B}" type="presOf" srcId="{FBAA5C90-8030-6948-8689-407302FC961B}" destId="{DA2C9219-3175-9241-ACEA-40045EFFD16A}" srcOrd="0" destOrd="0" presId="urn:microsoft.com/office/officeart/2008/layout/LinedList"/>
    <dgm:cxn modelId="{6F67B89F-5DC0-3D49-8607-A77A28874480}" type="presOf" srcId="{66A7D4D8-3915-4E4F-A1C1-2EF7729B08C8}" destId="{F2A9EB48-D5E4-744A-B6D0-25F53704FA4D}" srcOrd="0" destOrd="0" presId="urn:microsoft.com/office/officeart/2008/layout/LinedList"/>
    <dgm:cxn modelId="{DBB5E6C8-1326-4BA6-911F-FDD93B80FEDA}" srcId="{EC01A54D-5DAC-462D-A81B-E4DED4A5827F}" destId="{66A7D4D8-3915-4E4F-A1C1-2EF7729B08C8}" srcOrd="2" destOrd="0" parTransId="{DD6933D2-2BF1-4382-8927-52040D52D736}" sibTransId="{E22247DC-D428-43BE-B3B2-F719F87F60D9}"/>
    <dgm:cxn modelId="{CDB8C0F1-EDA1-4F41-8118-B11244AC98D6}" type="presParOf" srcId="{4B44D377-6687-5548-AFA6-696A496B4045}" destId="{E3567AFD-DC81-5F4C-AE26-2FEA292D0E12}" srcOrd="0" destOrd="0" presId="urn:microsoft.com/office/officeart/2008/layout/LinedList"/>
    <dgm:cxn modelId="{1C992BBC-1101-B749-BF87-2969DF01ED4E}" type="presParOf" srcId="{4B44D377-6687-5548-AFA6-696A496B4045}" destId="{8EF4BB06-2744-2046-9DC5-A48496E7BA84}" srcOrd="1" destOrd="0" presId="urn:microsoft.com/office/officeart/2008/layout/LinedList"/>
    <dgm:cxn modelId="{5E37CB35-64EB-F746-AD71-43940E38F3CD}" type="presParOf" srcId="{8EF4BB06-2744-2046-9DC5-A48496E7BA84}" destId="{4CFA66CE-6863-E845-A7CD-AAFDB23C4214}" srcOrd="0" destOrd="0" presId="urn:microsoft.com/office/officeart/2008/layout/LinedList"/>
    <dgm:cxn modelId="{6E773C3A-9138-454A-AA68-4E590C337800}" type="presParOf" srcId="{8EF4BB06-2744-2046-9DC5-A48496E7BA84}" destId="{D7F7A786-A14C-CA48-B2FE-48D4BC2B3C37}" srcOrd="1" destOrd="0" presId="urn:microsoft.com/office/officeart/2008/layout/LinedList"/>
    <dgm:cxn modelId="{ACD73BBC-9545-2940-B806-97E771F52AA7}" type="presParOf" srcId="{4B44D377-6687-5548-AFA6-696A496B4045}" destId="{E58BF34A-4546-C04E-8BA3-C3EFBF52B4AB}" srcOrd="2" destOrd="0" presId="urn:microsoft.com/office/officeart/2008/layout/LinedList"/>
    <dgm:cxn modelId="{9594C116-5249-F046-B2B3-7CD0DF25E36B}" type="presParOf" srcId="{4B44D377-6687-5548-AFA6-696A496B4045}" destId="{C95C7190-C989-CD43-9B04-B9BFF986A280}" srcOrd="3" destOrd="0" presId="urn:microsoft.com/office/officeart/2008/layout/LinedList"/>
    <dgm:cxn modelId="{F14A9969-79D0-B34D-9778-10C02116E6F5}" type="presParOf" srcId="{C95C7190-C989-CD43-9B04-B9BFF986A280}" destId="{EE5D3DBA-117F-4E47-B2EC-EAF4D83414A2}" srcOrd="0" destOrd="0" presId="urn:microsoft.com/office/officeart/2008/layout/LinedList"/>
    <dgm:cxn modelId="{BE4EFFAF-7556-764C-88BD-8E2D620B5F0E}" type="presParOf" srcId="{C95C7190-C989-CD43-9B04-B9BFF986A280}" destId="{637E6A71-E33D-3040-92DF-131AEB97B3AB}" srcOrd="1" destOrd="0" presId="urn:microsoft.com/office/officeart/2008/layout/LinedList"/>
    <dgm:cxn modelId="{3F5F5271-FBC9-7741-AE78-89A5C062C703}" type="presParOf" srcId="{4B44D377-6687-5548-AFA6-696A496B4045}" destId="{8481911B-A94D-0F43-9E87-02AC0D53BA64}" srcOrd="4" destOrd="0" presId="urn:microsoft.com/office/officeart/2008/layout/LinedList"/>
    <dgm:cxn modelId="{AE0CFC8A-D8A5-A148-8E1F-AD1FB652D44E}" type="presParOf" srcId="{4B44D377-6687-5548-AFA6-696A496B4045}" destId="{578D4AA9-C4EB-3942-A5D1-39E27F7513FA}" srcOrd="5" destOrd="0" presId="urn:microsoft.com/office/officeart/2008/layout/LinedList"/>
    <dgm:cxn modelId="{7E3A227A-980F-D546-8B25-06BAD4BDEC20}" type="presParOf" srcId="{578D4AA9-C4EB-3942-A5D1-39E27F7513FA}" destId="{F2A9EB48-D5E4-744A-B6D0-25F53704FA4D}" srcOrd="0" destOrd="0" presId="urn:microsoft.com/office/officeart/2008/layout/LinedList"/>
    <dgm:cxn modelId="{1D61EC4E-A36D-8341-8EBC-789A831B1F45}" type="presParOf" srcId="{578D4AA9-C4EB-3942-A5D1-39E27F7513FA}" destId="{79A186F0-356D-AE44-A210-881B72ACDDB4}" srcOrd="1" destOrd="0" presId="urn:microsoft.com/office/officeart/2008/layout/LinedList"/>
    <dgm:cxn modelId="{5F047F8A-2383-6944-993A-85304335936D}" type="presParOf" srcId="{4B44D377-6687-5548-AFA6-696A496B4045}" destId="{D2EF6450-9324-234F-9CD1-29292569CDAB}" srcOrd="6" destOrd="0" presId="urn:microsoft.com/office/officeart/2008/layout/LinedList"/>
    <dgm:cxn modelId="{34B986A3-68F1-8C4D-A0E4-0329C3434EE2}" type="presParOf" srcId="{4B44D377-6687-5548-AFA6-696A496B4045}" destId="{F497EC87-C317-AA4F-A85A-958C03BE4EB8}" srcOrd="7" destOrd="0" presId="urn:microsoft.com/office/officeart/2008/layout/LinedList"/>
    <dgm:cxn modelId="{6969F186-23BE-D74B-892E-B0C7AE8B4800}" type="presParOf" srcId="{F497EC87-C317-AA4F-A85A-958C03BE4EB8}" destId="{034B8323-920B-6F41-B79B-A9440B2DBE80}" srcOrd="0" destOrd="0" presId="urn:microsoft.com/office/officeart/2008/layout/LinedList"/>
    <dgm:cxn modelId="{E846687A-FB02-D744-8661-AAF6BCCAC546}" type="presParOf" srcId="{F497EC87-C317-AA4F-A85A-958C03BE4EB8}" destId="{4A78C2D3-3225-B742-B681-43C258A1E84C}" srcOrd="1" destOrd="0" presId="urn:microsoft.com/office/officeart/2008/layout/LinedList"/>
    <dgm:cxn modelId="{0C19B4A5-217C-594E-AE12-0A12D1933070}" type="presParOf" srcId="{4B44D377-6687-5548-AFA6-696A496B4045}" destId="{0FBB6747-7CCC-3848-8655-7FCD64C6DC6D}" srcOrd="8" destOrd="0" presId="urn:microsoft.com/office/officeart/2008/layout/LinedList"/>
    <dgm:cxn modelId="{6081C578-D054-E343-861A-A7B56017D762}" type="presParOf" srcId="{4B44D377-6687-5548-AFA6-696A496B4045}" destId="{C76940C3-4608-ED45-B4BC-69856DD0428C}" srcOrd="9" destOrd="0" presId="urn:microsoft.com/office/officeart/2008/layout/LinedList"/>
    <dgm:cxn modelId="{C21EDA7E-0F71-E843-A120-D4524F29B08F}" type="presParOf" srcId="{C76940C3-4608-ED45-B4BC-69856DD0428C}" destId="{DA2C9219-3175-9241-ACEA-40045EFFD16A}" srcOrd="0" destOrd="0" presId="urn:microsoft.com/office/officeart/2008/layout/LinedList"/>
    <dgm:cxn modelId="{C5338CFA-66B3-214C-9562-F42F3F3992CB}" type="presParOf" srcId="{C76940C3-4608-ED45-B4BC-69856DD0428C}" destId="{030384F6-6AFC-F143-91B1-F2F551F48F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58D46-7BF8-6B4A-803E-46370C723B59}"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GB"/>
        </a:p>
      </dgm:t>
    </dgm:pt>
    <dgm:pt modelId="{59A4D64F-83A9-0E4C-8F7C-87801182581A}">
      <dgm:prSet phldrT="[Text]" custT="1"/>
      <dgm:spPr>
        <a:solidFill>
          <a:srgbClr val="F5B918"/>
        </a:solidFill>
      </dgm:spPr>
      <dgm:t>
        <a:bodyPr/>
        <a:lstStyle/>
        <a:p>
          <a:endParaRPr lang="en-GB" sz="1500" b="0" i="0" dirty="0">
            <a:latin typeface="Helvetica" pitchFamily="2" charset="0"/>
          </a:endParaRPr>
        </a:p>
      </dgm:t>
    </dgm:pt>
    <dgm:pt modelId="{22C7A9E9-5CDF-534E-AB84-008EE9D1EC07}" type="parTrans" cxnId="{289103B8-2AAC-8842-9BC3-6102F7E88422}">
      <dgm:prSet/>
      <dgm:spPr/>
      <dgm:t>
        <a:bodyPr/>
        <a:lstStyle/>
        <a:p>
          <a:endParaRPr lang="en-GB"/>
        </a:p>
      </dgm:t>
    </dgm:pt>
    <dgm:pt modelId="{B7C753E7-918B-054B-9AB2-CF811E309634}" type="sibTrans" cxnId="{289103B8-2AAC-8842-9BC3-6102F7E88422}">
      <dgm:prSet/>
      <dgm:spPr/>
      <dgm:t>
        <a:bodyPr/>
        <a:lstStyle/>
        <a:p>
          <a:endParaRPr lang="en-GB"/>
        </a:p>
      </dgm:t>
    </dgm:pt>
    <dgm:pt modelId="{386F225B-66F6-834D-AF1F-D229E044C38D}">
      <dgm:prSet phldrT="[Text]" custT="1"/>
      <dgm:spPr>
        <a:ln>
          <a:noFill/>
        </a:ln>
      </dgm:spPr>
      <dgm:t>
        <a:bodyPr/>
        <a:lstStyle/>
        <a:p>
          <a:r>
            <a:rPr lang="en-GB" sz="1400" b="0" i="0" dirty="0">
              <a:latin typeface="Helvetica Light" panose="020B0403020202020204" pitchFamily="34" charset="0"/>
            </a:rPr>
            <a:t>Citations - cite the use of AI sources</a:t>
          </a:r>
        </a:p>
      </dgm:t>
    </dgm:pt>
    <dgm:pt modelId="{0445E0B5-44A6-1C43-AC38-AAB459925115}" type="parTrans" cxnId="{82C70B60-185D-A34B-B1C2-44B034600B4C}">
      <dgm:prSet/>
      <dgm:spPr/>
      <dgm:t>
        <a:bodyPr/>
        <a:lstStyle/>
        <a:p>
          <a:endParaRPr lang="en-GB"/>
        </a:p>
      </dgm:t>
    </dgm:pt>
    <dgm:pt modelId="{E42AB22E-03D3-844E-8177-FAA75B2E87A6}" type="sibTrans" cxnId="{82C70B60-185D-A34B-B1C2-44B034600B4C}">
      <dgm:prSet/>
      <dgm:spPr/>
      <dgm:t>
        <a:bodyPr/>
        <a:lstStyle/>
        <a:p>
          <a:endParaRPr lang="en-GB"/>
        </a:p>
      </dgm:t>
    </dgm:pt>
    <dgm:pt modelId="{D94AF243-7C1A-514C-8521-95C416EF98D0}">
      <dgm:prSet phldrT="[Text]"/>
      <dgm:spPr>
        <a:solidFill>
          <a:schemeClr val="accent1">
            <a:lumMod val="50000"/>
          </a:schemeClr>
        </a:solidFill>
      </dgm:spPr>
      <dgm:t>
        <a:bodyPr/>
        <a:lstStyle/>
        <a:p>
          <a:r>
            <a:rPr lang="en-GB" dirty="0"/>
            <a:t> </a:t>
          </a:r>
        </a:p>
      </dgm:t>
    </dgm:pt>
    <dgm:pt modelId="{03922BD8-AE63-2445-924B-19E8ADED70D5}" type="parTrans" cxnId="{DFE8D912-C4D7-1F48-9B26-9DAD6D6CA4BE}">
      <dgm:prSet/>
      <dgm:spPr/>
      <dgm:t>
        <a:bodyPr/>
        <a:lstStyle/>
        <a:p>
          <a:endParaRPr lang="en-GB"/>
        </a:p>
      </dgm:t>
    </dgm:pt>
    <dgm:pt modelId="{D35F3ACF-3BBD-EB4D-BF3A-9F5D1A0FEA21}" type="sibTrans" cxnId="{DFE8D912-C4D7-1F48-9B26-9DAD6D6CA4BE}">
      <dgm:prSet/>
      <dgm:spPr/>
      <dgm:t>
        <a:bodyPr/>
        <a:lstStyle/>
        <a:p>
          <a:endParaRPr lang="en-GB"/>
        </a:p>
      </dgm:t>
    </dgm:pt>
    <dgm:pt modelId="{82573F2E-BB29-DA4F-BE4A-017582981072}">
      <dgm:prSet phldrT="[Text]" custT="1"/>
      <dgm:spPr>
        <a:ln>
          <a:noFill/>
        </a:ln>
      </dgm:spPr>
      <dgm:t>
        <a:bodyPr/>
        <a:lstStyle/>
        <a:p>
          <a:r>
            <a:rPr lang="en-GB" sz="1400" b="0" i="0" dirty="0">
              <a:latin typeface="Helvetica Light" panose="020B0403020202020204" pitchFamily="34" charset="0"/>
            </a:rPr>
            <a:t>Students to fact check </a:t>
          </a:r>
          <a:r>
            <a:rPr lang="en-GB" sz="1400" b="0" i="0" dirty="0" err="1">
              <a:latin typeface="Helvetica Light" panose="020B0403020202020204" pitchFamily="34" charset="0"/>
            </a:rPr>
            <a:t>chatGPT</a:t>
          </a:r>
          <a:r>
            <a:rPr lang="en-GB" sz="1400" b="0" i="0" dirty="0">
              <a:latin typeface="Helvetica Light" panose="020B0403020202020204" pitchFamily="34" charset="0"/>
            </a:rPr>
            <a:t> responses </a:t>
          </a:r>
        </a:p>
      </dgm:t>
    </dgm:pt>
    <dgm:pt modelId="{487F308D-ED78-1045-AC0D-EB0E2851897D}" type="parTrans" cxnId="{8D793018-A3F6-8741-806D-DDB196F7EFF8}">
      <dgm:prSet/>
      <dgm:spPr/>
      <dgm:t>
        <a:bodyPr/>
        <a:lstStyle/>
        <a:p>
          <a:endParaRPr lang="en-GB"/>
        </a:p>
      </dgm:t>
    </dgm:pt>
    <dgm:pt modelId="{4487BA49-D406-6B4E-BC92-0C15A065157E}" type="sibTrans" cxnId="{8D793018-A3F6-8741-806D-DDB196F7EFF8}">
      <dgm:prSet/>
      <dgm:spPr/>
      <dgm:t>
        <a:bodyPr/>
        <a:lstStyle/>
        <a:p>
          <a:endParaRPr lang="en-GB"/>
        </a:p>
      </dgm:t>
    </dgm:pt>
    <dgm:pt modelId="{F0D64A8C-713F-564F-BC5F-C11AC400E43F}">
      <dgm:prSet phldrT="[Text]"/>
      <dgm:spPr>
        <a:solidFill>
          <a:schemeClr val="accent1">
            <a:lumMod val="50000"/>
          </a:schemeClr>
        </a:solidFill>
        <a:ln>
          <a:solidFill>
            <a:schemeClr val="accent1">
              <a:lumMod val="50000"/>
            </a:schemeClr>
          </a:solidFill>
        </a:ln>
      </dgm:spPr>
      <dgm:t>
        <a:bodyPr/>
        <a:lstStyle/>
        <a:p>
          <a:endParaRPr lang="en-GB" dirty="0"/>
        </a:p>
      </dgm:t>
    </dgm:pt>
    <dgm:pt modelId="{995D087B-4335-C546-856A-DAC7E43CEEEE}" type="parTrans" cxnId="{390A6A45-0830-F34B-AC12-117A8E1D7845}">
      <dgm:prSet/>
      <dgm:spPr/>
      <dgm:t>
        <a:bodyPr/>
        <a:lstStyle/>
        <a:p>
          <a:endParaRPr lang="en-GB"/>
        </a:p>
      </dgm:t>
    </dgm:pt>
    <dgm:pt modelId="{79ADF932-D80C-A740-9E48-4BD8C9C1936F}" type="sibTrans" cxnId="{390A6A45-0830-F34B-AC12-117A8E1D7845}">
      <dgm:prSet/>
      <dgm:spPr/>
      <dgm:t>
        <a:bodyPr/>
        <a:lstStyle/>
        <a:p>
          <a:endParaRPr lang="en-GB"/>
        </a:p>
      </dgm:t>
    </dgm:pt>
    <dgm:pt modelId="{D0F3778B-CB3C-B94F-9A1E-91C96DB00E2D}">
      <dgm:prSet phldrT="[Text]" custT="1"/>
      <dgm:spPr>
        <a:ln>
          <a:noFill/>
        </a:ln>
      </dgm:spPr>
      <dgm:t>
        <a:bodyPr/>
        <a:lstStyle/>
        <a:p>
          <a:r>
            <a:rPr lang="en-GB" sz="1400" b="0" i="0" dirty="0">
              <a:latin typeface="Helvetica Light" panose="020B0403020202020204" pitchFamily="34" charset="0"/>
            </a:rPr>
            <a:t>Clearly communicate what is acceptable in your assessment</a:t>
          </a:r>
        </a:p>
      </dgm:t>
    </dgm:pt>
    <dgm:pt modelId="{E7504D0D-8A73-5E42-B8A1-4A756EA94154}" type="parTrans" cxnId="{CA0C3557-AB97-9842-B293-F3E62B27DB4C}">
      <dgm:prSet/>
      <dgm:spPr/>
      <dgm:t>
        <a:bodyPr/>
        <a:lstStyle/>
        <a:p>
          <a:endParaRPr lang="en-GB"/>
        </a:p>
      </dgm:t>
    </dgm:pt>
    <dgm:pt modelId="{246F7E86-98C3-394B-A78B-D84710FECBFC}" type="sibTrans" cxnId="{CA0C3557-AB97-9842-B293-F3E62B27DB4C}">
      <dgm:prSet/>
      <dgm:spPr/>
      <dgm:t>
        <a:bodyPr/>
        <a:lstStyle/>
        <a:p>
          <a:endParaRPr lang="en-GB"/>
        </a:p>
      </dgm:t>
    </dgm:pt>
    <dgm:pt modelId="{06BE1403-E035-B945-98B1-D37BD85AA675}">
      <dgm:prSet phldrT="[Text]"/>
      <dgm:spPr>
        <a:solidFill>
          <a:srgbClr val="F5B918"/>
        </a:solidFill>
      </dgm:spPr>
      <dgm:t>
        <a:bodyPr/>
        <a:lstStyle/>
        <a:p>
          <a:endParaRPr lang="en-GB" dirty="0"/>
        </a:p>
      </dgm:t>
    </dgm:pt>
    <dgm:pt modelId="{5ED8CF87-5891-814A-A841-F4D2BA457ECA}" type="parTrans" cxnId="{49FB9BBD-C987-CF48-A1C9-C0CEE80AF74F}">
      <dgm:prSet/>
      <dgm:spPr/>
      <dgm:t>
        <a:bodyPr/>
        <a:lstStyle/>
        <a:p>
          <a:endParaRPr lang="en-GB"/>
        </a:p>
      </dgm:t>
    </dgm:pt>
    <dgm:pt modelId="{6072B067-36B8-3249-A4FC-490B8B3E8D05}" type="sibTrans" cxnId="{49FB9BBD-C987-CF48-A1C9-C0CEE80AF74F}">
      <dgm:prSet/>
      <dgm:spPr/>
      <dgm:t>
        <a:bodyPr/>
        <a:lstStyle/>
        <a:p>
          <a:endParaRPr lang="en-GB"/>
        </a:p>
      </dgm:t>
    </dgm:pt>
    <dgm:pt modelId="{AB357EBD-AE73-DD46-A14E-44A3C1F21353}">
      <dgm:prSet phldrT="[Text]" custT="1"/>
      <dgm:spPr>
        <a:ln>
          <a:noFill/>
        </a:ln>
      </dgm:spPr>
      <dgm:t>
        <a:bodyPr/>
        <a:lstStyle/>
        <a:p>
          <a:r>
            <a:rPr lang="en-GB" sz="1400" b="0" i="0" dirty="0">
              <a:latin typeface="Helvetica Light" panose="020B0403020202020204" pitchFamily="34" charset="0"/>
            </a:rPr>
            <a:t>Localisation/specification in assessments - place/time/organisation</a:t>
          </a:r>
        </a:p>
      </dgm:t>
    </dgm:pt>
    <dgm:pt modelId="{245A0BAA-28D3-8149-B3B3-479D9850819C}" type="parTrans" cxnId="{EEF5BBF2-2E17-C84D-80C2-0562FC2B176C}">
      <dgm:prSet/>
      <dgm:spPr/>
      <dgm:t>
        <a:bodyPr/>
        <a:lstStyle/>
        <a:p>
          <a:endParaRPr lang="en-GB"/>
        </a:p>
      </dgm:t>
    </dgm:pt>
    <dgm:pt modelId="{097EA62A-0292-0F4A-81A7-300FAE1356AF}" type="sibTrans" cxnId="{EEF5BBF2-2E17-C84D-80C2-0562FC2B176C}">
      <dgm:prSet/>
      <dgm:spPr/>
      <dgm:t>
        <a:bodyPr/>
        <a:lstStyle/>
        <a:p>
          <a:endParaRPr lang="en-GB"/>
        </a:p>
      </dgm:t>
    </dgm:pt>
    <dgm:pt modelId="{4C0AF459-8728-5845-BEF8-BA04E4671B3E}">
      <dgm:prSet phldrT="[Text]"/>
      <dgm:spPr/>
      <dgm:t>
        <a:bodyPr/>
        <a:lstStyle/>
        <a:p>
          <a:endParaRPr lang="en-GB"/>
        </a:p>
      </dgm:t>
    </dgm:pt>
    <dgm:pt modelId="{C0903F8F-DFEF-A54F-A91E-2A7F553FE52C}" type="parTrans" cxnId="{E06222CC-B344-764E-8D78-D88D1F18D4D0}">
      <dgm:prSet/>
      <dgm:spPr/>
      <dgm:t>
        <a:bodyPr/>
        <a:lstStyle/>
        <a:p>
          <a:endParaRPr lang="en-GB"/>
        </a:p>
      </dgm:t>
    </dgm:pt>
    <dgm:pt modelId="{5E31CB85-B2F5-624C-9D94-E381C4CA811E}" type="sibTrans" cxnId="{E06222CC-B344-764E-8D78-D88D1F18D4D0}">
      <dgm:prSet/>
      <dgm:spPr/>
      <dgm:t>
        <a:bodyPr/>
        <a:lstStyle/>
        <a:p>
          <a:endParaRPr lang="en-GB"/>
        </a:p>
      </dgm:t>
    </dgm:pt>
    <dgm:pt modelId="{A1B91BBA-E79D-7043-B9D5-F0E9FB3E5684}">
      <dgm:prSet phldrT="[Text]" custT="1"/>
      <dgm:spPr>
        <a:ln>
          <a:noFill/>
        </a:ln>
      </dgm:spPr>
      <dgm:t>
        <a:bodyPr/>
        <a:lstStyle/>
        <a:p>
          <a:r>
            <a:rPr lang="en-GB" sz="1400" b="0" i="0" dirty="0">
              <a:latin typeface="Helvetica Light" panose="020B0403020202020204" pitchFamily="34" charset="0"/>
            </a:rPr>
            <a:t>Including AI output in submission </a:t>
          </a:r>
        </a:p>
      </dgm:t>
    </dgm:pt>
    <dgm:pt modelId="{FF4E0A77-BF1D-C34F-9049-C19FC5CC1B41}" type="parTrans" cxnId="{06A6E04D-7E95-1C49-A347-8F50BD1A10EB}">
      <dgm:prSet/>
      <dgm:spPr/>
      <dgm:t>
        <a:bodyPr/>
        <a:lstStyle/>
        <a:p>
          <a:endParaRPr lang="en-GB"/>
        </a:p>
      </dgm:t>
    </dgm:pt>
    <dgm:pt modelId="{9820EFCD-159F-0346-A1AC-215F1CDF34AD}" type="sibTrans" cxnId="{06A6E04D-7E95-1C49-A347-8F50BD1A10EB}">
      <dgm:prSet/>
      <dgm:spPr/>
      <dgm:t>
        <a:bodyPr/>
        <a:lstStyle/>
        <a:p>
          <a:endParaRPr lang="en-GB"/>
        </a:p>
      </dgm:t>
    </dgm:pt>
    <dgm:pt modelId="{9998FEF3-6238-8A47-99F3-0E5BA631BC3F}">
      <dgm:prSet phldrT="[Text]" custT="1"/>
      <dgm:spPr>
        <a:ln>
          <a:noFill/>
        </a:ln>
      </dgm:spPr>
      <dgm:t>
        <a:bodyPr/>
        <a:lstStyle/>
        <a:p>
          <a:r>
            <a:rPr lang="en-GB" sz="1400" b="0" i="0" dirty="0">
              <a:latin typeface="Helvetica Light" panose="020B0403020202020204" pitchFamily="34" charset="0"/>
            </a:rPr>
            <a:t>Use show your working tasks</a:t>
          </a:r>
        </a:p>
      </dgm:t>
    </dgm:pt>
    <dgm:pt modelId="{895CAC82-C60B-6640-A473-9F904E362C48}" type="parTrans" cxnId="{2BA32B05-B6CA-D241-B5E1-A302AD21A2B8}">
      <dgm:prSet/>
      <dgm:spPr/>
      <dgm:t>
        <a:bodyPr/>
        <a:lstStyle/>
        <a:p>
          <a:endParaRPr lang="en-GB"/>
        </a:p>
      </dgm:t>
    </dgm:pt>
    <dgm:pt modelId="{FC219342-43CA-9D4E-8595-328B5EB73EC5}" type="sibTrans" cxnId="{2BA32B05-B6CA-D241-B5E1-A302AD21A2B8}">
      <dgm:prSet/>
      <dgm:spPr/>
      <dgm:t>
        <a:bodyPr/>
        <a:lstStyle/>
        <a:p>
          <a:endParaRPr lang="en-GB"/>
        </a:p>
      </dgm:t>
    </dgm:pt>
    <dgm:pt modelId="{341389A2-A943-DA4A-995D-F4551BCB0AF3}">
      <dgm:prSet phldrT="[Text]" custT="1"/>
      <dgm:spPr>
        <a:ln>
          <a:noFill/>
        </a:ln>
      </dgm:spPr>
      <dgm:t>
        <a:bodyPr/>
        <a:lstStyle/>
        <a:p>
          <a:r>
            <a:rPr lang="en-GB" sz="1400" b="0" i="0" dirty="0">
              <a:latin typeface="Helvetica Light" panose="020B0403020202020204" pitchFamily="34" charset="0"/>
            </a:rPr>
            <a:t>connect assessment tasks</a:t>
          </a:r>
        </a:p>
      </dgm:t>
    </dgm:pt>
    <dgm:pt modelId="{A79E5563-8FA6-9C42-AAE0-0079022955F3}" type="parTrans" cxnId="{68E03694-3088-934E-8297-38EA2EFC2363}">
      <dgm:prSet/>
      <dgm:spPr/>
      <dgm:t>
        <a:bodyPr/>
        <a:lstStyle/>
        <a:p>
          <a:endParaRPr lang="en-GB"/>
        </a:p>
      </dgm:t>
    </dgm:pt>
    <dgm:pt modelId="{0BE00296-EF3C-6447-8912-E85616AA42FE}" type="sibTrans" cxnId="{68E03694-3088-934E-8297-38EA2EFC2363}">
      <dgm:prSet/>
      <dgm:spPr/>
      <dgm:t>
        <a:bodyPr/>
        <a:lstStyle/>
        <a:p>
          <a:endParaRPr lang="en-GB"/>
        </a:p>
      </dgm:t>
    </dgm:pt>
    <dgm:pt modelId="{4FB6F5D0-006B-D64C-9598-9F0838335913}">
      <dgm:prSet phldrT="[Text]" custT="1"/>
      <dgm:spPr>
        <a:ln>
          <a:noFill/>
        </a:ln>
      </dgm:spPr>
      <dgm:t>
        <a:bodyPr/>
        <a:lstStyle/>
        <a:p>
          <a:r>
            <a:rPr lang="en-GB" sz="1400" b="0" i="0" dirty="0">
              <a:latin typeface="Helvetica Light" panose="020B0403020202020204" pitchFamily="34" charset="0"/>
            </a:rPr>
            <a:t>Checking references to support </a:t>
          </a:r>
          <a:r>
            <a:rPr lang="en-GB" sz="1400" b="0" i="0" dirty="0" err="1">
              <a:latin typeface="Helvetica Light" panose="020B0403020202020204" pitchFamily="34" charset="0"/>
            </a:rPr>
            <a:t>chatGPT</a:t>
          </a:r>
          <a:r>
            <a:rPr lang="en-GB" sz="1400" b="0" i="0" dirty="0">
              <a:latin typeface="Helvetica Light" panose="020B0403020202020204" pitchFamily="34" charset="0"/>
            </a:rPr>
            <a:t> produced information</a:t>
          </a:r>
        </a:p>
      </dgm:t>
    </dgm:pt>
    <dgm:pt modelId="{C5606C56-1C7A-8745-8995-A981033816BC}" type="parTrans" cxnId="{024DCFA9-53B9-CD4B-BCDE-C97CDDEE8B68}">
      <dgm:prSet/>
      <dgm:spPr/>
      <dgm:t>
        <a:bodyPr/>
        <a:lstStyle/>
        <a:p>
          <a:endParaRPr lang="en-GB"/>
        </a:p>
      </dgm:t>
    </dgm:pt>
    <dgm:pt modelId="{6043937F-95F7-5948-90BA-6E683A7BB917}" type="sibTrans" cxnId="{024DCFA9-53B9-CD4B-BCDE-C97CDDEE8B68}">
      <dgm:prSet/>
      <dgm:spPr/>
      <dgm:t>
        <a:bodyPr/>
        <a:lstStyle/>
        <a:p>
          <a:endParaRPr lang="en-GB"/>
        </a:p>
      </dgm:t>
    </dgm:pt>
    <dgm:pt modelId="{DCD31928-95F3-1147-99F6-00467261DEF4}">
      <dgm:prSet phldrT="[Text]" custT="1"/>
      <dgm:spPr>
        <a:ln>
          <a:noFill/>
        </a:ln>
      </dgm:spPr>
      <dgm:t>
        <a:bodyPr/>
        <a:lstStyle/>
        <a:p>
          <a:r>
            <a:rPr lang="en-GB" sz="1400" b="0" i="0" dirty="0">
              <a:latin typeface="Helvetica Light" panose="020B0403020202020204" pitchFamily="34" charset="0"/>
            </a:rPr>
            <a:t>Include non-text responses</a:t>
          </a:r>
        </a:p>
      </dgm:t>
    </dgm:pt>
    <dgm:pt modelId="{1D4AF861-84B5-BA4A-B3B2-28D9B977ADCC}" type="parTrans" cxnId="{C6C597AB-0001-E84C-9F0C-FFC51EEB058F}">
      <dgm:prSet/>
      <dgm:spPr/>
      <dgm:t>
        <a:bodyPr/>
        <a:lstStyle/>
        <a:p>
          <a:endParaRPr lang="en-GB"/>
        </a:p>
      </dgm:t>
    </dgm:pt>
    <dgm:pt modelId="{7917BA1C-BD0E-A54E-8544-CFE32D45B6FC}" type="sibTrans" cxnId="{C6C597AB-0001-E84C-9F0C-FFC51EEB058F}">
      <dgm:prSet/>
      <dgm:spPr/>
      <dgm:t>
        <a:bodyPr/>
        <a:lstStyle/>
        <a:p>
          <a:endParaRPr lang="en-GB"/>
        </a:p>
      </dgm:t>
    </dgm:pt>
    <dgm:pt modelId="{E4C62022-8682-004F-AA91-BE373BC3A3D2}">
      <dgm:prSet phldrT="[Text]" custT="1"/>
      <dgm:spPr>
        <a:ln>
          <a:noFill/>
        </a:ln>
      </dgm:spPr>
      <dgm:t>
        <a:bodyPr/>
        <a:lstStyle/>
        <a:p>
          <a:r>
            <a:rPr lang="en-GB" sz="1400" b="0" i="0" dirty="0">
              <a:latin typeface="Helvetica Light" panose="020B0403020202020204" pitchFamily="34" charset="0"/>
            </a:rPr>
            <a:t>Avoid repeating/reusing tasks</a:t>
          </a:r>
        </a:p>
      </dgm:t>
    </dgm:pt>
    <dgm:pt modelId="{5EA57FF2-ADFC-7D42-92AD-3ECE64451E6C}" type="parTrans" cxnId="{68AF9933-233D-724C-B23B-7308CA3AA29E}">
      <dgm:prSet/>
      <dgm:spPr/>
      <dgm:t>
        <a:bodyPr/>
        <a:lstStyle/>
        <a:p>
          <a:endParaRPr lang="en-GB"/>
        </a:p>
      </dgm:t>
    </dgm:pt>
    <dgm:pt modelId="{5631D99C-CF02-694F-B5E6-CCC44F03BA18}" type="sibTrans" cxnId="{68AF9933-233D-724C-B23B-7308CA3AA29E}">
      <dgm:prSet/>
      <dgm:spPr/>
      <dgm:t>
        <a:bodyPr/>
        <a:lstStyle/>
        <a:p>
          <a:endParaRPr lang="en-GB"/>
        </a:p>
      </dgm:t>
    </dgm:pt>
    <dgm:pt modelId="{E30900E1-5FF7-354F-A59A-EAE9290884C7}">
      <dgm:prSet phldrT="[Text]" custT="1"/>
      <dgm:spPr>
        <a:ln>
          <a:noFill/>
        </a:ln>
      </dgm:spPr>
      <dgm:t>
        <a:bodyPr/>
        <a:lstStyle/>
        <a:p>
          <a:r>
            <a:rPr lang="en-GB" sz="1400" b="0" i="0" dirty="0">
              <a:latin typeface="Helvetica Light" panose="020B0403020202020204" pitchFamily="34" charset="0"/>
            </a:rPr>
            <a:t>Provide students with resources and support</a:t>
          </a:r>
        </a:p>
      </dgm:t>
    </dgm:pt>
    <dgm:pt modelId="{BBBB9EF6-C84C-9146-BEB8-C751D0044A2A}" type="parTrans" cxnId="{51BD4B25-4912-9F4A-B5B0-B29C73E57AB3}">
      <dgm:prSet/>
      <dgm:spPr/>
      <dgm:t>
        <a:bodyPr/>
        <a:lstStyle/>
        <a:p>
          <a:endParaRPr lang="en-GB"/>
        </a:p>
      </dgm:t>
    </dgm:pt>
    <dgm:pt modelId="{2FD667EB-FEB9-6B46-8048-F6B78AC21917}" type="sibTrans" cxnId="{51BD4B25-4912-9F4A-B5B0-B29C73E57AB3}">
      <dgm:prSet/>
      <dgm:spPr/>
      <dgm:t>
        <a:bodyPr/>
        <a:lstStyle/>
        <a:p>
          <a:endParaRPr lang="en-GB"/>
        </a:p>
      </dgm:t>
    </dgm:pt>
    <dgm:pt modelId="{5F360BF7-5FE5-A345-9EF4-6EE44B298AF3}" type="pres">
      <dgm:prSet presAssocID="{09B58D46-7BF8-6B4A-803E-46370C723B59}" presName="cycleMatrixDiagram" presStyleCnt="0">
        <dgm:presLayoutVars>
          <dgm:chMax val="1"/>
          <dgm:dir/>
          <dgm:animLvl val="lvl"/>
          <dgm:resizeHandles val="exact"/>
        </dgm:presLayoutVars>
      </dgm:prSet>
      <dgm:spPr/>
    </dgm:pt>
    <dgm:pt modelId="{CE327B6F-B696-744E-84F1-F1CD7C181E81}" type="pres">
      <dgm:prSet presAssocID="{09B58D46-7BF8-6B4A-803E-46370C723B59}" presName="children" presStyleCnt="0"/>
      <dgm:spPr/>
    </dgm:pt>
    <dgm:pt modelId="{79D6881E-33FC-774F-876D-1D181FC9AB32}" type="pres">
      <dgm:prSet presAssocID="{09B58D46-7BF8-6B4A-803E-46370C723B59}" presName="child1group" presStyleCnt="0"/>
      <dgm:spPr/>
    </dgm:pt>
    <dgm:pt modelId="{F3C98C51-A00D-2B45-9A4F-F4A155782E4B}" type="pres">
      <dgm:prSet presAssocID="{09B58D46-7BF8-6B4A-803E-46370C723B59}" presName="child1" presStyleLbl="bgAcc1" presStyleIdx="0" presStyleCnt="4" custScaleX="222882" custLinFactNeighborX="-73543" custLinFactNeighborY="24840"/>
      <dgm:spPr/>
    </dgm:pt>
    <dgm:pt modelId="{5B042D93-013F-9945-9B5E-C1C3BC547DB0}" type="pres">
      <dgm:prSet presAssocID="{09B58D46-7BF8-6B4A-803E-46370C723B59}" presName="child1Text" presStyleLbl="bgAcc1" presStyleIdx="0" presStyleCnt="4">
        <dgm:presLayoutVars>
          <dgm:bulletEnabled val="1"/>
        </dgm:presLayoutVars>
      </dgm:prSet>
      <dgm:spPr/>
    </dgm:pt>
    <dgm:pt modelId="{CC658268-F4C7-CF43-8BAC-59C85ED79B91}" type="pres">
      <dgm:prSet presAssocID="{09B58D46-7BF8-6B4A-803E-46370C723B59}" presName="child2group" presStyleCnt="0"/>
      <dgm:spPr/>
    </dgm:pt>
    <dgm:pt modelId="{74EE8E62-FF7A-234D-AE3D-F376BE498973}" type="pres">
      <dgm:prSet presAssocID="{09B58D46-7BF8-6B4A-803E-46370C723B59}" presName="child2" presStyleLbl="bgAcc1" presStyleIdx="1" presStyleCnt="4" custScaleX="198833" custLinFactNeighborX="89495" custLinFactNeighborY="10582"/>
      <dgm:spPr/>
    </dgm:pt>
    <dgm:pt modelId="{9C1E3F15-8F92-994A-9520-B49554901D50}" type="pres">
      <dgm:prSet presAssocID="{09B58D46-7BF8-6B4A-803E-46370C723B59}" presName="child2Text" presStyleLbl="bgAcc1" presStyleIdx="1" presStyleCnt="4">
        <dgm:presLayoutVars>
          <dgm:bulletEnabled val="1"/>
        </dgm:presLayoutVars>
      </dgm:prSet>
      <dgm:spPr/>
    </dgm:pt>
    <dgm:pt modelId="{3FD521B2-5CB4-7E4C-97A3-49449C28D6DC}" type="pres">
      <dgm:prSet presAssocID="{09B58D46-7BF8-6B4A-803E-46370C723B59}" presName="child3group" presStyleCnt="0"/>
      <dgm:spPr/>
    </dgm:pt>
    <dgm:pt modelId="{E3522087-E661-4642-B992-C1B4AB8A98F3}" type="pres">
      <dgm:prSet presAssocID="{09B58D46-7BF8-6B4A-803E-46370C723B59}" presName="child3" presStyleLbl="bgAcc1" presStyleIdx="2" presStyleCnt="4" custScaleX="170594" custLinFactNeighborX="72625" custLinFactNeighborY="-14298"/>
      <dgm:spPr/>
    </dgm:pt>
    <dgm:pt modelId="{34625AFB-C98B-D947-8556-03D02DE13D6B}" type="pres">
      <dgm:prSet presAssocID="{09B58D46-7BF8-6B4A-803E-46370C723B59}" presName="child3Text" presStyleLbl="bgAcc1" presStyleIdx="2" presStyleCnt="4">
        <dgm:presLayoutVars>
          <dgm:bulletEnabled val="1"/>
        </dgm:presLayoutVars>
      </dgm:prSet>
      <dgm:spPr/>
    </dgm:pt>
    <dgm:pt modelId="{E453E8CB-4A57-2144-B3FF-08133C530559}" type="pres">
      <dgm:prSet presAssocID="{09B58D46-7BF8-6B4A-803E-46370C723B59}" presName="child4group" presStyleCnt="0"/>
      <dgm:spPr/>
    </dgm:pt>
    <dgm:pt modelId="{D06033EA-F9BA-FC4F-AA45-73380E74A5DE}" type="pres">
      <dgm:prSet presAssocID="{09B58D46-7BF8-6B4A-803E-46370C723B59}" presName="child4" presStyleLbl="bgAcc1" presStyleIdx="3" presStyleCnt="4" custScaleX="144644" custLinFactX="-21027" custLinFactNeighborX="-100000" custLinFactNeighborY="10087"/>
      <dgm:spPr/>
    </dgm:pt>
    <dgm:pt modelId="{3FFB259C-A66B-8E40-8454-C9B1376A3202}" type="pres">
      <dgm:prSet presAssocID="{09B58D46-7BF8-6B4A-803E-46370C723B59}" presName="child4Text" presStyleLbl="bgAcc1" presStyleIdx="3" presStyleCnt="4">
        <dgm:presLayoutVars>
          <dgm:bulletEnabled val="1"/>
        </dgm:presLayoutVars>
      </dgm:prSet>
      <dgm:spPr/>
    </dgm:pt>
    <dgm:pt modelId="{D34A827E-46BC-EE4F-BB14-75CE3E44E45A}" type="pres">
      <dgm:prSet presAssocID="{09B58D46-7BF8-6B4A-803E-46370C723B59}" presName="childPlaceholder" presStyleCnt="0"/>
      <dgm:spPr/>
    </dgm:pt>
    <dgm:pt modelId="{875F0E3B-ECC9-DF45-AAF6-61551EE864E6}" type="pres">
      <dgm:prSet presAssocID="{09B58D46-7BF8-6B4A-803E-46370C723B59}" presName="circle" presStyleCnt="0"/>
      <dgm:spPr/>
    </dgm:pt>
    <dgm:pt modelId="{B4E332BE-A9AA-074D-9F48-49096A2FE283}" type="pres">
      <dgm:prSet presAssocID="{09B58D46-7BF8-6B4A-803E-46370C723B59}" presName="quadrant1" presStyleLbl="node1" presStyleIdx="0" presStyleCnt="4" custAng="10800000" custFlipVert="1" custFlipHor="0">
        <dgm:presLayoutVars>
          <dgm:chMax val="1"/>
          <dgm:bulletEnabled val="1"/>
        </dgm:presLayoutVars>
      </dgm:prSet>
      <dgm:spPr>
        <a:prstGeom prst="round1Rect">
          <a:avLst/>
        </a:prstGeom>
      </dgm:spPr>
    </dgm:pt>
    <dgm:pt modelId="{56D66976-F8FC-564A-97A5-0C399953AB37}" type="pres">
      <dgm:prSet presAssocID="{09B58D46-7BF8-6B4A-803E-46370C723B59}" presName="quadrant2" presStyleLbl="node1" presStyleIdx="1" presStyleCnt="4" custAng="0" custFlipVert="1" custFlipHor="0">
        <dgm:presLayoutVars>
          <dgm:chMax val="1"/>
          <dgm:bulletEnabled val="1"/>
        </dgm:presLayoutVars>
      </dgm:prSet>
      <dgm:spPr>
        <a:prstGeom prst="round1Rect">
          <a:avLst/>
        </a:prstGeom>
      </dgm:spPr>
    </dgm:pt>
    <dgm:pt modelId="{F5E5A071-002A-C044-9BD6-4CD49E7D38DA}" type="pres">
      <dgm:prSet presAssocID="{09B58D46-7BF8-6B4A-803E-46370C723B59}" presName="quadrant3" presStyleLbl="node1" presStyleIdx="2" presStyleCnt="4" custFlipHor="1">
        <dgm:presLayoutVars>
          <dgm:chMax val="1"/>
          <dgm:bulletEnabled val="1"/>
        </dgm:presLayoutVars>
      </dgm:prSet>
      <dgm:spPr>
        <a:prstGeom prst="round1Rect">
          <a:avLst/>
        </a:prstGeom>
      </dgm:spPr>
    </dgm:pt>
    <dgm:pt modelId="{E43BE665-A005-304D-92F6-F6D7F991546C}" type="pres">
      <dgm:prSet presAssocID="{09B58D46-7BF8-6B4A-803E-46370C723B59}" presName="quadrant4" presStyleLbl="node1" presStyleIdx="3" presStyleCnt="4" custAng="0" custFlipVert="1" custFlipHor="0">
        <dgm:presLayoutVars>
          <dgm:chMax val="1"/>
          <dgm:bulletEnabled val="1"/>
        </dgm:presLayoutVars>
      </dgm:prSet>
      <dgm:spPr>
        <a:prstGeom prst="round1Rect">
          <a:avLst/>
        </a:prstGeom>
      </dgm:spPr>
    </dgm:pt>
    <dgm:pt modelId="{80BB2005-44AD-B648-8E5D-6BB6A2697C09}" type="pres">
      <dgm:prSet presAssocID="{09B58D46-7BF8-6B4A-803E-46370C723B59}" presName="quadrantPlaceholder" presStyleCnt="0"/>
      <dgm:spPr/>
    </dgm:pt>
    <dgm:pt modelId="{8E35D17A-A094-1F40-8B06-3D4C4B5FE407}" type="pres">
      <dgm:prSet presAssocID="{09B58D46-7BF8-6B4A-803E-46370C723B59}" presName="center1" presStyleLbl="fgShp" presStyleIdx="0" presStyleCnt="2"/>
      <dgm:spPr/>
    </dgm:pt>
    <dgm:pt modelId="{3B815322-DDA2-464B-8892-3DAE159A7414}" type="pres">
      <dgm:prSet presAssocID="{09B58D46-7BF8-6B4A-803E-46370C723B59}" presName="center2" presStyleLbl="fgShp" presStyleIdx="1" presStyleCnt="2"/>
      <dgm:spPr/>
    </dgm:pt>
  </dgm:ptLst>
  <dgm:cxnLst>
    <dgm:cxn modelId="{C7E9D702-2846-1E49-8085-AE69E4294311}" type="presOf" srcId="{9998FEF3-6238-8A47-99F3-0E5BA631BC3F}" destId="{F3C98C51-A00D-2B45-9A4F-F4A155782E4B}" srcOrd="0" destOrd="2" presId="urn:microsoft.com/office/officeart/2005/8/layout/cycle4"/>
    <dgm:cxn modelId="{2BA32B05-B6CA-D241-B5E1-A302AD21A2B8}" srcId="{59A4D64F-83A9-0E4C-8F7C-87801182581A}" destId="{9998FEF3-6238-8A47-99F3-0E5BA631BC3F}" srcOrd="2" destOrd="0" parTransId="{895CAC82-C60B-6640-A473-9F904E362C48}" sibTransId="{FC219342-43CA-9D4E-8595-328B5EB73EC5}"/>
    <dgm:cxn modelId="{AA4A1F06-063C-6144-8814-1FECCD007453}" type="presOf" srcId="{59A4D64F-83A9-0E4C-8F7C-87801182581A}" destId="{B4E332BE-A9AA-074D-9F48-49096A2FE283}" srcOrd="0" destOrd="0" presId="urn:microsoft.com/office/officeart/2005/8/layout/cycle4"/>
    <dgm:cxn modelId="{DFE8D912-C4D7-1F48-9B26-9DAD6D6CA4BE}" srcId="{09B58D46-7BF8-6B4A-803E-46370C723B59}" destId="{D94AF243-7C1A-514C-8521-95C416EF98D0}" srcOrd="1" destOrd="0" parTransId="{03922BD8-AE63-2445-924B-19E8ADED70D5}" sibTransId="{D35F3ACF-3BBD-EB4D-BF3A-9F5D1A0FEA21}"/>
    <dgm:cxn modelId="{47235414-6257-1041-82FC-D2E30CC0C056}" type="presOf" srcId="{82573F2E-BB29-DA4F-BE4A-017582981072}" destId="{9C1E3F15-8F92-994A-9520-B49554901D50}" srcOrd="1" destOrd="0" presId="urn:microsoft.com/office/officeart/2005/8/layout/cycle4"/>
    <dgm:cxn modelId="{8D793018-A3F6-8741-806D-DDB196F7EFF8}" srcId="{D94AF243-7C1A-514C-8521-95C416EF98D0}" destId="{82573F2E-BB29-DA4F-BE4A-017582981072}" srcOrd="0" destOrd="0" parTransId="{487F308D-ED78-1045-AC0D-EB0E2851897D}" sibTransId="{4487BA49-D406-6B4E-BC92-0C15A065157E}"/>
    <dgm:cxn modelId="{7AACB91A-7E2F-FC4C-A28D-7CC93294F660}" type="presOf" srcId="{DCD31928-95F3-1147-99F6-00467261DEF4}" destId="{34625AFB-C98B-D947-8556-03D02DE13D6B}" srcOrd="1" destOrd="1" presId="urn:microsoft.com/office/officeart/2005/8/layout/cycle4"/>
    <dgm:cxn modelId="{ECC4E71A-5697-AC43-8E94-C2437F679D27}" type="presOf" srcId="{A1B91BBA-E79D-7043-B9D5-F0E9FB3E5684}" destId="{F3C98C51-A00D-2B45-9A4F-F4A155782E4B}" srcOrd="0" destOrd="1" presId="urn:microsoft.com/office/officeart/2005/8/layout/cycle4"/>
    <dgm:cxn modelId="{D43E551D-C4EC-ED45-A94D-ECC3EA1C1E96}" type="presOf" srcId="{D94AF243-7C1A-514C-8521-95C416EF98D0}" destId="{56D66976-F8FC-564A-97A5-0C399953AB37}" srcOrd="0" destOrd="0" presId="urn:microsoft.com/office/officeart/2005/8/layout/cycle4"/>
    <dgm:cxn modelId="{51BD4B25-4912-9F4A-B5B0-B29C73E57AB3}" srcId="{F0D64A8C-713F-564F-BC5F-C11AC400E43F}" destId="{E30900E1-5FF7-354F-A59A-EAE9290884C7}" srcOrd="1" destOrd="0" parTransId="{BBBB9EF6-C84C-9146-BEB8-C751D0044A2A}" sibTransId="{2FD667EB-FEB9-6B46-8048-F6B78AC21917}"/>
    <dgm:cxn modelId="{21D7302E-8539-9846-A4D8-889E80D3E9B8}" type="presOf" srcId="{82573F2E-BB29-DA4F-BE4A-017582981072}" destId="{74EE8E62-FF7A-234D-AE3D-F376BE498973}" srcOrd="0" destOrd="0" presId="urn:microsoft.com/office/officeart/2005/8/layout/cycle4"/>
    <dgm:cxn modelId="{E6AB732E-2DE0-2642-B16D-C35A326D9CA2}" type="presOf" srcId="{9998FEF3-6238-8A47-99F3-0E5BA631BC3F}" destId="{5B042D93-013F-9945-9B5E-C1C3BC547DB0}" srcOrd="1" destOrd="2" presId="urn:microsoft.com/office/officeart/2005/8/layout/cycle4"/>
    <dgm:cxn modelId="{A7870C31-7866-DB46-A6DA-C78B536C7C47}" type="presOf" srcId="{F0D64A8C-713F-564F-BC5F-C11AC400E43F}" destId="{E43BE665-A005-304D-92F6-F6D7F991546C}" srcOrd="0" destOrd="0" presId="urn:microsoft.com/office/officeart/2005/8/layout/cycle4"/>
    <dgm:cxn modelId="{68AF9933-233D-724C-B23B-7308CA3AA29E}" srcId="{06BE1403-E035-B945-98B1-D37BD85AA675}" destId="{E4C62022-8682-004F-AA91-BE373BC3A3D2}" srcOrd="2" destOrd="0" parTransId="{5EA57FF2-ADFC-7D42-92AD-3ECE64451E6C}" sibTransId="{5631D99C-CF02-694F-B5E6-CCC44F03BA18}"/>
    <dgm:cxn modelId="{BBB63C34-9619-8C42-AB35-8890CEA7CD4E}" type="presOf" srcId="{4FB6F5D0-006B-D64C-9598-9F0838335913}" destId="{9C1E3F15-8F92-994A-9520-B49554901D50}" srcOrd="1" destOrd="1" presId="urn:microsoft.com/office/officeart/2005/8/layout/cycle4"/>
    <dgm:cxn modelId="{BF4A5E3C-2EA5-AB40-892B-2253EB44E121}" type="presOf" srcId="{D0F3778B-CB3C-B94F-9A1E-91C96DB00E2D}" destId="{D06033EA-F9BA-FC4F-AA45-73380E74A5DE}" srcOrd="0" destOrd="0" presId="urn:microsoft.com/office/officeart/2005/8/layout/cycle4"/>
    <dgm:cxn modelId="{390A6A45-0830-F34B-AC12-117A8E1D7845}" srcId="{09B58D46-7BF8-6B4A-803E-46370C723B59}" destId="{F0D64A8C-713F-564F-BC5F-C11AC400E43F}" srcOrd="3" destOrd="0" parTransId="{995D087B-4335-C546-856A-DAC7E43CEEEE}" sibTransId="{79ADF932-D80C-A740-9E48-4BD8C9C1936F}"/>
    <dgm:cxn modelId="{06A6E04D-7E95-1C49-A347-8F50BD1A10EB}" srcId="{59A4D64F-83A9-0E4C-8F7C-87801182581A}" destId="{A1B91BBA-E79D-7043-B9D5-F0E9FB3E5684}" srcOrd="1" destOrd="0" parTransId="{FF4E0A77-BF1D-C34F-9049-C19FC5CC1B41}" sibTransId="{9820EFCD-159F-0346-A1AC-215F1CDF34AD}"/>
    <dgm:cxn modelId="{CA0C3557-AB97-9842-B293-F3E62B27DB4C}" srcId="{F0D64A8C-713F-564F-BC5F-C11AC400E43F}" destId="{D0F3778B-CB3C-B94F-9A1E-91C96DB00E2D}" srcOrd="0" destOrd="0" parTransId="{E7504D0D-8A73-5E42-B8A1-4A756EA94154}" sibTransId="{246F7E86-98C3-394B-A78B-D84710FECBFC}"/>
    <dgm:cxn modelId="{A0948D5B-197B-6647-817C-B2A1E833D0DB}" type="presOf" srcId="{E4C62022-8682-004F-AA91-BE373BC3A3D2}" destId="{E3522087-E661-4642-B992-C1B4AB8A98F3}" srcOrd="0" destOrd="2" presId="urn:microsoft.com/office/officeart/2005/8/layout/cycle4"/>
    <dgm:cxn modelId="{82C70B60-185D-A34B-B1C2-44B034600B4C}" srcId="{59A4D64F-83A9-0E4C-8F7C-87801182581A}" destId="{386F225B-66F6-834D-AF1F-D229E044C38D}" srcOrd="0" destOrd="0" parTransId="{0445E0B5-44A6-1C43-AC38-AAB459925115}" sibTransId="{E42AB22E-03D3-844E-8177-FAA75B2E87A6}"/>
    <dgm:cxn modelId="{E75F036C-4306-194F-A18B-CFAEE17AFD13}" type="presOf" srcId="{386F225B-66F6-834D-AF1F-D229E044C38D}" destId="{F3C98C51-A00D-2B45-9A4F-F4A155782E4B}" srcOrd="0" destOrd="0" presId="urn:microsoft.com/office/officeart/2005/8/layout/cycle4"/>
    <dgm:cxn modelId="{623C4A6F-CCD3-E841-BCF6-1A3F46CE230E}" type="presOf" srcId="{DCD31928-95F3-1147-99F6-00467261DEF4}" destId="{E3522087-E661-4642-B992-C1B4AB8A98F3}" srcOrd="0" destOrd="1" presId="urn:microsoft.com/office/officeart/2005/8/layout/cycle4"/>
    <dgm:cxn modelId="{E1B0B682-BB8B-1444-8F2F-740E0B0B22B5}" type="presOf" srcId="{A1B91BBA-E79D-7043-B9D5-F0E9FB3E5684}" destId="{5B042D93-013F-9945-9B5E-C1C3BC547DB0}" srcOrd="1" destOrd="1" presId="urn:microsoft.com/office/officeart/2005/8/layout/cycle4"/>
    <dgm:cxn modelId="{7D940388-923D-2243-8C75-223CC1431087}" type="presOf" srcId="{E30900E1-5FF7-354F-A59A-EAE9290884C7}" destId="{D06033EA-F9BA-FC4F-AA45-73380E74A5DE}" srcOrd="0" destOrd="1" presId="urn:microsoft.com/office/officeart/2005/8/layout/cycle4"/>
    <dgm:cxn modelId="{448DA492-027E-A449-86D9-5C3C8E1A9DCA}" type="presOf" srcId="{D0F3778B-CB3C-B94F-9A1E-91C96DB00E2D}" destId="{3FFB259C-A66B-8E40-8454-C9B1376A3202}" srcOrd="1" destOrd="0" presId="urn:microsoft.com/office/officeart/2005/8/layout/cycle4"/>
    <dgm:cxn modelId="{68E03694-3088-934E-8297-38EA2EFC2363}" srcId="{59A4D64F-83A9-0E4C-8F7C-87801182581A}" destId="{341389A2-A943-DA4A-995D-F4551BCB0AF3}" srcOrd="3" destOrd="0" parTransId="{A79E5563-8FA6-9C42-AAE0-0079022955F3}" sibTransId="{0BE00296-EF3C-6447-8912-E85616AA42FE}"/>
    <dgm:cxn modelId="{82221A9D-6D2F-F748-A529-5372E51D10D1}" type="presOf" srcId="{4FB6F5D0-006B-D64C-9598-9F0838335913}" destId="{74EE8E62-FF7A-234D-AE3D-F376BE498973}" srcOrd="0" destOrd="1" presId="urn:microsoft.com/office/officeart/2005/8/layout/cycle4"/>
    <dgm:cxn modelId="{024DCFA9-53B9-CD4B-BCDE-C97CDDEE8B68}" srcId="{D94AF243-7C1A-514C-8521-95C416EF98D0}" destId="{4FB6F5D0-006B-D64C-9598-9F0838335913}" srcOrd="1" destOrd="0" parTransId="{C5606C56-1C7A-8745-8995-A981033816BC}" sibTransId="{6043937F-95F7-5948-90BA-6E683A7BB917}"/>
    <dgm:cxn modelId="{57691DAB-8936-364F-B6DC-10277D07C7A7}" type="presOf" srcId="{386F225B-66F6-834D-AF1F-D229E044C38D}" destId="{5B042D93-013F-9945-9B5E-C1C3BC547DB0}" srcOrd="1" destOrd="0" presId="urn:microsoft.com/office/officeart/2005/8/layout/cycle4"/>
    <dgm:cxn modelId="{C6C597AB-0001-E84C-9F0C-FFC51EEB058F}" srcId="{06BE1403-E035-B945-98B1-D37BD85AA675}" destId="{DCD31928-95F3-1147-99F6-00467261DEF4}" srcOrd="1" destOrd="0" parTransId="{1D4AF861-84B5-BA4A-B3B2-28D9B977ADCC}" sibTransId="{7917BA1C-BD0E-A54E-8544-CFE32D45B6FC}"/>
    <dgm:cxn modelId="{994842B1-4A00-7B41-8021-CB43854E1B49}" type="presOf" srcId="{AB357EBD-AE73-DD46-A14E-44A3C1F21353}" destId="{E3522087-E661-4642-B992-C1B4AB8A98F3}" srcOrd="0" destOrd="0" presId="urn:microsoft.com/office/officeart/2005/8/layout/cycle4"/>
    <dgm:cxn modelId="{BB87B7B5-D346-9F40-9BAD-97465AFD34AC}" type="presOf" srcId="{AB357EBD-AE73-DD46-A14E-44A3C1F21353}" destId="{34625AFB-C98B-D947-8556-03D02DE13D6B}" srcOrd="1" destOrd="0" presId="urn:microsoft.com/office/officeart/2005/8/layout/cycle4"/>
    <dgm:cxn modelId="{289103B8-2AAC-8842-9BC3-6102F7E88422}" srcId="{09B58D46-7BF8-6B4A-803E-46370C723B59}" destId="{59A4D64F-83A9-0E4C-8F7C-87801182581A}" srcOrd="0" destOrd="0" parTransId="{22C7A9E9-5CDF-534E-AB84-008EE9D1EC07}" sibTransId="{B7C753E7-918B-054B-9AB2-CF811E309634}"/>
    <dgm:cxn modelId="{924481BC-A31B-3045-AF7E-9705E3C4459D}" type="presOf" srcId="{06BE1403-E035-B945-98B1-D37BD85AA675}" destId="{F5E5A071-002A-C044-9BD6-4CD49E7D38DA}" srcOrd="0" destOrd="0" presId="urn:microsoft.com/office/officeart/2005/8/layout/cycle4"/>
    <dgm:cxn modelId="{49FB9BBD-C987-CF48-A1C9-C0CEE80AF74F}" srcId="{09B58D46-7BF8-6B4A-803E-46370C723B59}" destId="{06BE1403-E035-B945-98B1-D37BD85AA675}" srcOrd="2" destOrd="0" parTransId="{5ED8CF87-5891-814A-A841-F4D2BA457ECA}" sibTransId="{6072B067-36B8-3249-A4FC-490B8B3E8D05}"/>
    <dgm:cxn modelId="{E06222CC-B344-764E-8D78-D88D1F18D4D0}" srcId="{09B58D46-7BF8-6B4A-803E-46370C723B59}" destId="{4C0AF459-8728-5845-BEF8-BA04E4671B3E}" srcOrd="4" destOrd="0" parTransId="{C0903F8F-DFEF-A54F-A91E-2A7F553FE52C}" sibTransId="{5E31CB85-B2F5-624C-9D94-E381C4CA811E}"/>
    <dgm:cxn modelId="{5332BAD7-3D9A-1443-A182-F84233004431}" type="presOf" srcId="{09B58D46-7BF8-6B4A-803E-46370C723B59}" destId="{5F360BF7-5FE5-A345-9EF4-6EE44B298AF3}" srcOrd="0" destOrd="0" presId="urn:microsoft.com/office/officeart/2005/8/layout/cycle4"/>
    <dgm:cxn modelId="{6A9D7DE9-7C49-684A-A963-BD831CD9023B}" type="presOf" srcId="{E30900E1-5FF7-354F-A59A-EAE9290884C7}" destId="{3FFB259C-A66B-8E40-8454-C9B1376A3202}" srcOrd="1" destOrd="1" presId="urn:microsoft.com/office/officeart/2005/8/layout/cycle4"/>
    <dgm:cxn modelId="{BDCDA4EA-7C81-764D-B041-25DB753200BF}" type="presOf" srcId="{341389A2-A943-DA4A-995D-F4551BCB0AF3}" destId="{F3C98C51-A00D-2B45-9A4F-F4A155782E4B}" srcOrd="0" destOrd="3" presId="urn:microsoft.com/office/officeart/2005/8/layout/cycle4"/>
    <dgm:cxn modelId="{8567CAF0-407F-0641-937B-17218B80EE8C}" type="presOf" srcId="{341389A2-A943-DA4A-995D-F4551BCB0AF3}" destId="{5B042D93-013F-9945-9B5E-C1C3BC547DB0}" srcOrd="1" destOrd="3" presId="urn:microsoft.com/office/officeart/2005/8/layout/cycle4"/>
    <dgm:cxn modelId="{EEF5BBF2-2E17-C84D-80C2-0562FC2B176C}" srcId="{06BE1403-E035-B945-98B1-D37BD85AA675}" destId="{AB357EBD-AE73-DD46-A14E-44A3C1F21353}" srcOrd="0" destOrd="0" parTransId="{245A0BAA-28D3-8149-B3B3-479D9850819C}" sibTransId="{097EA62A-0292-0F4A-81A7-300FAE1356AF}"/>
    <dgm:cxn modelId="{460CCEFF-F4A7-1145-B456-D3054993A000}" type="presOf" srcId="{E4C62022-8682-004F-AA91-BE373BC3A3D2}" destId="{34625AFB-C98B-D947-8556-03D02DE13D6B}" srcOrd="1" destOrd="2" presId="urn:microsoft.com/office/officeart/2005/8/layout/cycle4"/>
    <dgm:cxn modelId="{BBDDB59F-A3C9-FF44-959A-2931F5DD1DF1}" type="presParOf" srcId="{5F360BF7-5FE5-A345-9EF4-6EE44B298AF3}" destId="{CE327B6F-B696-744E-84F1-F1CD7C181E81}" srcOrd="0" destOrd="0" presId="urn:microsoft.com/office/officeart/2005/8/layout/cycle4"/>
    <dgm:cxn modelId="{49892482-20C0-784C-822D-44769BB3A62C}" type="presParOf" srcId="{CE327B6F-B696-744E-84F1-F1CD7C181E81}" destId="{79D6881E-33FC-774F-876D-1D181FC9AB32}" srcOrd="0" destOrd="0" presId="urn:microsoft.com/office/officeart/2005/8/layout/cycle4"/>
    <dgm:cxn modelId="{31026E6C-0CA7-4A4B-B00B-0746C1C43C02}" type="presParOf" srcId="{79D6881E-33FC-774F-876D-1D181FC9AB32}" destId="{F3C98C51-A00D-2B45-9A4F-F4A155782E4B}" srcOrd="0" destOrd="0" presId="urn:microsoft.com/office/officeart/2005/8/layout/cycle4"/>
    <dgm:cxn modelId="{AE0F8D54-1FC2-AE4D-A458-2BCF12D9402F}" type="presParOf" srcId="{79D6881E-33FC-774F-876D-1D181FC9AB32}" destId="{5B042D93-013F-9945-9B5E-C1C3BC547DB0}" srcOrd="1" destOrd="0" presId="urn:microsoft.com/office/officeart/2005/8/layout/cycle4"/>
    <dgm:cxn modelId="{C5082A12-9397-CE45-9D6C-83E9C5C1DEF6}" type="presParOf" srcId="{CE327B6F-B696-744E-84F1-F1CD7C181E81}" destId="{CC658268-F4C7-CF43-8BAC-59C85ED79B91}" srcOrd="1" destOrd="0" presId="urn:microsoft.com/office/officeart/2005/8/layout/cycle4"/>
    <dgm:cxn modelId="{478974E5-8790-1744-A2E8-681D15582391}" type="presParOf" srcId="{CC658268-F4C7-CF43-8BAC-59C85ED79B91}" destId="{74EE8E62-FF7A-234D-AE3D-F376BE498973}" srcOrd="0" destOrd="0" presId="urn:microsoft.com/office/officeart/2005/8/layout/cycle4"/>
    <dgm:cxn modelId="{E3294418-CEBA-BE40-B71D-5AE562AB2819}" type="presParOf" srcId="{CC658268-F4C7-CF43-8BAC-59C85ED79B91}" destId="{9C1E3F15-8F92-994A-9520-B49554901D50}" srcOrd="1" destOrd="0" presId="urn:microsoft.com/office/officeart/2005/8/layout/cycle4"/>
    <dgm:cxn modelId="{DB0BFF19-06C4-6A40-B79C-E2A4BAB7898B}" type="presParOf" srcId="{CE327B6F-B696-744E-84F1-F1CD7C181E81}" destId="{3FD521B2-5CB4-7E4C-97A3-49449C28D6DC}" srcOrd="2" destOrd="0" presId="urn:microsoft.com/office/officeart/2005/8/layout/cycle4"/>
    <dgm:cxn modelId="{13725342-F3A5-8E44-B511-5D9472911E13}" type="presParOf" srcId="{3FD521B2-5CB4-7E4C-97A3-49449C28D6DC}" destId="{E3522087-E661-4642-B992-C1B4AB8A98F3}" srcOrd="0" destOrd="0" presId="urn:microsoft.com/office/officeart/2005/8/layout/cycle4"/>
    <dgm:cxn modelId="{855599B3-A39A-C849-BCB2-AEAEB770FF78}" type="presParOf" srcId="{3FD521B2-5CB4-7E4C-97A3-49449C28D6DC}" destId="{34625AFB-C98B-D947-8556-03D02DE13D6B}" srcOrd="1" destOrd="0" presId="urn:microsoft.com/office/officeart/2005/8/layout/cycle4"/>
    <dgm:cxn modelId="{E9BC4977-4054-854C-B108-3911093E4554}" type="presParOf" srcId="{CE327B6F-B696-744E-84F1-F1CD7C181E81}" destId="{E453E8CB-4A57-2144-B3FF-08133C530559}" srcOrd="3" destOrd="0" presId="urn:microsoft.com/office/officeart/2005/8/layout/cycle4"/>
    <dgm:cxn modelId="{4E0B32AF-F76A-C747-BF48-8926F10973D8}" type="presParOf" srcId="{E453E8CB-4A57-2144-B3FF-08133C530559}" destId="{D06033EA-F9BA-FC4F-AA45-73380E74A5DE}" srcOrd="0" destOrd="0" presId="urn:microsoft.com/office/officeart/2005/8/layout/cycle4"/>
    <dgm:cxn modelId="{A64F4260-F656-354E-B7AA-557F77133E78}" type="presParOf" srcId="{E453E8CB-4A57-2144-B3FF-08133C530559}" destId="{3FFB259C-A66B-8E40-8454-C9B1376A3202}" srcOrd="1" destOrd="0" presId="urn:microsoft.com/office/officeart/2005/8/layout/cycle4"/>
    <dgm:cxn modelId="{F676F2AE-A7BC-5C46-B4BC-F644D2FA458D}" type="presParOf" srcId="{CE327B6F-B696-744E-84F1-F1CD7C181E81}" destId="{D34A827E-46BC-EE4F-BB14-75CE3E44E45A}" srcOrd="4" destOrd="0" presId="urn:microsoft.com/office/officeart/2005/8/layout/cycle4"/>
    <dgm:cxn modelId="{5ED703E7-6D56-554E-ABA5-51423918F5F7}" type="presParOf" srcId="{5F360BF7-5FE5-A345-9EF4-6EE44B298AF3}" destId="{875F0E3B-ECC9-DF45-AAF6-61551EE864E6}" srcOrd="1" destOrd="0" presId="urn:microsoft.com/office/officeart/2005/8/layout/cycle4"/>
    <dgm:cxn modelId="{F3B1917D-06B0-AE47-B3FF-62630C27387B}" type="presParOf" srcId="{875F0E3B-ECC9-DF45-AAF6-61551EE864E6}" destId="{B4E332BE-A9AA-074D-9F48-49096A2FE283}" srcOrd="0" destOrd="0" presId="urn:microsoft.com/office/officeart/2005/8/layout/cycle4"/>
    <dgm:cxn modelId="{2A05EDE3-F255-454D-B187-34F31EE89A8A}" type="presParOf" srcId="{875F0E3B-ECC9-DF45-AAF6-61551EE864E6}" destId="{56D66976-F8FC-564A-97A5-0C399953AB37}" srcOrd="1" destOrd="0" presId="urn:microsoft.com/office/officeart/2005/8/layout/cycle4"/>
    <dgm:cxn modelId="{1DFA711D-91C3-0547-AAA3-6E8D8FC3A932}" type="presParOf" srcId="{875F0E3B-ECC9-DF45-AAF6-61551EE864E6}" destId="{F5E5A071-002A-C044-9BD6-4CD49E7D38DA}" srcOrd="2" destOrd="0" presId="urn:microsoft.com/office/officeart/2005/8/layout/cycle4"/>
    <dgm:cxn modelId="{38A4F140-40B3-D244-A6E7-DEF429FD242F}" type="presParOf" srcId="{875F0E3B-ECC9-DF45-AAF6-61551EE864E6}" destId="{E43BE665-A005-304D-92F6-F6D7F991546C}" srcOrd="3" destOrd="0" presId="urn:microsoft.com/office/officeart/2005/8/layout/cycle4"/>
    <dgm:cxn modelId="{EEBF4A31-EF41-5F42-BD8C-C34273FFFA34}" type="presParOf" srcId="{875F0E3B-ECC9-DF45-AAF6-61551EE864E6}" destId="{80BB2005-44AD-B648-8E5D-6BB6A2697C09}" srcOrd="4" destOrd="0" presId="urn:microsoft.com/office/officeart/2005/8/layout/cycle4"/>
    <dgm:cxn modelId="{B2F12CC5-5B53-CD4A-9E62-C040A5D6578B}" type="presParOf" srcId="{5F360BF7-5FE5-A345-9EF4-6EE44B298AF3}" destId="{8E35D17A-A094-1F40-8B06-3D4C4B5FE407}" srcOrd="2" destOrd="0" presId="urn:microsoft.com/office/officeart/2005/8/layout/cycle4"/>
    <dgm:cxn modelId="{ECFA7101-6424-CC4A-8115-7C31D754084D}" type="presParOf" srcId="{5F360BF7-5FE5-A345-9EF4-6EE44B298AF3}" destId="{3B815322-DDA2-464B-8892-3DAE159A741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67AFD-DC81-5F4C-AE26-2FEA292D0E12}">
      <dsp:nvSpPr>
        <dsp:cNvPr id="0" name=""/>
        <dsp:cNvSpPr/>
      </dsp:nvSpPr>
      <dsp:spPr>
        <a:xfrm>
          <a:off x="0" y="564"/>
          <a:ext cx="64099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FA66CE-6863-E845-A7CD-AAFDB23C4214}">
      <dsp:nvSpPr>
        <dsp:cNvPr id="0" name=""/>
        <dsp:cNvSpPr/>
      </dsp:nvSpPr>
      <dsp:spPr>
        <a:xfrm>
          <a:off x="0" y="564"/>
          <a:ext cx="6409946" cy="92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kern="1200" dirty="0"/>
            <a:t>Generate Open-Ended Questions</a:t>
          </a:r>
        </a:p>
        <a:p>
          <a:pPr marL="0" lvl="0" indent="0" algn="l" defTabSz="488950">
            <a:lnSpc>
              <a:spcPct val="90000"/>
            </a:lnSpc>
            <a:spcBef>
              <a:spcPct val="0"/>
            </a:spcBef>
            <a:spcAft>
              <a:spcPct val="35000"/>
            </a:spcAft>
            <a:buNone/>
          </a:pPr>
          <a:r>
            <a:rPr lang="en-GB" sz="1100" b="0" i="0" kern="1200" dirty="0"/>
            <a:t>Prompt ChatGPT-4 to create open-ended questions that encourage students to think deeply about a subject and express their own ideas, opinions, and perspectives</a:t>
          </a:r>
          <a:endParaRPr lang="en-US" sz="1100" b="0" i="0" kern="1200" dirty="0">
            <a:latin typeface="Helvetica" pitchFamily="2" charset="0"/>
          </a:endParaRPr>
        </a:p>
      </dsp:txBody>
      <dsp:txXfrm>
        <a:off x="0" y="564"/>
        <a:ext cx="6409946" cy="924141"/>
      </dsp:txXfrm>
    </dsp:sp>
    <dsp:sp modelId="{E58BF34A-4546-C04E-8BA3-C3EFBF52B4AB}">
      <dsp:nvSpPr>
        <dsp:cNvPr id="0" name=""/>
        <dsp:cNvSpPr/>
      </dsp:nvSpPr>
      <dsp:spPr>
        <a:xfrm>
          <a:off x="0" y="924705"/>
          <a:ext cx="64099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E5D3DBA-117F-4E47-B2EC-EAF4D83414A2}">
      <dsp:nvSpPr>
        <dsp:cNvPr id="0" name=""/>
        <dsp:cNvSpPr/>
      </dsp:nvSpPr>
      <dsp:spPr>
        <a:xfrm>
          <a:off x="0" y="924705"/>
          <a:ext cx="6409946" cy="92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kern="1200" dirty="0"/>
            <a:t>Present Real-World Scenarios</a:t>
          </a:r>
        </a:p>
        <a:p>
          <a:pPr marL="0" lvl="0" indent="0" algn="l" defTabSz="488950">
            <a:lnSpc>
              <a:spcPct val="90000"/>
            </a:lnSpc>
            <a:spcBef>
              <a:spcPct val="0"/>
            </a:spcBef>
            <a:spcAft>
              <a:spcPct val="35000"/>
            </a:spcAft>
            <a:buNone/>
          </a:pPr>
          <a:r>
            <a:rPr lang="en-GB" sz="1100" b="0" i="0" kern="1200" dirty="0"/>
            <a:t>Use ChatGPT-4 to generate real-world scenarios or case studies related to your curriculum, challenging students to apply their knowledge to solve problems or make informed decisions. This helps students see the relevance of their learning and encourages them to think critically about the concepts being taught.</a:t>
          </a:r>
          <a:endParaRPr lang="en-US" sz="1100" b="0" i="0" kern="1200" dirty="0">
            <a:latin typeface="Helvetica" pitchFamily="2" charset="0"/>
          </a:endParaRPr>
        </a:p>
      </dsp:txBody>
      <dsp:txXfrm>
        <a:off x="0" y="924705"/>
        <a:ext cx="6409946" cy="924141"/>
      </dsp:txXfrm>
    </dsp:sp>
    <dsp:sp modelId="{8481911B-A94D-0F43-9E87-02AC0D53BA64}">
      <dsp:nvSpPr>
        <dsp:cNvPr id="0" name=""/>
        <dsp:cNvSpPr/>
      </dsp:nvSpPr>
      <dsp:spPr>
        <a:xfrm>
          <a:off x="0" y="1848847"/>
          <a:ext cx="64099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A9EB48-D5E4-744A-B6D0-25F53704FA4D}">
      <dsp:nvSpPr>
        <dsp:cNvPr id="0" name=""/>
        <dsp:cNvSpPr/>
      </dsp:nvSpPr>
      <dsp:spPr>
        <a:xfrm>
          <a:off x="0" y="1848847"/>
          <a:ext cx="6409946" cy="92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kern="1200" dirty="0"/>
            <a:t>Encourage Student-Generated Questions</a:t>
          </a:r>
        </a:p>
        <a:p>
          <a:pPr marL="0" lvl="0" indent="0" algn="l" defTabSz="488950">
            <a:lnSpc>
              <a:spcPct val="90000"/>
            </a:lnSpc>
            <a:spcBef>
              <a:spcPct val="0"/>
            </a:spcBef>
            <a:spcAft>
              <a:spcPct val="35000"/>
            </a:spcAft>
            <a:buNone/>
          </a:pPr>
          <a:r>
            <a:rPr lang="en-GB" sz="1100" b="0" i="0" kern="1200" dirty="0"/>
            <a:t>Have students use ChatGPT-4 to create their own questions about a topic or concept, fostering a sense of curiosity and ownership in their learning process. This practice promotes peer-to-peer learning and encourages students to take an active role in the classroom</a:t>
          </a:r>
          <a:endParaRPr lang="en-US" sz="1100" b="0" i="0" kern="1200" dirty="0">
            <a:latin typeface="Helvetica" pitchFamily="2" charset="0"/>
          </a:endParaRPr>
        </a:p>
      </dsp:txBody>
      <dsp:txXfrm>
        <a:off x="0" y="1848847"/>
        <a:ext cx="6409946" cy="924141"/>
      </dsp:txXfrm>
    </dsp:sp>
    <dsp:sp modelId="{D2EF6450-9324-234F-9CD1-29292569CDAB}">
      <dsp:nvSpPr>
        <dsp:cNvPr id="0" name=""/>
        <dsp:cNvSpPr/>
      </dsp:nvSpPr>
      <dsp:spPr>
        <a:xfrm>
          <a:off x="0" y="2772988"/>
          <a:ext cx="64099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34B8323-920B-6F41-B79B-A9440B2DBE80}">
      <dsp:nvSpPr>
        <dsp:cNvPr id="0" name=""/>
        <dsp:cNvSpPr/>
      </dsp:nvSpPr>
      <dsp:spPr>
        <a:xfrm>
          <a:off x="0" y="2772988"/>
          <a:ext cx="6409946" cy="92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kern="1200" dirty="0"/>
            <a:t>Promote Interdisciplinary Connections</a:t>
          </a:r>
        </a:p>
        <a:p>
          <a:pPr marL="0" lvl="0" indent="0" algn="l" defTabSz="488950">
            <a:lnSpc>
              <a:spcPct val="90000"/>
            </a:lnSpc>
            <a:spcBef>
              <a:spcPct val="0"/>
            </a:spcBef>
            <a:spcAft>
              <a:spcPct val="35000"/>
            </a:spcAft>
            <a:buNone/>
          </a:pPr>
          <a:r>
            <a:rPr lang="en-GB" sz="1100" b="0" i="0" kern="1200" dirty="0"/>
            <a:t>Leverage ChatGPT-4’s ability to process complex subjects by generating prompts that encourage students to make connections between different disciplines. By encouraging interdisciplinary thinking, students can develop a more holistic understanding of the world around them and become more effective problem solvers.</a:t>
          </a:r>
          <a:endParaRPr lang="en-US" sz="1100" b="0" i="0" kern="1200" dirty="0">
            <a:latin typeface="Helvetica" pitchFamily="2" charset="0"/>
          </a:endParaRPr>
        </a:p>
      </dsp:txBody>
      <dsp:txXfrm>
        <a:off x="0" y="2772988"/>
        <a:ext cx="6409946" cy="924141"/>
      </dsp:txXfrm>
    </dsp:sp>
    <dsp:sp modelId="{0FBB6747-7CCC-3848-8655-7FCD64C6DC6D}">
      <dsp:nvSpPr>
        <dsp:cNvPr id="0" name=""/>
        <dsp:cNvSpPr/>
      </dsp:nvSpPr>
      <dsp:spPr>
        <a:xfrm>
          <a:off x="0" y="3697130"/>
          <a:ext cx="64099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2C9219-3175-9241-ACEA-40045EFFD16A}">
      <dsp:nvSpPr>
        <dsp:cNvPr id="0" name=""/>
        <dsp:cNvSpPr/>
      </dsp:nvSpPr>
      <dsp:spPr>
        <a:xfrm>
          <a:off x="0" y="3697130"/>
          <a:ext cx="6409946" cy="924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1" i="0" kern="1200" dirty="0"/>
            <a:t>Facilitate Socratic Seminars</a:t>
          </a:r>
        </a:p>
        <a:p>
          <a:pPr marL="0" lvl="0" indent="0" algn="l" defTabSz="488950">
            <a:lnSpc>
              <a:spcPct val="90000"/>
            </a:lnSpc>
            <a:spcBef>
              <a:spcPct val="0"/>
            </a:spcBef>
            <a:spcAft>
              <a:spcPct val="35000"/>
            </a:spcAft>
            <a:buNone/>
          </a:pPr>
          <a:r>
            <a:rPr lang="en-GB" sz="1100" b="0" i="0" kern="1200" dirty="0"/>
            <a:t>Utilise ChatGPT-4 to generate a list of thought-provoking questions to guide Socratic seminars, where students engage in open dialogue and critical analysis of a text or concept. This collaborative approach encourages students to think deeply, ask questions, and develop their critical thinking skills.</a:t>
          </a:r>
          <a:endParaRPr lang="en-GB" sz="1100" kern="1200" dirty="0"/>
        </a:p>
      </dsp:txBody>
      <dsp:txXfrm>
        <a:off x="0" y="3697130"/>
        <a:ext cx="6409946" cy="924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2087-E661-4642-B992-C1B4AB8A98F3}">
      <dsp:nvSpPr>
        <dsp:cNvPr id="0" name=""/>
        <dsp:cNvSpPr/>
      </dsp:nvSpPr>
      <dsp:spPr>
        <a:xfrm>
          <a:off x="7389364" y="2759820"/>
          <a:ext cx="3667022" cy="139242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Localisation/specification in assessments - place/time/organisation</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Include non-text responses</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Avoid repeating/reusing tasks</a:t>
          </a:r>
        </a:p>
      </dsp:txBody>
      <dsp:txXfrm>
        <a:off x="8520057" y="3138514"/>
        <a:ext cx="2505741" cy="983147"/>
      </dsp:txXfrm>
    </dsp:sp>
    <dsp:sp modelId="{D06033EA-F9BA-FC4F-AA45-73380E74A5DE}">
      <dsp:nvSpPr>
        <dsp:cNvPr id="0" name=""/>
        <dsp:cNvSpPr/>
      </dsp:nvSpPr>
      <dsp:spPr>
        <a:xfrm>
          <a:off x="0" y="2958909"/>
          <a:ext cx="3109210" cy="139242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Clearly communicate what is acceptable in your assessment</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Provide students with resources and support</a:t>
          </a:r>
        </a:p>
      </dsp:txBody>
      <dsp:txXfrm>
        <a:off x="30587" y="3337603"/>
        <a:ext cx="2115273" cy="983147"/>
      </dsp:txXfrm>
    </dsp:sp>
    <dsp:sp modelId="{74EE8E62-FF7A-234D-AE3D-F376BE498973}">
      <dsp:nvSpPr>
        <dsp:cNvPr id="0" name=""/>
        <dsp:cNvSpPr/>
      </dsp:nvSpPr>
      <dsp:spPr>
        <a:xfrm>
          <a:off x="7283824" y="147346"/>
          <a:ext cx="4274036" cy="139242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Students to fact check </a:t>
          </a:r>
          <a:r>
            <a:rPr lang="en-GB" sz="1400" b="0" i="0" kern="1200" dirty="0" err="1">
              <a:latin typeface="Helvetica Light" panose="020B0403020202020204" pitchFamily="34" charset="0"/>
            </a:rPr>
            <a:t>chatGPT</a:t>
          </a:r>
          <a:r>
            <a:rPr lang="en-GB" sz="1400" b="0" i="0" kern="1200" dirty="0">
              <a:latin typeface="Helvetica Light" panose="020B0403020202020204" pitchFamily="34" charset="0"/>
            </a:rPr>
            <a:t> responses </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Checking references to support </a:t>
          </a:r>
          <a:r>
            <a:rPr lang="en-GB" sz="1400" b="0" i="0" kern="1200" dirty="0" err="1">
              <a:latin typeface="Helvetica Light" panose="020B0403020202020204" pitchFamily="34" charset="0"/>
            </a:rPr>
            <a:t>chatGPT</a:t>
          </a:r>
          <a:r>
            <a:rPr lang="en-GB" sz="1400" b="0" i="0" kern="1200" dirty="0">
              <a:latin typeface="Helvetica Light" panose="020B0403020202020204" pitchFamily="34" charset="0"/>
            </a:rPr>
            <a:t> produced information</a:t>
          </a:r>
        </a:p>
      </dsp:txBody>
      <dsp:txXfrm>
        <a:off x="8596622" y="177933"/>
        <a:ext cx="2930651" cy="983147"/>
      </dsp:txXfrm>
    </dsp:sp>
    <dsp:sp modelId="{F3C98C51-A00D-2B45-9A4F-F4A155782E4B}">
      <dsp:nvSpPr>
        <dsp:cNvPr id="0" name=""/>
        <dsp:cNvSpPr/>
      </dsp:nvSpPr>
      <dsp:spPr>
        <a:xfrm>
          <a:off x="178234" y="345879"/>
          <a:ext cx="4790984" cy="1392428"/>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Citations - cite the use of AI sources</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Including AI output in submission </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Use show your working tasks</a:t>
          </a:r>
        </a:p>
        <a:p>
          <a:pPr marL="114300" lvl="1" indent="-114300" algn="l" defTabSz="622300">
            <a:lnSpc>
              <a:spcPct val="90000"/>
            </a:lnSpc>
            <a:spcBef>
              <a:spcPct val="0"/>
            </a:spcBef>
            <a:spcAft>
              <a:spcPct val="15000"/>
            </a:spcAft>
            <a:buChar char="•"/>
          </a:pPr>
          <a:r>
            <a:rPr lang="en-GB" sz="1400" b="0" i="0" kern="1200" dirty="0">
              <a:latin typeface="Helvetica Light" panose="020B0403020202020204" pitchFamily="34" charset="0"/>
            </a:rPr>
            <a:t>connect assessment tasks</a:t>
          </a:r>
        </a:p>
      </dsp:txBody>
      <dsp:txXfrm>
        <a:off x="208821" y="376466"/>
        <a:ext cx="3292515" cy="983147"/>
      </dsp:txXfrm>
    </dsp:sp>
    <dsp:sp modelId="{B4E332BE-A9AA-074D-9F48-49096A2FE283}">
      <dsp:nvSpPr>
        <dsp:cNvPr id="0" name=""/>
        <dsp:cNvSpPr/>
      </dsp:nvSpPr>
      <dsp:spPr>
        <a:xfrm rot="10800000" flipV="1">
          <a:off x="3851287" y="248026"/>
          <a:ext cx="1884129" cy="1884129"/>
        </a:xfrm>
        <a:prstGeom prst="round1Rect">
          <a:avLst/>
        </a:prstGeom>
        <a:solidFill>
          <a:srgbClr val="F5B9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GB" sz="1500" b="0" i="0" kern="1200" dirty="0">
            <a:latin typeface="Helvetica" pitchFamily="2" charset="0"/>
          </a:endParaRPr>
        </a:p>
      </dsp:txBody>
      <dsp:txXfrm rot="-10800000">
        <a:off x="3943263" y="248026"/>
        <a:ext cx="1792153" cy="1884129"/>
      </dsp:txXfrm>
    </dsp:sp>
    <dsp:sp modelId="{56D66976-F8FC-564A-97A5-0C399953AB37}">
      <dsp:nvSpPr>
        <dsp:cNvPr id="0" name=""/>
        <dsp:cNvSpPr/>
      </dsp:nvSpPr>
      <dsp:spPr>
        <a:xfrm rot="16200000" flipV="1">
          <a:off x="5822443" y="248026"/>
          <a:ext cx="1884129" cy="1884129"/>
        </a:xfrm>
        <a:prstGeom prst="round1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r>
            <a:rPr lang="en-GB" sz="6300" kern="1200" dirty="0"/>
            <a:t> </a:t>
          </a:r>
        </a:p>
      </dsp:txBody>
      <dsp:txXfrm rot="-5400000">
        <a:off x="5822443" y="340002"/>
        <a:ext cx="1884129" cy="1792153"/>
      </dsp:txXfrm>
    </dsp:sp>
    <dsp:sp modelId="{F5E5A071-002A-C044-9BD6-4CD49E7D38DA}">
      <dsp:nvSpPr>
        <dsp:cNvPr id="0" name=""/>
        <dsp:cNvSpPr/>
      </dsp:nvSpPr>
      <dsp:spPr>
        <a:xfrm rot="10800000" flipH="1">
          <a:off x="5822443" y="2219182"/>
          <a:ext cx="1884129" cy="1884129"/>
        </a:xfrm>
        <a:prstGeom prst="round1Rect">
          <a:avLst/>
        </a:prstGeom>
        <a:solidFill>
          <a:srgbClr val="F5B91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rot="10800000">
        <a:off x="5822443" y="2219182"/>
        <a:ext cx="1792153" cy="1884129"/>
      </dsp:txXfrm>
    </dsp:sp>
    <dsp:sp modelId="{E43BE665-A005-304D-92F6-F6D7F991546C}">
      <dsp:nvSpPr>
        <dsp:cNvPr id="0" name=""/>
        <dsp:cNvSpPr/>
      </dsp:nvSpPr>
      <dsp:spPr>
        <a:xfrm rot="5400000" flipV="1">
          <a:off x="3851287" y="2219182"/>
          <a:ext cx="1884129" cy="1884129"/>
        </a:xfrm>
        <a:prstGeom prst="round1Rect">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a:lnSpc>
              <a:spcPct val="90000"/>
            </a:lnSpc>
            <a:spcBef>
              <a:spcPct val="0"/>
            </a:spcBef>
            <a:spcAft>
              <a:spcPct val="35000"/>
            </a:spcAft>
            <a:buNone/>
          </a:pPr>
          <a:endParaRPr lang="en-GB" sz="6300" kern="1200" dirty="0"/>
        </a:p>
      </dsp:txBody>
      <dsp:txXfrm rot="5400000">
        <a:off x="3851287" y="2219182"/>
        <a:ext cx="1884129" cy="1792153"/>
      </dsp:txXfrm>
    </dsp:sp>
    <dsp:sp modelId="{8E35D17A-A094-1F40-8B06-3D4C4B5FE407}">
      <dsp:nvSpPr>
        <dsp:cNvPr id="0" name=""/>
        <dsp:cNvSpPr/>
      </dsp:nvSpPr>
      <dsp:spPr>
        <a:xfrm>
          <a:off x="5453667" y="1784048"/>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815322-DDA2-464B-8892-3DAE159A7414}">
      <dsp:nvSpPr>
        <dsp:cNvPr id="0" name=""/>
        <dsp:cNvSpPr/>
      </dsp:nvSpPr>
      <dsp:spPr>
        <a:xfrm rot="10800000">
          <a:off x="5453667" y="2001615"/>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2568-9AEC-004F-92AF-E34176E94254}" type="datetimeFigureOut">
              <a:rPr lang="en-US" smtClean="0"/>
              <a:t>5/16/23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7ECEA-B045-2E40-A797-6E75867A08F6}" type="slidenum">
              <a:rPr lang="en-US" smtClean="0"/>
              <a:t>‹#›</a:t>
            </a:fld>
            <a:endParaRPr lang="en-US"/>
          </a:p>
        </p:txBody>
      </p:sp>
    </p:spTree>
    <p:extLst>
      <p:ext uri="{BB962C8B-B14F-4D97-AF65-F5344CB8AC3E}">
        <p14:creationId xmlns:p14="http://schemas.microsoft.com/office/powerpoint/2010/main" val="4809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a:p>
        </p:txBody>
      </p:sp>
    </p:spTree>
    <p:extLst>
      <p:ext uri="{BB962C8B-B14F-4D97-AF65-F5344CB8AC3E}">
        <p14:creationId xmlns:p14="http://schemas.microsoft.com/office/powerpoint/2010/main" val="352474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1DF13-77B0-88D1-07D9-1FAF756EB41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A2EB4C7-54EB-B275-9C00-6264A265E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A623954-07C0-789E-F5C8-6DD4B17FA326}"/>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24C3E75A-48C0-8693-169F-3FBFD5A9A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8C889-31F5-1FE0-48B5-763614F2B077}"/>
              </a:ext>
            </a:extLst>
          </p:cNvPr>
          <p:cNvSpPr>
            <a:spLocks noGrp="1"/>
          </p:cNvSpPr>
          <p:nvPr>
            <p:ph type="sldNum" sz="quarter" idx="12"/>
          </p:nvPr>
        </p:nvSpPr>
        <p:spPr/>
        <p:txBody>
          <a:bodyPr/>
          <a:lstStyle/>
          <a:p>
            <a:fld id="{15CF906B-DCCB-4A41-9323-7331FD463B86}" type="slidenum">
              <a:rPr lang="en-US" smtClean="0"/>
              <a:t>‹#›</a:t>
            </a:fld>
            <a:endParaRPr lang="en-US"/>
          </a:p>
        </p:txBody>
      </p:sp>
      <p:sp>
        <p:nvSpPr>
          <p:cNvPr id="7" name="Rectangle 6">
            <a:extLst>
              <a:ext uri="{FF2B5EF4-FFF2-40B4-BE49-F238E27FC236}">
                <a16:creationId xmlns:a16="http://schemas.microsoft.com/office/drawing/2014/main" id="{3F495860-E1C1-1AB8-50A9-D6699806F4F9}"/>
              </a:ext>
            </a:extLst>
          </p:cNvPr>
          <p:cNvSpPr/>
          <p:nvPr userDrawn="1"/>
        </p:nvSpPr>
        <p:spPr>
          <a:xfrm>
            <a:off x="0" y="-1"/>
            <a:ext cx="12192000" cy="5444359"/>
          </a:xfrm>
          <a:prstGeom prst="rect">
            <a:avLst/>
          </a:prstGeom>
          <a:solidFill>
            <a:srgbClr val="F5B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AA29ADF-FEA7-E9C3-2321-EDC27EE0580E}"/>
              </a:ext>
            </a:extLst>
          </p:cNvPr>
          <p:cNvSpPr/>
          <p:nvPr userDrawn="1"/>
        </p:nvSpPr>
        <p:spPr>
          <a:xfrm>
            <a:off x="0" y="5444358"/>
            <a:ext cx="12192000" cy="13716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31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55E0-E0B6-C0B6-2C84-18D20C46F3D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18902-00D8-DEC8-1C4B-F8E0B52C57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6FE201-5F4A-63AF-7AE9-75178699A039}"/>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31CDA1CE-E438-4711-102C-AAF1DB4CE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289E9-8806-D765-9F57-69259014439A}"/>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145735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EDC82-2CC4-E7D5-9EAB-AB4E0BBB803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D8F8C3-B991-5365-7C37-050E943072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182519-19B0-7632-9850-2BA8C053F2B8}"/>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0AF3060A-30A5-34BE-1076-825B268BD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96593-4A4F-D8C5-4113-8D113CA7C689}"/>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2677900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6197601"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41265326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a:p>
        </p:txBody>
      </p:sp>
    </p:spTree>
    <p:extLst>
      <p:ext uri="{BB962C8B-B14F-4D97-AF65-F5344CB8AC3E}">
        <p14:creationId xmlns:p14="http://schemas.microsoft.com/office/powerpoint/2010/main" val="13910906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E1A0-2514-C58C-EB27-2290133A896D}"/>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477F44D-877B-F83D-4AF3-A2808D0920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7E61DF-DD37-8850-3CF5-BD622901281C}"/>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234FA592-EC76-F119-214F-83A102736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63B23-1120-DBD7-E743-DDF98DCE51F8}"/>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202398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8EC0-8FD7-C657-2254-BD74AAEA1F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1770EA5-F686-3C17-BB0E-9447DB816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E15F0D-8C4A-71C7-1A1C-85816FFDB0C5}"/>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D3AED69D-DEF4-1E8E-C9CF-E3F39C3B9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4293EB-75FA-907E-576D-69A47A525F79}"/>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181716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1FBF-8949-420F-B834-F60F944517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7E6C66-C877-B9AF-6754-8DEFE5BBFB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85C71B8-884D-798A-33F1-541B405E4F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2B47FBC-1F71-936A-5FB6-561D55900EA8}"/>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6" name="Footer Placeholder 5">
            <a:extLst>
              <a:ext uri="{FF2B5EF4-FFF2-40B4-BE49-F238E27FC236}">
                <a16:creationId xmlns:a16="http://schemas.microsoft.com/office/drawing/2014/main" id="{3641D235-AA97-F755-8FA6-7A420BA35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A0B76-04CC-961F-679D-CEC1DD1B45D6}"/>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30495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E0D2-C559-3641-63E1-1F949840CE7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771DC14-4C02-C412-02BD-AE02EC928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1FD963-E569-E59A-E97C-BCD1A98F98A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EDEFBD-5571-FFF9-794A-C64542A44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973FC3-F922-2172-ED8E-0C255B17E53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E764C6-3535-C684-B059-E82828D0802E}"/>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8" name="Footer Placeholder 7">
            <a:extLst>
              <a:ext uri="{FF2B5EF4-FFF2-40B4-BE49-F238E27FC236}">
                <a16:creationId xmlns:a16="http://schemas.microsoft.com/office/drawing/2014/main" id="{CFCB59B0-6E6B-C724-9CDA-3F3A778018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C0E800-9E6A-D1BE-9CAD-BFD58DAE2868}"/>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273957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9517-927E-A5D2-B416-80DDBD35BBD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D640970-D690-F8EF-2DB4-D63F9813C09E}"/>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4" name="Footer Placeholder 3">
            <a:extLst>
              <a:ext uri="{FF2B5EF4-FFF2-40B4-BE49-F238E27FC236}">
                <a16:creationId xmlns:a16="http://schemas.microsoft.com/office/drawing/2014/main" id="{AECDB473-CBC6-7D08-C73E-780DB9081F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712BCA-1953-8A8F-C072-2C7F80BD4C03}"/>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85305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1C077-0BBC-641A-7403-AE88318896FF}"/>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3" name="Footer Placeholder 2">
            <a:extLst>
              <a:ext uri="{FF2B5EF4-FFF2-40B4-BE49-F238E27FC236}">
                <a16:creationId xmlns:a16="http://schemas.microsoft.com/office/drawing/2014/main" id="{FE9AF54D-4B8B-7690-00D4-EBD70FD8D7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41EE6-3DBE-8AF1-1822-E324DB9F4B90}"/>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48893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07B0-7FE7-CBE6-E3D5-7851831FDE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15D20C7-B6B7-EB7D-C65C-73D6DFBE1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FF1B72-4326-D5F4-E041-C521F691F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6068E9-4F14-8552-B0DE-2E34D4933490}"/>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6" name="Footer Placeholder 5">
            <a:extLst>
              <a:ext uri="{FF2B5EF4-FFF2-40B4-BE49-F238E27FC236}">
                <a16:creationId xmlns:a16="http://schemas.microsoft.com/office/drawing/2014/main" id="{5E510DDE-1F9F-7390-12B3-3C1CB09079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DBF25-9770-04D9-56EB-3451918C4506}"/>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37367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DEA3-D93E-60A6-4521-1EAD1491FC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B90A8C-B2C6-D4E4-7CD7-2F6841675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3116A-5296-EC4A-9664-9B775CD85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18A597-A916-7A60-33C0-87757FA42D85}"/>
              </a:ext>
            </a:extLst>
          </p:cNvPr>
          <p:cNvSpPr>
            <a:spLocks noGrp="1"/>
          </p:cNvSpPr>
          <p:nvPr>
            <p:ph type="dt" sz="half" idx="10"/>
          </p:nvPr>
        </p:nvSpPr>
        <p:spPr/>
        <p:txBody>
          <a:bodyPr/>
          <a:lstStyle/>
          <a:p>
            <a:fld id="{F0615886-03BB-8A4B-800C-A9A08AC50001}" type="datetimeFigureOut">
              <a:rPr lang="en-US" smtClean="0"/>
              <a:t>5/16/23</a:t>
            </a:fld>
            <a:endParaRPr lang="en-US"/>
          </a:p>
        </p:txBody>
      </p:sp>
      <p:sp>
        <p:nvSpPr>
          <p:cNvPr id="6" name="Footer Placeholder 5">
            <a:extLst>
              <a:ext uri="{FF2B5EF4-FFF2-40B4-BE49-F238E27FC236}">
                <a16:creationId xmlns:a16="http://schemas.microsoft.com/office/drawing/2014/main" id="{61DE0593-D8A5-5C7D-C132-EA124F0C3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B50C0C-1AFB-C0BD-DA34-0DE82B2E722A}"/>
              </a:ext>
            </a:extLst>
          </p:cNvPr>
          <p:cNvSpPr>
            <a:spLocks noGrp="1"/>
          </p:cNvSpPr>
          <p:nvPr>
            <p:ph type="sldNum" sz="quarter" idx="12"/>
          </p:nvPr>
        </p:nvSpPr>
        <p:spPr/>
        <p:txBody>
          <a:bodyPr/>
          <a:lstStyle/>
          <a:p>
            <a:fld id="{15CF906B-DCCB-4A41-9323-7331FD463B86}" type="slidenum">
              <a:rPr lang="en-US" smtClean="0"/>
              <a:t>‹#›</a:t>
            </a:fld>
            <a:endParaRPr lang="en-US"/>
          </a:p>
        </p:txBody>
      </p:sp>
    </p:spTree>
    <p:extLst>
      <p:ext uri="{BB962C8B-B14F-4D97-AF65-F5344CB8AC3E}">
        <p14:creationId xmlns:p14="http://schemas.microsoft.com/office/powerpoint/2010/main" val="181057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11F0F-8DA1-CB93-2EB0-BD3AB73375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F24B0A-0F78-E932-5323-539AC2809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5FD0B1-2F7F-0F13-DE74-DBDE7A54E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15886-03BB-8A4B-800C-A9A08AC50001}" type="datetimeFigureOut">
              <a:rPr lang="en-US" smtClean="0"/>
              <a:t>5/16/23</a:t>
            </a:fld>
            <a:endParaRPr lang="en-US"/>
          </a:p>
        </p:txBody>
      </p:sp>
      <p:sp>
        <p:nvSpPr>
          <p:cNvPr id="5" name="Footer Placeholder 4">
            <a:extLst>
              <a:ext uri="{FF2B5EF4-FFF2-40B4-BE49-F238E27FC236}">
                <a16:creationId xmlns:a16="http://schemas.microsoft.com/office/drawing/2014/main" id="{FB830F15-5B95-BB0F-ABB9-DDF3C84A4C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86199A-D1FF-47B3-5448-9C4778A3F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F906B-DCCB-4A41-9323-7331FD463B86}" type="slidenum">
              <a:rPr lang="en-US" smtClean="0"/>
              <a:t>‹#›</a:t>
            </a:fld>
            <a:endParaRPr lang="en-US"/>
          </a:p>
        </p:txBody>
      </p:sp>
    </p:spTree>
    <p:extLst>
      <p:ext uri="{BB962C8B-B14F-4D97-AF65-F5344CB8AC3E}">
        <p14:creationId xmlns:p14="http://schemas.microsoft.com/office/powerpoint/2010/main" val="41456950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hyperlink" Target="https://www.zdnet.com/article/how-does-chatgpt-work/" TargetMode="External"/><Relationship Id="rId3" Type="http://schemas.openxmlformats.org/officeDocument/2006/relationships/hyperlink" Target="https://ctl.wustl.edu/resources/chatgpt-and-ai-composition-tools/" TargetMode="External"/><Relationship Id="rId7" Type="http://schemas.openxmlformats.org/officeDocument/2006/relationships/hyperlink" Target="https://medium.com/@SteveHowseEdu/beyond-traditional-teaching-how-chatgpt-4-can-help-foster-critical-thinking-and-inquiry-in-your-4f006e4328c1" TargetMode="External"/><Relationship Id="rId2" Type="http://schemas.openxmlformats.org/officeDocument/2006/relationships/hyperlink" Target="https://www.makeuseof.com/gpt-models-explained-and-compared/" TargetMode="External"/><Relationship Id="rId1" Type="http://schemas.openxmlformats.org/officeDocument/2006/relationships/slideLayout" Target="../slideLayouts/slideLayout2.xml"/><Relationship Id="rId6" Type="http://schemas.openxmlformats.org/officeDocument/2006/relationships/hyperlink" Target="https://www.futurepedia.io/" TargetMode="External"/><Relationship Id="rId5" Type="http://schemas.openxmlformats.org/officeDocument/2006/relationships/hyperlink" Target="https://ts2.space/en/enhancing-creativity-and-critical-thinking-with-chatgpt-4-in-the-classroom/" TargetMode="External"/><Relationship Id="rId4" Type="http://schemas.openxmlformats.org/officeDocument/2006/relationships/hyperlink" Target="https://substack.nomoremarking.com/p/can-chatgpt-provide-feedback-ou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6491-ADC2-1B03-06DA-2F20BB6F8F92}"/>
              </a:ext>
            </a:extLst>
          </p:cNvPr>
          <p:cNvSpPr>
            <a:spLocks noGrp="1"/>
          </p:cNvSpPr>
          <p:nvPr>
            <p:ph type="ctrTitle"/>
          </p:nvPr>
        </p:nvSpPr>
        <p:spPr>
          <a:xfrm>
            <a:off x="997030" y="2052989"/>
            <a:ext cx="9144000" cy="2387600"/>
          </a:xfrm>
        </p:spPr>
        <p:txBody>
          <a:bodyPr>
            <a:normAutofit fontScale="90000"/>
          </a:bodyPr>
          <a:lstStyle/>
          <a:p>
            <a:pPr algn="l">
              <a:lnSpc>
                <a:spcPct val="100000"/>
              </a:lnSpc>
            </a:pPr>
            <a:r>
              <a:rPr lang="en-US" sz="3600" b="1" dirty="0">
                <a:solidFill>
                  <a:schemeClr val="bg1"/>
                </a:solidFill>
                <a:latin typeface="Helvetica" pitchFamily="2" charset="0"/>
                <a:cs typeface="Farah" pitchFamily="2" charset="-78"/>
              </a:rPr>
              <a:t>AI text generators and assessments </a:t>
            </a:r>
            <a:br>
              <a:rPr lang="en-US" sz="3300" b="1" dirty="0">
                <a:solidFill>
                  <a:schemeClr val="bg1"/>
                </a:solidFill>
                <a:latin typeface="Helvetica" pitchFamily="2" charset="0"/>
                <a:cs typeface="Farah" pitchFamily="2" charset="-78"/>
              </a:rPr>
            </a:br>
            <a:r>
              <a:rPr lang="en-US" sz="2800" b="1" dirty="0">
                <a:solidFill>
                  <a:schemeClr val="bg1"/>
                </a:solidFill>
                <a:latin typeface="Helvetica Light" panose="020B0403020202020204" pitchFamily="34" charset="0"/>
                <a:cs typeface="Farah" pitchFamily="2" charset="-78"/>
              </a:rPr>
              <a:t>R</a:t>
            </a:r>
            <a:r>
              <a:rPr lang="en-US" sz="2800" dirty="0">
                <a:solidFill>
                  <a:schemeClr val="bg1"/>
                </a:solidFill>
                <a:latin typeface="Helvetica Light" panose="020B0403020202020204" pitchFamily="34" charset="0"/>
                <a:cs typeface="Farah" pitchFamily="2" charset="-78"/>
              </a:rPr>
              <a:t>ealizing the potential benefits to students and tutors in higher education contexts</a:t>
            </a:r>
            <a:br>
              <a:rPr lang="en-US" altLang="ko-KR" sz="6000" b="1" dirty="0">
                <a:solidFill>
                  <a:schemeClr val="bg1"/>
                </a:solidFill>
                <a:latin typeface="Helvetica" pitchFamily="2" charset="0"/>
                <a:cs typeface="Cordia New" panose="020B0304020202020204" pitchFamily="34" charset="-34"/>
              </a:rPr>
            </a:br>
            <a:endParaRPr lang="en-US" dirty="0">
              <a:solidFill>
                <a:schemeClr val="bg1"/>
              </a:solidFill>
              <a:latin typeface="Helvetica" pitchFamily="2" charset="0"/>
            </a:endParaRPr>
          </a:p>
        </p:txBody>
      </p:sp>
      <p:sp>
        <p:nvSpPr>
          <p:cNvPr id="3" name="Subtitle 2">
            <a:extLst>
              <a:ext uri="{FF2B5EF4-FFF2-40B4-BE49-F238E27FC236}">
                <a16:creationId xmlns:a16="http://schemas.microsoft.com/office/drawing/2014/main" id="{FC86042D-B515-D9A9-3529-A22484B347DD}"/>
              </a:ext>
            </a:extLst>
          </p:cNvPr>
          <p:cNvSpPr>
            <a:spLocks noGrp="1"/>
          </p:cNvSpPr>
          <p:nvPr>
            <p:ph type="subTitle" idx="1"/>
          </p:nvPr>
        </p:nvSpPr>
        <p:spPr>
          <a:xfrm>
            <a:off x="9670223" y="5668567"/>
            <a:ext cx="2521777" cy="559396"/>
          </a:xfrm>
        </p:spPr>
        <p:txBody>
          <a:bodyPr>
            <a:normAutofit/>
          </a:bodyPr>
          <a:lstStyle/>
          <a:p>
            <a:pPr algn="l">
              <a:spcBef>
                <a:spcPts val="0"/>
              </a:spcBef>
            </a:pPr>
            <a:r>
              <a:rPr lang="en-US" sz="1500" b="1" dirty="0">
                <a:solidFill>
                  <a:schemeClr val="bg1"/>
                </a:solidFill>
                <a:latin typeface="Helvetica Light" panose="020B0403020202020204" pitchFamily="34" charset="0"/>
                <a:ea typeface="+mj-ea"/>
                <a:cs typeface="Farah" pitchFamily="2" charset="-78"/>
              </a:rPr>
              <a:t>Dr Christine O’Dea</a:t>
            </a:r>
          </a:p>
          <a:p>
            <a:pPr algn="just">
              <a:spcBef>
                <a:spcPts val="0"/>
              </a:spcBef>
            </a:pPr>
            <a:r>
              <a:rPr lang="en-US" sz="1500" dirty="0">
                <a:solidFill>
                  <a:schemeClr val="bg1"/>
                </a:solidFill>
                <a:latin typeface="Helvetica" pitchFamily="2" charset="0"/>
                <a:ea typeface="+mj-ea"/>
                <a:cs typeface="Farah" pitchFamily="2" charset="-78"/>
              </a:rPr>
              <a:t>University of Huddersfield</a:t>
            </a:r>
          </a:p>
        </p:txBody>
      </p:sp>
      <p:pic>
        <p:nvPicPr>
          <p:cNvPr id="1026" name="Picture 2" descr="The Imperial logo | Staff | Imperial College London">
            <a:extLst>
              <a:ext uri="{FF2B5EF4-FFF2-40B4-BE49-F238E27FC236}">
                <a16:creationId xmlns:a16="http://schemas.microsoft.com/office/drawing/2014/main" id="{74E3E12D-F94B-7790-4D45-DA4A0D590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169" y="148866"/>
            <a:ext cx="983512" cy="6414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84BA8D-D7AE-BBDA-61DC-2145CE4BD088}"/>
              </a:ext>
            </a:extLst>
          </p:cNvPr>
          <p:cNvSpPr txBox="1"/>
          <p:nvPr/>
        </p:nvSpPr>
        <p:spPr>
          <a:xfrm>
            <a:off x="10029953" y="816645"/>
            <a:ext cx="2092935" cy="461665"/>
          </a:xfrm>
          <a:prstGeom prst="rect">
            <a:avLst/>
          </a:prstGeom>
          <a:noFill/>
        </p:spPr>
        <p:txBody>
          <a:bodyPr wrap="square">
            <a:spAutoFit/>
          </a:bodyPr>
          <a:lstStyle/>
          <a:p>
            <a:pPr algn="r" fontAlgn="base"/>
            <a:r>
              <a:rPr lang="en-GB" sz="1200" b="1" u="none" strike="noStrike" dirty="0">
                <a:solidFill>
                  <a:schemeClr val="bg1"/>
                </a:solidFill>
                <a:effectLst/>
                <a:latin typeface="Helvetica" pitchFamily="2" charset="0"/>
              </a:rPr>
              <a:t>Festival of Learning and Teaching 2023</a:t>
            </a:r>
          </a:p>
        </p:txBody>
      </p:sp>
    </p:spTree>
    <p:extLst>
      <p:ext uri="{BB962C8B-B14F-4D97-AF65-F5344CB8AC3E}">
        <p14:creationId xmlns:p14="http://schemas.microsoft.com/office/powerpoint/2010/main" val="3135854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47CF-3EF9-BFCB-D812-B9B72C034672}"/>
              </a:ext>
            </a:extLst>
          </p:cNvPr>
          <p:cNvSpPr>
            <a:spLocks noGrp="1"/>
          </p:cNvSpPr>
          <p:nvPr>
            <p:ph type="title"/>
          </p:nvPr>
        </p:nvSpPr>
        <p:spPr>
          <a:xfrm>
            <a:off x="421640" y="619948"/>
            <a:ext cx="10805160" cy="707886"/>
          </a:xfrm>
        </p:spPr>
        <p:txBody>
          <a:bodyPr>
            <a:normAutofit/>
          </a:bodyPr>
          <a:lstStyle/>
          <a:p>
            <a:r>
              <a:rPr lang="en-US" sz="3600" dirty="0">
                <a:solidFill>
                  <a:schemeClr val="accent1">
                    <a:lumMod val="50000"/>
                  </a:schemeClr>
                </a:solidFill>
                <a:latin typeface="Helvetica Light" panose="020B0403020202020204" pitchFamily="34" charset="0"/>
              </a:rPr>
              <a:t>CHATGPT</a:t>
            </a:r>
            <a:r>
              <a:rPr lang="en-US" sz="3600" dirty="0">
                <a:latin typeface="Helvetica Light" panose="020B0403020202020204" pitchFamily="34" charset="0"/>
              </a:rPr>
              <a:t> AND </a:t>
            </a:r>
            <a:r>
              <a:rPr lang="en-US" sz="3600" dirty="0">
                <a:solidFill>
                  <a:srgbClr val="F5B918"/>
                </a:solidFill>
                <a:latin typeface="Helvetica Light" panose="020B0403020202020204" pitchFamily="34" charset="0"/>
              </a:rPr>
              <a:t>CRITICAL THINKING SKILLS</a:t>
            </a:r>
          </a:p>
        </p:txBody>
      </p:sp>
      <p:sp>
        <p:nvSpPr>
          <p:cNvPr id="3" name="Slide Number Placeholder 2" hidden="1">
            <a:extLst>
              <a:ext uri="{FF2B5EF4-FFF2-40B4-BE49-F238E27FC236}">
                <a16:creationId xmlns:a16="http://schemas.microsoft.com/office/drawing/2014/main" id="{9EADEA76-1EE1-BD98-7409-F2CCFBF93D37}"/>
              </a:ext>
            </a:extLst>
          </p:cNvPr>
          <p:cNvSpPr>
            <a:spLocks noGrp="1"/>
          </p:cNvSpPr>
          <p:nvPr>
            <p:ph type="sldNum" sz="quarter" idx="4"/>
          </p:nvPr>
        </p:nvSpPr>
        <p:spPr/>
        <p:txBody>
          <a:bodyPr/>
          <a:lstStyle/>
          <a:p>
            <a:fld id="{4FAB73BC-B049-4115-A692-8D63A059BFB8}" type="slidenum">
              <a:rPr lang="en-US" noProof="0" smtClean="0"/>
              <a:pPr/>
              <a:t>10</a:t>
            </a:fld>
            <a:endParaRPr lang="en-US" noProof="0"/>
          </a:p>
        </p:txBody>
      </p:sp>
      <p:sp>
        <p:nvSpPr>
          <p:cNvPr id="6" name="TextBox 5">
            <a:extLst>
              <a:ext uri="{FF2B5EF4-FFF2-40B4-BE49-F238E27FC236}">
                <a16:creationId xmlns:a16="http://schemas.microsoft.com/office/drawing/2014/main" id="{DFA5F2BA-6E21-69DB-DFA7-8DE67A7E5CCC}"/>
              </a:ext>
            </a:extLst>
          </p:cNvPr>
          <p:cNvSpPr txBox="1"/>
          <p:nvPr/>
        </p:nvSpPr>
        <p:spPr>
          <a:xfrm>
            <a:off x="5016500" y="1744369"/>
            <a:ext cx="7175500" cy="1077218"/>
          </a:xfrm>
          <a:prstGeom prst="rect">
            <a:avLst/>
          </a:prstGeom>
          <a:noFill/>
        </p:spPr>
        <p:txBody>
          <a:bodyPr wrap="square">
            <a:spAutoFit/>
          </a:bodyPr>
          <a:lstStyle/>
          <a:p>
            <a:pPr lvl="0" algn="l"/>
            <a:r>
              <a:rPr lang="en-GB" sz="1600" b="1" dirty="0">
                <a:latin typeface="Helvetica Light" panose="020B0403020202020204" pitchFamily="34" charset="0"/>
              </a:rPr>
              <a:t>Providing instant feedback</a:t>
            </a:r>
          </a:p>
          <a:p>
            <a:pPr lvl="0" algn="l"/>
            <a:r>
              <a:rPr lang="en-GB" sz="1600" dirty="0" err="1">
                <a:latin typeface="Helvetica Light" panose="020B0403020202020204" pitchFamily="34" charset="0"/>
              </a:rPr>
              <a:t>ChatGPT</a:t>
            </a:r>
            <a:r>
              <a:rPr lang="en-GB" sz="1600" dirty="0">
                <a:latin typeface="Helvetica Light" panose="020B0403020202020204" pitchFamily="34" charset="0"/>
              </a:rPr>
              <a:t> could be used as part of a debate or discussion activity, where students could use it to generate and evaluate different arguments and perspectives on a given topic.</a:t>
            </a:r>
            <a:endParaRPr lang="en-US" sz="1600" dirty="0">
              <a:latin typeface="Helvetica Light" panose="020B0403020202020204" pitchFamily="34" charset="0"/>
            </a:endParaRPr>
          </a:p>
        </p:txBody>
      </p:sp>
      <p:sp>
        <p:nvSpPr>
          <p:cNvPr id="8" name="TextBox 7">
            <a:extLst>
              <a:ext uri="{FF2B5EF4-FFF2-40B4-BE49-F238E27FC236}">
                <a16:creationId xmlns:a16="http://schemas.microsoft.com/office/drawing/2014/main" id="{D6CA9E6C-294C-5078-B30F-ECCE1B0CF214}"/>
              </a:ext>
            </a:extLst>
          </p:cNvPr>
          <p:cNvSpPr txBox="1"/>
          <p:nvPr/>
        </p:nvSpPr>
        <p:spPr>
          <a:xfrm>
            <a:off x="4449232" y="2992735"/>
            <a:ext cx="7399868" cy="1077218"/>
          </a:xfrm>
          <a:prstGeom prst="rect">
            <a:avLst/>
          </a:prstGeom>
          <a:noFill/>
        </p:spPr>
        <p:txBody>
          <a:bodyPr wrap="square">
            <a:spAutoFit/>
          </a:bodyPr>
          <a:lstStyle/>
          <a:p>
            <a:pPr lvl="0" algn="l"/>
            <a:r>
              <a:rPr lang="en-GB" sz="1600" b="1" dirty="0">
                <a:latin typeface="Helvetica Light" panose="020B0403020202020204" pitchFamily="34" charset="0"/>
              </a:rPr>
              <a:t>A tool for role-playing and debate </a:t>
            </a:r>
          </a:p>
          <a:p>
            <a:pPr lvl="0" algn="l"/>
            <a:r>
              <a:rPr lang="en-GB" sz="1600" dirty="0">
                <a:latin typeface="Helvetica Light" panose="020B0403020202020204" pitchFamily="34" charset="0"/>
              </a:rPr>
              <a:t>By assigning the AI a specific role or perspective, tutors can create dynamic and engaging discussions that require students to think critically about their own beliefs and the beliefs of others.</a:t>
            </a:r>
            <a:endParaRPr lang="en-US" sz="1600" dirty="0">
              <a:latin typeface="Helvetica Light" panose="020B0403020202020204" pitchFamily="34" charset="0"/>
            </a:endParaRPr>
          </a:p>
        </p:txBody>
      </p:sp>
      <p:sp>
        <p:nvSpPr>
          <p:cNvPr id="10" name="TextBox 9">
            <a:extLst>
              <a:ext uri="{FF2B5EF4-FFF2-40B4-BE49-F238E27FC236}">
                <a16:creationId xmlns:a16="http://schemas.microsoft.com/office/drawing/2014/main" id="{41318164-A359-93D3-66EE-018F8DCF2CC3}"/>
              </a:ext>
            </a:extLst>
          </p:cNvPr>
          <p:cNvSpPr txBox="1"/>
          <p:nvPr/>
        </p:nvSpPr>
        <p:spPr>
          <a:xfrm>
            <a:off x="3811030" y="4241101"/>
            <a:ext cx="7759700" cy="830997"/>
          </a:xfrm>
          <a:prstGeom prst="rect">
            <a:avLst/>
          </a:prstGeom>
          <a:noFill/>
        </p:spPr>
        <p:txBody>
          <a:bodyPr wrap="square">
            <a:spAutoFit/>
          </a:bodyPr>
          <a:lstStyle/>
          <a:p>
            <a:pPr lvl="0" algn="l"/>
            <a:r>
              <a:rPr lang="en-GB" sz="1600" dirty="0">
                <a:latin typeface="Helvetica Light" panose="020B0403020202020204" pitchFamily="34" charset="0"/>
              </a:rPr>
              <a:t>Supporting students in the process of writing and revising their work </a:t>
            </a:r>
          </a:p>
          <a:p>
            <a:pPr lvl="0" algn="l"/>
            <a:r>
              <a:rPr lang="en-GB" sz="1600" dirty="0">
                <a:latin typeface="Helvetica Light" panose="020B0403020202020204" pitchFamily="34" charset="0"/>
              </a:rPr>
              <a:t>students can receive real-time feedback on their writing, allowing them to identify areas for improvement and refine their arguments</a:t>
            </a:r>
            <a:endParaRPr lang="en-US" sz="1600" dirty="0">
              <a:latin typeface="Helvetica Light" panose="020B0403020202020204" pitchFamily="34" charset="0"/>
            </a:endParaRPr>
          </a:p>
        </p:txBody>
      </p:sp>
      <p:pic>
        <p:nvPicPr>
          <p:cNvPr id="14" name="Graphic 13" descr="Badge 1 outline">
            <a:extLst>
              <a:ext uri="{FF2B5EF4-FFF2-40B4-BE49-F238E27FC236}">
                <a16:creationId xmlns:a16="http://schemas.microsoft.com/office/drawing/2014/main" id="{7509E4AB-2A23-5D63-EC2F-D350E246CA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49232" y="1744369"/>
            <a:ext cx="468000" cy="468000"/>
          </a:xfrm>
          <a:prstGeom prst="rect">
            <a:avLst/>
          </a:prstGeom>
          <a:effectLst>
            <a:outerShdw blurRad="50800" dist="38100" dir="2700000" algn="tl" rotWithShape="0">
              <a:prstClr val="black">
                <a:alpha val="40000"/>
              </a:prstClr>
            </a:outerShdw>
          </a:effectLst>
        </p:spPr>
      </p:pic>
      <p:pic>
        <p:nvPicPr>
          <p:cNvPr id="16" name="Graphic 15" descr="Badge outline">
            <a:extLst>
              <a:ext uri="{FF2B5EF4-FFF2-40B4-BE49-F238E27FC236}">
                <a16:creationId xmlns:a16="http://schemas.microsoft.com/office/drawing/2014/main" id="{957398EF-EA8F-A320-4F89-C7694A0F7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1030" y="2992735"/>
            <a:ext cx="468000" cy="468000"/>
          </a:xfrm>
          <a:prstGeom prst="rect">
            <a:avLst/>
          </a:prstGeom>
          <a:effectLst>
            <a:outerShdw blurRad="50800" dist="38100" dir="2700000" algn="tl" rotWithShape="0">
              <a:prstClr val="black">
                <a:alpha val="40000"/>
              </a:prstClr>
            </a:outerShdw>
          </a:effectLst>
        </p:spPr>
      </p:pic>
      <p:pic>
        <p:nvPicPr>
          <p:cNvPr id="18" name="Graphic 17" descr="Badge 3 outline">
            <a:extLst>
              <a:ext uri="{FF2B5EF4-FFF2-40B4-BE49-F238E27FC236}">
                <a16:creationId xmlns:a16="http://schemas.microsoft.com/office/drawing/2014/main" id="{5805EADD-8516-537E-8B70-579136EB1B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8516" y="4149431"/>
            <a:ext cx="468000" cy="468000"/>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60EA03E7-192F-AD08-2D6F-7E079598430E}"/>
              </a:ext>
            </a:extLst>
          </p:cNvPr>
          <p:cNvSpPr/>
          <p:nvPr/>
        </p:nvSpPr>
        <p:spPr>
          <a:xfrm>
            <a:off x="642693" y="1499589"/>
            <a:ext cx="3033823" cy="7123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Helvetica" pitchFamily="2" charset="0"/>
              </a:rPr>
              <a:t>Ethical implications</a:t>
            </a:r>
          </a:p>
        </p:txBody>
      </p:sp>
    </p:spTree>
    <p:extLst>
      <p:ext uri="{BB962C8B-B14F-4D97-AF65-F5344CB8AC3E}">
        <p14:creationId xmlns:p14="http://schemas.microsoft.com/office/powerpoint/2010/main" val="4513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43E6-1CA3-055C-EE49-B433432A77AD}"/>
              </a:ext>
            </a:extLst>
          </p:cNvPr>
          <p:cNvSpPr>
            <a:spLocks noGrp="1"/>
          </p:cNvSpPr>
          <p:nvPr>
            <p:ph type="title"/>
          </p:nvPr>
        </p:nvSpPr>
        <p:spPr/>
        <p:txBody>
          <a:bodyPr>
            <a:normAutofit/>
          </a:bodyPr>
          <a:lstStyle/>
          <a:p>
            <a:r>
              <a:rPr lang="en-US" sz="3600" dirty="0">
                <a:latin typeface="Helvetica" pitchFamily="2" charset="0"/>
              </a:rPr>
              <a:t>ASSESSMENTS</a:t>
            </a:r>
            <a:r>
              <a:rPr lang="en-US" sz="3600" dirty="0">
                <a:solidFill>
                  <a:srgbClr val="F5B918"/>
                </a:solidFill>
                <a:latin typeface="Helvetica" pitchFamily="2" charset="0"/>
              </a:rPr>
              <a:t> RESILIENCE</a:t>
            </a:r>
            <a:endParaRPr lang="en-US" sz="3600" dirty="0"/>
          </a:p>
        </p:txBody>
      </p:sp>
      <p:graphicFrame>
        <p:nvGraphicFramePr>
          <p:cNvPr id="10" name="Content Placeholder 9">
            <a:extLst>
              <a:ext uri="{FF2B5EF4-FFF2-40B4-BE49-F238E27FC236}">
                <a16:creationId xmlns:a16="http://schemas.microsoft.com/office/drawing/2014/main" id="{0504FF5F-FA28-4972-B5DF-C3F62582A0F0}"/>
              </a:ext>
            </a:extLst>
          </p:cNvPr>
          <p:cNvGraphicFramePr>
            <a:graphicFrameLocks noGrp="1"/>
          </p:cNvGraphicFramePr>
          <p:nvPr>
            <p:ph idx="1"/>
            <p:extLst>
              <p:ext uri="{D42A27DB-BD31-4B8C-83A1-F6EECF244321}">
                <p14:modId xmlns:p14="http://schemas.microsoft.com/office/powerpoint/2010/main" val="1588690060"/>
              </p:ext>
            </p:extLst>
          </p:nvPr>
        </p:nvGraphicFramePr>
        <p:xfrm>
          <a:off x="634139" y="1707559"/>
          <a:ext cx="1155786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AA0489A3-71D8-B1D8-6FC4-5B1B8E81AE98}"/>
              </a:ext>
            </a:extLst>
          </p:cNvPr>
          <p:cNvSpPr txBox="1"/>
          <p:nvPr/>
        </p:nvSpPr>
        <p:spPr>
          <a:xfrm>
            <a:off x="9906000" y="6579868"/>
            <a:ext cx="6096000" cy="246221"/>
          </a:xfrm>
          <a:prstGeom prst="rect">
            <a:avLst/>
          </a:prstGeom>
          <a:noFill/>
        </p:spPr>
        <p:txBody>
          <a:bodyPr wrap="square">
            <a:spAutoFit/>
          </a:bodyPr>
          <a:lstStyle/>
          <a:p>
            <a:pPr algn="l" fontAlgn="base"/>
            <a:r>
              <a:rPr lang="en-GB" sz="1000" b="0" i="0" dirty="0">
                <a:solidFill>
                  <a:srgbClr val="343E47"/>
                </a:solidFill>
                <a:effectLst/>
                <a:latin typeface="Lato" panose="020F0502020204030204" pitchFamily="34" charset="0"/>
              </a:rPr>
              <a:t>Mathew Hillier</a:t>
            </a:r>
          </a:p>
        </p:txBody>
      </p:sp>
      <p:sp>
        <p:nvSpPr>
          <p:cNvPr id="9" name="TextBox 8">
            <a:extLst>
              <a:ext uri="{FF2B5EF4-FFF2-40B4-BE49-F238E27FC236}">
                <a16:creationId xmlns:a16="http://schemas.microsoft.com/office/drawing/2014/main" id="{79C94C85-6F93-FB53-C3E5-6756CD443CDE}"/>
              </a:ext>
            </a:extLst>
          </p:cNvPr>
          <p:cNvSpPr txBox="1"/>
          <p:nvPr/>
        </p:nvSpPr>
        <p:spPr>
          <a:xfrm>
            <a:off x="9749077" y="6578348"/>
            <a:ext cx="342900" cy="276999"/>
          </a:xfrm>
          <a:prstGeom prst="rect">
            <a:avLst/>
          </a:prstGeom>
          <a:noFill/>
        </p:spPr>
        <p:txBody>
          <a:bodyPr wrap="square">
            <a:spAutoFit/>
          </a:bodyPr>
          <a:lstStyle/>
          <a:p>
            <a:r>
              <a:rPr lang="en-GB" sz="1200" b="0" i="0" u="none" strike="noStrike" dirty="0">
                <a:solidFill>
                  <a:srgbClr val="202124"/>
                </a:solidFill>
                <a:effectLst/>
                <a:latin typeface="arial" panose="020B0604020202020204" pitchFamily="34" charset="0"/>
              </a:rPr>
              <a:t>©</a:t>
            </a:r>
            <a:endParaRPr lang="en-US" sz="1200" dirty="0"/>
          </a:p>
        </p:txBody>
      </p:sp>
      <p:sp>
        <p:nvSpPr>
          <p:cNvPr id="11" name="TextBox 10">
            <a:extLst>
              <a:ext uri="{FF2B5EF4-FFF2-40B4-BE49-F238E27FC236}">
                <a16:creationId xmlns:a16="http://schemas.microsoft.com/office/drawing/2014/main" id="{BB2475C8-BD27-9694-9ADF-EB60E410973B}"/>
              </a:ext>
            </a:extLst>
          </p:cNvPr>
          <p:cNvSpPr txBox="1"/>
          <p:nvPr/>
        </p:nvSpPr>
        <p:spPr>
          <a:xfrm>
            <a:off x="4887132" y="4510006"/>
            <a:ext cx="1379350" cy="784830"/>
          </a:xfrm>
          <a:prstGeom prst="rect">
            <a:avLst/>
          </a:prstGeom>
          <a:noFill/>
        </p:spPr>
        <p:txBody>
          <a:bodyPr wrap="square" rtlCol="0">
            <a:spAutoFit/>
          </a:bodyPr>
          <a:lstStyle/>
          <a:p>
            <a:r>
              <a:rPr lang="en-GB" sz="1500" b="1" dirty="0">
                <a:solidFill>
                  <a:schemeClr val="bg1"/>
                </a:solidFill>
                <a:latin typeface="Helvetica" pitchFamily="2" charset="0"/>
              </a:rPr>
              <a:t>Clarify expectations</a:t>
            </a:r>
          </a:p>
          <a:p>
            <a:endParaRPr lang="en-US" sz="1500" b="1" dirty="0">
              <a:latin typeface="Helvetica" pitchFamily="2" charset="0"/>
            </a:endParaRPr>
          </a:p>
        </p:txBody>
      </p:sp>
      <p:sp>
        <p:nvSpPr>
          <p:cNvPr id="12" name="TextBox 11">
            <a:extLst>
              <a:ext uri="{FF2B5EF4-FFF2-40B4-BE49-F238E27FC236}">
                <a16:creationId xmlns:a16="http://schemas.microsoft.com/office/drawing/2014/main" id="{34FCAE1F-23D9-C582-63DD-CB22E0E25929}"/>
              </a:ext>
            </a:extLst>
          </p:cNvPr>
          <p:cNvSpPr txBox="1"/>
          <p:nvPr/>
        </p:nvSpPr>
        <p:spPr>
          <a:xfrm>
            <a:off x="4887132" y="2615630"/>
            <a:ext cx="1379350" cy="784830"/>
          </a:xfrm>
          <a:prstGeom prst="rect">
            <a:avLst/>
          </a:prstGeom>
          <a:noFill/>
        </p:spPr>
        <p:txBody>
          <a:bodyPr wrap="square" rtlCol="0">
            <a:spAutoFit/>
          </a:bodyPr>
          <a:lstStyle/>
          <a:p>
            <a:pPr lvl="0"/>
            <a:r>
              <a:rPr lang="en-GB" sz="1500" b="1" dirty="0">
                <a:latin typeface="Helvetica" pitchFamily="2" charset="0"/>
              </a:rPr>
              <a:t>A</a:t>
            </a:r>
            <a:r>
              <a:rPr lang="en-GB" sz="1500" b="1" i="0" dirty="0">
                <a:latin typeface="Helvetica" pitchFamily="2" charset="0"/>
              </a:rPr>
              <a:t>cademic integrity</a:t>
            </a:r>
          </a:p>
          <a:p>
            <a:endParaRPr lang="en-US" sz="1500" b="1" dirty="0">
              <a:latin typeface="Helvetica" pitchFamily="2" charset="0"/>
            </a:endParaRPr>
          </a:p>
        </p:txBody>
      </p:sp>
      <p:sp>
        <p:nvSpPr>
          <p:cNvPr id="13" name="TextBox 12">
            <a:extLst>
              <a:ext uri="{FF2B5EF4-FFF2-40B4-BE49-F238E27FC236}">
                <a16:creationId xmlns:a16="http://schemas.microsoft.com/office/drawing/2014/main" id="{9BD1E856-2793-2215-C8F2-FFF77BBAF169}"/>
              </a:ext>
            </a:extLst>
          </p:cNvPr>
          <p:cNvSpPr txBox="1"/>
          <p:nvPr/>
        </p:nvSpPr>
        <p:spPr>
          <a:xfrm>
            <a:off x="6945823" y="2636421"/>
            <a:ext cx="1379350" cy="784830"/>
          </a:xfrm>
          <a:prstGeom prst="rect">
            <a:avLst/>
          </a:prstGeom>
          <a:noFill/>
        </p:spPr>
        <p:txBody>
          <a:bodyPr wrap="square" rtlCol="0">
            <a:spAutoFit/>
          </a:bodyPr>
          <a:lstStyle/>
          <a:p>
            <a:r>
              <a:rPr lang="en-GB" sz="1500" b="1" dirty="0">
                <a:solidFill>
                  <a:schemeClr val="bg1"/>
                </a:solidFill>
                <a:latin typeface="Helvetica" pitchFamily="2" charset="0"/>
              </a:rPr>
              <a:t>Use it in activities</a:t>
            </a:r>
          </a:p>
          <a:p>
            <a:endParaRPr lang="en-US" sz="1500" b="1" dirty="0">
              <a:latin typeface="Helvetica" pitchFamily="2" charset="0"/>
            </a:endParaRPr>
          </a:p>
        </p:txBody>
      </p:sp>
      <p:sp>
        <p:nvSpPr>
          <p:cNvPr id="14" name="TextBox 13">
            <a:extLst>
              <a:ext uri="{FF2B5EF4-FFF2-40B4-BE49-F238E27FC236}">
                <a16:creationId xmlns:a16="http://schemas.microsoft.com/office/drawing/2014/main" id="{171A8FBF-A10E-2F9A-E436-FE2D87C4AE38}"/>
              </a:ext>
            </a:extLst>
          </p:cNvPr>
          <p:cNvSpPr txBox="1"/>
          <p:nvPr/>
        </p:nvSpPr>
        <p:spPr>
          <a:xfrm>
            <a:off x="6945823" y="4510006"/>
            <a:ext cx="1379350" cy="784830"/>
          </a:xfrm>
          <a:prstGeom prst="rect">
            <a:avLst/>
          </a:prstGeom>
          <a:noFill/>
        </p:spPr>
        <p:txBody>
          <a:bodyPr wrap="square" rtlCol="0">
            <a:spAutoFit/>
          </a:bodyPr>
          <a:lstStyle/>
          <a:p>
            <a:r>
              <a:rPr lang="en-GB" sz="1500" b="1" dirty="0">
                <a:latin typeface="Helvetica" pitchFamily="2" charset="0"/>
              </a:rPr>
              <a:t>Small changes</a:t>
            </a:r>
          </a:p>
          <a:p>
            <a:endParaRPr lang="en-US" sz="1500" b="1" dirty="0">
              <a:latin typeface="Helvetica" pitchFamily="2" charset="0"/>
            </a:endParaRPr>
          </a:p>
        </p:txBody>
      </p:sp>
    </p:spTree>
    <p:extLst>
      <p:ext uri="{BB962C8B-B14F-4D97-AF65-F5344CB8AC3E}">
        <p14:creationId xmlns:p14="http://schemas.microsoft.com/office/powerpoint/2010/main" val="264093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49116-747F-544E-C485-0620C5F1F8A6}"/>
              </a:ext>
            </a:extLst>
          </p:cNvPr>
          <p:cNvSpPr>
            <a:spLocks noGrp="1"/>
          </p:cNvSpPr>
          <p:nvPr>
            <p:ph type="title"/>
          </p:nvPr>
        </p:nvSpPr>
        <p:spPr>
          <a:xfrm>
            <a:off x="5432012" y="409610"/>
            <a:ext cx="5906645" cy="1268958"/>
          </a:xfrm>
        </p:spPr>
        <p:txBody>
          <a:bodyPr anchor="b">
            <a:normAutofit/>
          </a:bodyPr>
          <a:lstStyle/>
          <a:p>
            <a:r>
              <a:rPr lang="en-US" sz="3200" dirty="0">
                <a:latin typeface="Helvetica" pitchFamily="2" charset="0"/>
              </a:rPr>
              <a:t>ASSESSMENT</a:t>
            </a:r>
            <a:r>
              <a:rPr lang="en-US" sz="3200" dirty="0">
                <a:solidFill>
                  <a:srgbClr val="F5B918"/>
                </a:solidFill>
                <a:latin typeface="Helvetica" pitchFamily="2" charset="0"/>
              </a:rPr>
              <a:t> FEEDBACK</a:t>
            </a:r>
            <a:br>
              <a:rPr lang="en-US" sz="3200" dirty="0">
                <a:solidFill>
                  <a:srgbClr val="F5B918"/>
                </a:solidFill>
                <a:latin typeface="Helvetica" pitchFamily="2" charset="0"/>
              </a:rPr>
            </a:br>
            <a:endParaRPr lang="en-US" sz="3200" dirty="0"/>
          </a:p>
        </p:txBody>
      </p:sp>
      <p:pic>
        <p:nvPicPr>
          <p:cNvPr id="4" name="Picture 3" descr="Hand holding a pen shading number on a sheet">
            <a:extLst>
              <a:ext uri="{FF2B5EF4-FFF2-40B4-BE49-F238E27FC236}">
                <a16:creationId xmlns:a16="http://schemas.microsoft.com/office/drawing/2014/main" id="{A5A5DD6D-BBE2-71E2-15C6-C5DECF1A1D20}"/>
              </a:ext>
            </a:extLst>
          </p:cNvPr>
          <p:cNvPicPr>
            <a:picLocks noChangeAspect="1"/>
          </p:cNvPicPr>
          <p:nvPr/>
        </p:nvPicPr>
        <p:blipFill rotWithShape="1">
          <a:blip r:embed="rId2"/>
          <a:srcRect l="55436" t="-1" r="-1" b="-1"/>
          <a:stretch/>
        </p:blipFill>
        <p:spPr>
          <a:xfrm>
            <a:off x="0" y="-19592"/>
            <a:ext cx="4578670" cy="68930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hidden="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hidden="1">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2DBC17D-7010-1204-6170-004CB30EF239}"/>
              </a:ext>
            </a:extLst>
          </p:cNvPr>
          <p:cNvSpPr>
            <a:spLocks noGrp="1"/>
          </p:cNvSpPr>
          <p:nvPr>
            <p:ph idx="1"/>
          </p:nvPr>
        </p:nvSpPr>
        <p:spPr>
          <a:xfrm>
            <a:off x="5917914" y="1029099"/>
            <a:ext cx="5622221" cy="3717317"/>
          </a:xfrm>
        </p:spPr>
        <p:txBody>
          <a:bodyPr anchor="t">
            <a:normAutofit/>
          </a:bodyPr>
          <a:lstStyle/>
          <a:p>
            <a:pPr marL="0" indent="0">
              <a:buNone/>
            </a:pPr>
            <a:endParaRPr lang="en-US" sz="1800" dirty="0">
              <a:latin typeface="Helvetica Light" panose="020B0403020202020204" pitchFamily="34" charset="0"/>
            </a:endParaRPr>
          </a:p>
          <a:p>
            <a:pPr marL="0" indent="0">
              <a:buNone/>
            </a:pPr>
            <a:endParaRPr lang="en-US" sz="2200" dirty="0">
              <a:latin typeface="Helvetica Light" panose="020B0403020202020204" pitchFamily="34" charset="0"/>
            </a:endParaRPr>
          </a:p>
          <a:p>
            <a:pPr marL="0" indent="0">
              <a:buNone/>
            </a:pPr>
            <a:r>
              <a:rPr lang="en-US" sz="2200" b="1" dirty="0">
                <a:latin typeface="Helvetica Light" panose="020B0403020202020204" pitchFamily="34" charset="0"/>
              </a:rPr>
              <a:t>For large cohorts</a:t>
            </a:r>
            <a:r>
              <a:rPr lang="en-US" sz="2200" dirty="0">
                <a:latin typeface="Helvetica Light" panose="020B0403020202020204" pitchFamily="34" charset="0"/>
              </a:rPr>
              <a:t>: using </a:t>
            </a:r>
            <a:r>
              <a:rPr lang="en-US" sz="2200" dirty="0" err="1">
                <a:latin typeface="Helvetica Light" panose="020B0403020202020204" pitchFamily="34" charset="0"/>
              </a:rPr>
              <a:t>ChatGPT</a:t>
            </a:r>
            <a:r>
              <a:rPr lang="en-US" sz="2200" dirty="0">
                <a:latin typeface="Helvetica Light" panose="020B0403020202020204" pitchFamily="34" charset="0"/>
              </a:rPr>
              <a:t> to generate a universal marking grid, including summative feedback against each criteria</a:t>
            </a:r>
          </a:p>
          <a:p>
            <a:pPr marL="0" indent="0">
              <a:buNone/>
            </a:pPr>
            <a:r>
              <a:rPr lang="en-US" sz="2200" dirty="0">
                <a:latin typeface="Helvetica Light" panose="020B0403020202020204" pitchFamily="34" charset="0"/>
              </a:rPr>
              <a:t>The same rule applies: feedback need to be accurate, specific, and personalized</a:t>
            </a:r>
          </a:p>
          <a:p>
            <a:pPr marL="0" indent="0">
              <a:buNone/>
            </a:pPr>
            <a:r>
              <a:rPr lang="en-US" sz="2200" dirty="0">
                <a:latin typeface="Helvetica Light" panose="020B0403020202020204" pitchFamily="34" charset="0"/>
              </a:rPr>
              <a:t>The emphasis should be on improving the students’ thinking, not just the work!</a:t>
            </a:r>
          </a:p>
        </p:txBody>
      </p:sp>
      <p:pic>
        <p:nvPicPr>
          <p:cNvPr id="19" name="Graphic 18" descr="Badge 1 with solid fill">
            <a:extLst>
              <a:ext uri="{FF2B5EF4-FFF2-40B4-BE49-F238E27FC236}">
                <a16:creationId xmlns:a16="http://schemas.microsoft.com/office/drawing/2014/main" id="{F11A3762-3E4A-64FD-8F33-719FACF732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7006" y="1805955"/>
            <a:ext cx="590908" cy="590908"/>
          </a:xfrm>
          <a:prstGeom prst="rect">
            <a:avLst/>
          </a:prstGeom>
        </p:spPr>
      </p:pic>
      <p:pic>
        <p:nvPicPr>
          <p:cNvPr id="21" name="Graphic 20" descr="Badge with solid fill">
            <a:extLst>
              <a:ext uri="{FF2B5EF4-FFF2-40B4-BE49-F238E27FC236}">
                <a16:creationId xmlns:a16="http://schemas.microsoft.com/office/drawing/2014/main" id="{B1D93B40-23A3-EA85-8396-F811C1E5B8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7006" y="3141224"/>
            <a:ext cx="590400" cy="590400"/>
          </a:xfrm>
          <a:prstGeom prst="rect">
            <a:avLst/>
          </a:prstGeom>
        </p:spPr>
      </p:pic>
      <p:pic>
        <p:nvPicPr>
          <p:cNvPr id="23" name="Graphic 22" descr="Badge 3 with solid fill">
            <a:extLst>
              <a:ext uri="{FF2B5EF4-FFF2-40B4-BE49-F238E27FC236}">
                <a16:creationId xmlns:a16="http://schemas.microsoft.com/office/drawing/2014/main" id="{4625AAED-793A-E3AD-9C3F-2ED1DA1452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7006" y="3995538"/>
            <a:ext cx="590400" cy="590400"/>
          </a:xfrm>
          <a:prstGeom prst="rect">
            <a:avLst/>
          </a:prstGeom>
        </p:spPr>
      </p:pic>
      <p:pic>
        <p:nvPicPr>
          <p:cNvPr id="6" name="Picture 5" descr="Text, letter&#10;&#10;Description automatically generated">
            <a:extLst>
              <a:ext uri="{FF2B5EF4-FFF2-40B4-BE49-F238E27FC236}">
                <a16:creationId xmlns:a16="http://schemas.microsoft.com/office/drawing/2014/main" id="{89B56F77-1413-9290-01A0-39FE2446A553}"/>
              </a:ext>
            </a:extLst>
          </p:cNvPr>
          <p:cNvPicPr>
            <a:picLocks noChangeAspect="1"/>
          </p:cNvPicPr>
          <p:nvPr/>
        </p:nvPicPr>
        <p:blipFill>
          <a:blip r:embed="rId9"/>
          <a:stretch>
            <a:fillRect/>
          </a:stretch>
        </p:blipFill>
        <p:spPr>
          <a:xfrm>
            <a:off x="2759462" y="409610"/>
            <a:ext cx="4754192" cy="6858000"/>
          </a:xfrm>
          <a:prstGeom prst="rect">
            <a:avLst/>
          </a:prstGeom>
        </p:spPr>
      </p:pic>
    </p:spTree>
    <p:extLst>
      <p:ext uri="{BB962C8B-B14F-4D97-AF65-F5344CB8AC3E}">
        <p14:creationId xmlns:p14="http://schemas.microsoft.com/office/powerpoint/2010/main" val="25711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D352-14B9-F2AA-99AC-B610B6369C4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0638D3D-9E53-EDF3-479A-CA356DAA2472}"/>
              </a:ext>
            </a:extLst>
          </p:cNvPr>
          <p:cNvSpPr>
            <a:spLocks noGrp="1"/>
          </p:cNvSpPr>
          <p:nvPr>
            <p:ph idx="1"/>
          </p:nvPr>
        </p:nvSpPr>
        <p:spPr/>
        <p:txBody>
          <a:bodyPr>
            <a:normAutofit/>
          </a:bodyPr>
          <a:lstStyle/>
          <a:p>
            <a:r>
              <a:rPr lang="en-US" sz="1600" dirty="0">
                <a:latin typeface="Helvetica" pitchFamily="2" charset="0"/>
                <a:cs typeface="Calibri" panose="020F0502020204030204" pitchFamily="34" charset="0"/>
              </a:rPr>
              <a:t>Ali, F. (2023). GPT-1 to GPT-4. Each of </a:t>
            </a:r>
            <a:r>
              <a:rPr lang="en-US" sz="1600" dirty="0" err="1">
                <a:latin typeface="Helvetica" pitchFamily="2" charset="0"/>
                <a:cs typeface="Calibri" panose="020F0502020204030204" pitchFamily="34" charset="0"/>
              </a:rPr>
              <a:t>OpenAI</a:t>
            </a:r>
            <a:r>
              <a:rPr lang="en-US" sz="1600" dirty="0">
                <a:latin typeface="Helvetica" pitchFamily="2" charset="0"/>
                <a:cs typeface="Calibri" panose="020F0502020204030204" pitchFamily="34" charset="0"/>
              </a:rPr>
              <a:t> GPT module is explained and compared. Available at: </a:t>
            </a:r>
            <a:r>
              <a:rPr lang="en-US" sz="1600" dirty="0">
                <a:latin typeface="Helvetica" pitchFamily="2" charset="0"/>
                <a:cs typeface="Calibri" panose="020F0502020204030204" pitchFamily="34" charset="0"/>
                <a:hlinkClick r:id="rId2"/>
              </a:rPr>
              <a:t>https://www.makeuseof.com/gpt-models-explained-and-compared/</a:t>
            </a:r>
            <a:endParaRPr lang="en-GB" sz="1600" i="0" dirty="0">
              <a:effectLst/>
              <a:latin typeface="Helvetica" pitchFamily="2" charset="0"/>
            </a:endParaRPr>
          </a:p>
          <a:p>
            <a:r>
              <a:rPr lang="en-GB" sz="1600" i="0" dirty="0" err="1">
                <a:effectLst/>
                <a:latin typeface="Helvetica" pitchFamily="2" charset="0"/>
              </a:rPr>
              <a:t>ChatGPT</a:t>
            </a:r>
            <a:r>
              <a:rPr lang="en-GB" sz="1600" i="0" dirty="0">
                <a:effectLst/>
                <a:latin typeface="Helvetica" pitchFamily="2" charset="0"/>
              </a:rPr>
              <a:t> and AI Composition Tools. Available at</a:t>
            </a:r>
            <a:r>
              <a:rPr lang="en-GB" sz="1600" i="0" dirty="0">
                <a:solidFill>
                  <a:srgbClr val="01415A"/>
                </a:solidFill>
                <a:effectLst/>
                <a:latin typeface="Helvetica" pitchFamily="2" charset="0"/>
              </a:rPr>
              <a:t>: </a:t>
            </a:r>
            <a:r>
              <a:rPr lang="en-US" sz="1600" dirty="0">
                <a:latin typeface="Helvetica" pitchFamily="2" charset="0"/>
                <a:hlinkClick r:id="rId3"/>
              </a:rPr>
              <a:t>https://ctl.wustl.edu/resources/chatgpt-and-ai-composition-tools/</a:t>
            </a:r>
            <a:r>
              <a:rPr lang="en-US" sz="1600" dirty="0">
                <a:latin typeface="Helvetica" pitchFamily="2" charset="0"/>
              </a:rPr>
              <a:t> </a:t>
            </a:r>
            <a:endParaRPr lang="en-GB" sz="1600" dirty="0">
              <a:latin typeface="Helvetica" pitchFamily="2" charset="0"/>
            </a:endParaRPr>
          </a:p>
          <a:p>
            <a:r>
              <a:rPr lang="en-GB" sz="1600" dirty="0">
                <a:latin typeface="Helvetica" pitchFamily="2" charset="0"/>
              </a:rPr>
              <a:t>C</a:t>
            </a:r>
            <a:r>
              <a:rPr lang="en-GB" sz="1600" dirty="0">
                <a:effectLst/>
                <a:latin typeface="Helvetica" pitchFamily="2" charset="0"/>
              </a:rPr>
              <a:t>hristodoulou, </a:t>
            </a:r>
            <a:r>
              <a:rPr lang="en-GB" sz="1600" cap="all" dirty="0">
                <a:effectLst/>
                <a:latin typeface="Helvetica" pitchFamily="2" charset="0"/>
              </a:rPr>
              <a:t>d. (2023). </a:t>
            </a:r>
            <a:r>
              <a:rPr lang="en-GB" sz="1600" dirty="0">
                <a:solidFill>
                  <a:srgbClr val="404040"/>
                </a:solidFill>
                <a:effectLst/>
                <a:latin typeface="Helvetica" pitchFamily="2" charset="0"/>
              </a:rPr>
              <a:t>Can ChatGPT provide feedback? Our latest research. Available at: </a:t>
            </a:r>
            <a:r>
              <a:rPr lang="en-GB" sz="1600" dirty="0">
                <a:solidFill>
                  <a:srgbClr val="404040"/>
                </a:solidFill>
                <a:effectLst/>
                <a:latin typeface="Helvetica" pitchFamily="2" charset="0"/>
                <a:hlinkClick r:id="rId4"/>
              </a:rPr>
              <a:t>https://substack.nomoremarking.com/p/can-chatgpt-provide-feedback-our</a:t>
            </a:r>
            <a:r>
              <a:rPr lang="en-GB" sz="1600" dirty="0">
                <a:solidFill>
                  <a:srgbClr val="404040"/>
                </a:solidFill>
                <a:effectLst/>
                <a:latin typeface="Helvetica" pitchFamily="2" charset="0"/>
              </a:rPr>
              <a:t> </a:t>
            </a:r>
          </a:p>
          <a:p>
            <a:r>
              <a:rPr lang="en-GB" sz="1600" i="0" dirty="0">
                <a:solidFill>
                  <a:srgbClr val="000000"/>
                </a:solidFill>
                <a:effectLst/>
                <a:latin typeface="Helvetica" pitchFamily="2" charset="0"/>
              </a:rPr>
              <a:t>Frąckiewicz</a:t>
            </a:r>
            <a:r>
              <a:rPr lang="en-GB" sz="1600" dirty="0">
                <a:solidFill>
                  <a:srgbClr val="6B7C93"/>
                </a:solidFill>
                <a:latin typeface="Helvetica" pitchFamily="2" charset="0"/>
              </a:rPr>
              <a:t>, </a:t>
            </a:r>
            <a:r>
              <a:rPr lang="en-GB" sz="1600" dirty="0">
                <a:latin typeface="Helvetica" pitchFamily="2" charset="0"/>
              </a:rPr>
              <a:t>M. (2023). </a:t>
            </a:r>
            <a:r>
              <a:rPr lang="en-GB" sz="1600" i="0" dirty="0">
                <a:solidFill>
                  <a:srgbClr val="3C424F"/>
                </a:solidFill>
                <a:effectLst/>
                <a:latin typeface="Helvetica" pitchFamily="2" charset="0"/>
              </a:rPr>
              <a:t>Enhancing Creativity and Critical Thinking with ChatGPT-4 in the Classroom. Available at: </a:t>
            </a:r>
            <a:r>
              <a:rPr lang="en-GB" sz="1600" dirty="0">
                <a:solidFill>
                  <a:srgbClr val="404040"/>
                </a:solidFill>
                <a:effectLst/>
                <a:latin typeface="Helvetica" pitchFamily="2" charset="0"/>
                <a:hlinkClick r:id="rId5"/>
              </a:rPr>
              <a:t>https://ts2.space/en/enhancing-creativity-and-critical-thinking-with-chatgpt-4-in-the-classroom/</a:t>
            </a:r>
            <a:endParaRPr lang="en-GB" sz="1600" dirty="0">
              <a:solidFill>
                <a:srgbClr val="404040"/>
              </a:solidFill>
              <a:effectLst/>
              <a:latin typeface="Helvetica" pitchFamily="2" charset="0"/>
            </a:endParaRPr>
          </a:p>
          <a:p>
            <a:r>
              <a:rPr lang="en-US" sz="1600" dirty="0" err="1">
                <a:latin typeface="Helvetica" pitchFamily="2" charset="0"/>
                <a:cs typeface="Calibri" panose="020F0502020204030204" pitchFamily="34" charset="0"/>
              </a:rPr>
              <a:t>Futurepedia</a:t>
            </a:r>
            <a:r>
              <a:rPr lang="en-US" sz="1600" dirty="0">
                <a:latin typeface="Helvetica" pitchFamily="2" charset="0"/>
                <a:cs typeface="Calibri" panose="020F0502020204030204" pitchFamily="34" charset="0"/>
              </a:rPr>
              <a:t> – AI tools collection. Available at: </a:t>
            </a:r>
            <a:r>
              <a:rPr lang="en-US" sz="1600" dirty="0">
                <a:latin typeface="Helvetica" pitchFamily="2" charset="0"/>
                <a:cs typeface="Calibri" panose="020F0502020204030204" pitchFamily="34" charset="0"/>
                <a:hlinkClick r:id="rId6"/>
              </a:rPr>
              <a:t>https://www.futurepedia.io/</a:t>
            </a:r>
            <a:endParaRPr lang="en-GB" sz="1600" dirty="0">
              <a:solidFill>
                <a:srgbClr val="404040"/>
              </a:solidFill>
              <a:effectLst/>
              <a:latin typeface="Helvetica" pitchFamily="2" charset="0"/>
            </a:endParaRPr>
          </a:p>
          <a:p>
            <a:r>
              <a:rPr lang="en-GB" sz="1600" dirty="0" err="1">
                <a:solidFill>
                  <a:srgbClr val="404040"/>
                </a:solidFill>
                <a:latin typeface="Helvetica" pitchFamily="2" charset="0"/>
              </a:rPr>
              <a:t>Howse</a:t>
            </a:r>
            <a:r>
              <a:rPr lang="en-GB" sz="1600" dirty="0">
                <a:solidFill>
                  <a:srgbClr val="404040"/>
                </a:solidFill>
                <a:latin typeface="Helvetica" pitchFamily="2" charset="0"/>
              </a:rPr>
              <a:t>, S. (2023). </a:t>
            </a:r>
            <a:r>
              <a:rPr lang="en-GB" sz="1600" i="0" dirty="0">
                <a:solidFill>
                  <a:srgbClr val="292929"/>
                </a:solidFill>
                <a:effectLst/>
                <a:latin typeface="Helvetica" pitchFamily="2" charset="0"/>
              </a:rPr>
              <a:t>Beyond Traditional Teaching: How ChatGPT-4 Can Help Foster Critical Thinking and Inquiry in Your Students. Available at: </a:t>
            </a:r>
            <a:r>
              <a:rPr lang="en-GB" sz="1600" dirty="0">
                <a:solidFill>
                  <a:srgbClr val="404040"/>
                </a:solidFill>
                <a:latin typeface="Helvetica" pitchFamily="2" charset="0"/>
                <a:hlinkClick r:id="rId7"/>
              </a:rPr>
              <a:t>https://medium.com/@SteveHowseEdu/beyond-traditional-teaching-how-chatgpt-4-can-help-foster-critical-thinking-and-inquiry-in-your-4f006e4328c1</a:t>
            </a:r>
            <a:r>
              <a:rPr lang="en-GB" sz="1600" dirty="0">
                <a:solidFill>
                  <a:srgbClr val="404040"/>
                </a:solidFill>
                <a:latin typeface="Helvetica" pitchFamily="2" charset="0"/>
              </a:rPr>
              <a:t>  </a:t>
            </a:r>
          </a:p>
          <a:p>
            <a:r>
              <a:rPr lang="en-GB" sz="1600" i="0" dirty="0">
                <a:solidFill>
                  <a:srgbClr val="080A12"/>
                </a:solidFill>
                <a:effectLst/>
                <a:latin typeface="Helvetica" pitchFamily="2" charset="0"/>
                <a:cs typeface="Calibri" panose="020F0502020204030204" pitchFamily="34" charset="0"/>
              </a:rPr>
              <a:t>Gewirtz, D. (2023). How does </a:t>
            </a:r>
            <a:r>
              <a:rPr lang="en-GB" sz="1600" i="0" dirty="0" err="1">
                <a:solidFill>
                  <a:srgbClr val="080A12"/>
                </a:solidFill>
                <a:effectLst/>
                <a:latin typeface="Helvetica" pitchFamily="2" charset="0"/>
                <a:cs typeface="Calibri" panose="020F0502020204030204" pitchFamily="34" charset="0"/>
              </a:rPr>
              <a:t>chatGPT</a:t>
            </a:r>
            <a:r>
              <a:rPr lang="en-GB" sz="1600" i="0" dirty="0">
                <a:solidFill>
                  <a:srgbClr val="080A12"/>
                </a:solidFill>
                <a:effectLst/>
                <a:latin typeface="Helvetica" pitchFamily="2" charset="0"/>
                <a:cs typeface="Calibri" panose="020F0502020204030204" pitchFamily="34" charset="0"/>
              </a:rPr>
              <a:t> work? Available at: </a:t>
            </a:r>
            <a:r>
              <a:rPr lang="en-GB" sz="1600" i="0" dirty="0">
                <a:solidFill>
                  <a:srgbClr val="080A12"/>
                </a:solidFill>
                <a:effectLst/>
                <a:latin typeface="Helvetica" pitchFamily="2" charset="0"/>
                <a:cs typeface="Calibri" panose="020F0502020204030204" pitchFamily="34" charset="0"/>
                <a:hlinkClick r:id="rId8"/>
              </a:rPr>
              <a:t>https://www.zdnet.com/article/how-does-chatgpt-work/</a:t>
            </a:r>
            <a:r>
              <a:rPr lang="en-GB" sz="1600" i="0" dirty="0">
                <a:solidFill>
                  <a:srgbClr val="080A12"/>
                </a:solidFill>
                <a:effectLst/>
                <a:latin typeface="Helvetica" pitchFamily="2" charset="0"/>
                <a:cs typeface="Calibri" panose="020F0502020204030204" pitchFamily="34" charset="0"/>
              </a:rPr>
              <a:t> </a:t>
            </a:r>
            <a:endParaRPr lang="en-GB" sz="1500" dirty="0">
              <a:solidFill>
                <a:srgbClr val="404040"/>
              </a:solidFill>
              <a:effectLst/>
              <a:latin typeface="Helvetica Light" panose="020B0403020202020204" pitchFamily="34" charset="0"/>
            </a:endParaRPr>
          </a:p>
          <a:p>
            <a:endParaRPr lang="en-US" dirty="0"/>
          </a:p>
        </p:txBody>
      </p:sp>
    </p:spTree>
    <p:extLst>
      <p:ext uri="{BB962C8B-B14F-4D97-AF65-F5344CB8AC3E}">
        <p14:creationId xmlns:p14="http://schemas.microsoft.com/office/powerpoint/2010/main" val="89011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BEC3-5CDE-D6C0-72A3-9FCD07B0DE0F}"/>
              </a:ext>
            </a:extLst>
          </p:cNvPr>
          <p:cNvSpPr>
            <a:spLocks noGrp="1"/>
          </p:cNvSpPr>
          <p:nvPr>
            <p:ph type="title"/>
          </p:nvPr>
        </p:nvSpPr>
        <p:spPr/>
        <p:txBody>
          <a:bodyPr>
            <a:normAutofit/>
          </a:bodyPr>
          <a:lstStyle/>
          <a:p>
            <a:r>
              <a:rPr lang="en-US" sz="3600" dirty="0">
                <a:solidFill>
                  <a:schemeClr val="accent1">
                    <a:lumMod val="50000"/>
                  </a:schemeClr>
                </a:solidFill>
                <a:latin typeface="Helvetica" pitchFamily="2" charset="0"/>
              </a:rPr>
              <a:t>CONTENT</a:t>
            </a:r>
          </a:p>
        </p:txBody>
      </p:sp>
      <p:sp>
        <p:nvSpPr>
          <p:cNvPr id="13" name="Content Placeholder 12">
            <a:extLst>
              <a:ext uri="{FF2B5EF4-FFF2-40B4-BE49-F238E27FC236}">
                <a16:creationId xmlns:a16="http://schemas.microsoft.com/office/drawing/2014/main" id="{03521826-44D3-A5A9-52BE-7D72D727AEC5}"/>
              </a:ext>
            </a:extLst>
          </p:cNvPr>
          <p:cNvSpPr>
            <a:spLocks noGrp="1"/>
          </p:cNvSpPr>
          <p:nvPr>
            <p:ph idx="1"/>
          </p:nvPr>
        </p:nvSpPr>
        <p:spPr>
          <a:xfrm>
            <a:off x="912628" y="1828912"/>
            <a:ext cx="9953846" cy="1796790"/>
          </a:xfrm>
        </p:spPr>
        <p:txBody>
          <a:bodyPr>
            <a:normAutofit/>
          </a:bodyPr>
          <a:lstStyle/>
          <a:p>
            <a:pPr marL="0" indent="0">
              <a:buNone/>
            </a:pPr>
            <a:r>
              <a:rPr lang="en-US" altLang="ko-KR" sz="2800" b="1" dirty="0">
                <a:solidFill>
                  <a:srgbClr val="F5B918"/>
                </a:solidFill>
                <a:latin typeface="Helvetica" pitchFamily="2" charset="0"/>
              </a:rPr>
              <a:t>         </a:t>
            </a:r>
            <a:r>
              <a:rPr lang="en-GB" altLang="ko-KR" sz="2800" dirty="0">
                <a:solidFill>
                  <a:schemeClr val="accent1">
                    <a:lumMod val="50000"/>
                  </a:schemeClr>
                </a:solidFill>
                <a:latin typeface="Helvetica Light" panose="020B0403020202020204" pitchFamily="34" charset="0"/>
              </a:rPr>
              <a:t>A</a:t>
            </a:r>
            <a:r>
              <a:rPr lang="en-GB" sz="2800" dirty="0">
                <a:solidFill>
                  <a:schemeClr val="accent1">
                    <a:lumMod val="50000"/>
                  </a:schemeClr>
                </a:solidFill>
                <a:effectLst/>
                <a:latin typeface="Helvetica Light" panose="020B0403020202020204" pitchFamily="34" charset="0"/>
              </a:rPr>
              <a:t>uthentic assessments in the age of AI  </a:t>
            </a:r>
          </a:p>
          <a:p>
            <a:pPr marL="581025" indent="-222250">
              <a:spcBef>
                <a:spcPts val="0"/>
              </a:spcBef>
              <a:buNone/>
            </a:pPr>
            <a:r>
              <a:rPr lang="en-GB" sz="2800" dirty="0">
                <a:solidFill>
                  <a:srgbClr val="161515"/>
                </a:solidFill>
                <a:effectLst/>
                <a:latin typeface="Helvetica Light" panose="020B0403020202020204" pitchFamily="34" charset="0"/>
              </a:rPr>
              <a:t>     </a:t>
            </a:r>
            <a:r>
              <a:rPr lang="en-GB" sz="2000" dirty="0" err="1">
                <a:solidFill>
                  <a:srgbClr val="161515"/>
                </a:solidFill>
                <a:effectLst/>
                <a:latin typeface="Helvetica Light" panose="020B0403020202020204" pitchFamily="34" charset="0"/>
              </a:rPr>
              <a:t>ChatGPT</a:t>
            </a:r>
            <a:r>
              <a:rPr lang="en-GB" sz="2000" dirty="0">
                <a:solidFill>
                  <a:srgbClr val="161515"/>
                </a:solidFill>
                <a:effectLst/>
                <a:latin typeface="Helvetica Light" panose="020B0403020202020204" pitchFamily="34" charset="0"/>
              </a:rPr>
              <a:t> in developing and evaluating students’ </a:t>
            </a:r>
            <a:r>
              <a:rPr lang="en-GB" sz="2000" b="1" dirty="0">
                <a:solidFill>
                  <a:srgbClr val="161515"/>
                </a:solidFill>
                <a:effectLst/>
                <a:latin typeface="Helvetica Light" panose="020B0403020202020204" pitchFamily="34" charset="0"/>
              </a:rPr>
              <a:t>higher thinking skills</a:t>
            </a:r>
          </a:p>
          <a:p>
            <a:pPr marL="581025" indent="-222250">
              <a:spcBef>
                <a:spcPts val="0"/>
              </a:spcBef>
              <a:spcAft>
                <a:spcPts val="500"/>
              </a:spcAft>
              <a:buNone/>
            </a:pPr>
            <a:r>
              <a:rPr lang="en-GB" sz="2000" dirty="0">
                <a:solidFill>
                  <a:srgbClr val="161515"/>
                </a:solidFill>
                <a:latin typeface="Helvetica Light" panose="020B0403020202020204" pitchFamily="34" charset="0"/>
              </a:rPr>
              <a:t>       Using </a:t>
            </a:r>
            <a:r>
              <a:rPr lang="en-GB" sz="2000" dirty="0" err="1">
                <a:solidFill>
                  <a:srgbClr val="161515"/>
                </a:solidFill>
                <a:latin typeface="Helvetica Light" panose="020B0403020202020204" pitchFamily="34" charset="0"/>
              </a:rPr>
              <a:t>ChatGPT</a:t>
            </a:r>
            <a:r>
              <a:rPr lang="en-GB" sz="2000" dirty="0">
                <a:solidFill>
                  <a:srgbClr val="161515"/>
                </a:solidFill>
                <a:latin typeface="Helvetica Light" panose="020B0403020202020204" pitchFamily="34" charset="0"/>
              </a:rPr>
              <a:t> in creating more authentic assessments </a:t>
            </a:r>
          </a:p>
          <a:p>
            <a:pPr marL="581025" indent="-222250">
              <a:spcBef>
                <a:spcPts val="0"/>
              </a:spcBef>
              <a:buNone/>
            </a:pPr>
            <a:r>
              <a:rPr lang="en-GB" sz="2000" dirty="0">
                <a:solidFill>
                  <a:srgbClr val="161515"/>
                </a:solidFill>
                <a:latin typeface="Helvetica Light" panose="020B0403020202020204" pitchFamily="34" charset="0"/>
              </a:rPr>
              <a:t>       Using Generative AI tools </a:t>
            </a:r>
            <a:r>
              <a:rPr lang="en-GB" sz="2000" dirty="0">
                <a:solidFill>
                  <a:srgbClr val="161515"/>
                </a:solidFill>
                <a:effectLst/>
                <a:latin typeface="Helvetica Light" panose="020B0403020202020204" pitchFamily="34" charset="0"/>
              </a:rPr>
              <a:t>to provide more timely and customized feedback</a:t>
            </a:r>
            <a:endParaRPr lang="en-US" sz="2800" dirty="0">
              <a:latin typeface="Helvetica Light" panose="020B0403020202020204" pitchFamily="34" charset="0"/>
            </a:endParaRPr>
          </a:p>
          <a:p>
            <a:pPr marL="0" indent="0">
              <a:buNone/>
            </a:pPr>
            <a:endParaRPr lang="en-US" sz="2800" dirty="0">
              <a:latin typeface="Helvetica Light" panose="020B0403020202020204" pitchFamily="34" charset="0"/>
            </a:endParaRPr>
          </a:p>
          <a:p>
            <a:pPr marL="0" indent="0">
              <a:buNone/>
            </a:pPr>
            <a:endParaRPr lang="en-US" sz="2800" dirty="0">
              <a:latin typeface="Helvetica Light" panose="020B0403020202020204" pitchFamily="34" charset="0"/>
            </a:endParaRPr>
          </a:p>
          <a:p>
            <a:pPr marL="0" indent="0">
              <a:buNone/>
            </a:pPr>
            <a:endParaRPr lang="ko-KR" altLang="en-US" sz="2800" dirty="0">
              <a:latin typeface="Helvetica Light" panose="020B0403020202020204" pitchFamily="34" charset="0"/>
            </a:endParaRPr>
          </a:p>
          <a:p>
            <a:pPr marL="0" indent="0">
              <a:buNone/>
            </a:pPr>
            <a:endParaRPr lang="en-US" dirty="0">
              <a:latin typeface="Helvetica Light" panose="020B0403020202020204" pitchFamily="34" charset="0"/>
            </a:endParaRPr>
          </a:p>
        </p:txBody>
      </p:sp>
      <p:sp>
        <p:nvSpPr>
          <p:cNvPr id="16" name="TextBox 15">
            <a:extLst>
              <a:ext uri="{FF2B5EF4-FFF2-40B4-BE49-F238E27FC236}">
                <a16:creationId xmlns:a16="http://schemas.microsoft.com/office/drawing/2014/main" id="{97173150-AAA7-4748-86FA-A01BED6245C9}"/>
              </a:ext>
            </a:extLst>
          </p:cNvPr>
          <p:cNvSpPr txBox="1"/>
          <p:nvPr/>
        </p:nvSpPr>
        <p:spPr>
          <a:xfrm>
            <a:off x="922576" y="4034955"/>
            <a:ext cx="7923028" cy="477054"/>
          </a:xfrm>
          <a:prstGeom prst="rect">
            <a:avLst/>
          </a:prstGeom>
          <a:noFill/>
        </p:spPr>
        <p:txBody>
          <a:bodyPr wrap="square">
            <a:spAutoFit/>
          </a:bodyPr>
          <a:lstStyle/>
          <a:p>
            <a:pPr marL="0" indent="0">
              <a:buNone/>
            </a:pPr>
            <a:r>
              <a:rPr lang="en-US" altLang="ko-KR" sz="2500" b="1" dirty="0">
                <a:solidFill>
                  <a:srgbClr val="F5B918"/>
                </a:solidFill>
                <a:latin typeface="Helvetica" pitchFamily="2" charset="0"/>
              </a:rPr>
              <a:t>          </a:t>
            </a:r>
            <a:r>
              <a:rPr lang="en-GB" altLang="ko-KR" sz="2500" dirty="0">
                <a:solidFill>
                  <a:schemeClr val="accent1">
                    <a:lumMod val="50000"/>
                  </a:schemeClr>
                </a:solidFill>
                <a:latin typeface="Helvetica Light" panose="020B0403020202020204" pitchFamily="34" charset="0"/>
              </a:rPr>
              <a:t>T</a:t>
            </a:r>
            <a:r>
              <a:rPr lang="en-GB" sz="2500" dirty="0">
                <a:solidFill>
                  <a:schemeClr val="accent1">
                    <a:lumMod val="50000"/>
                  </a:schemeClr>
                </a:solidFill>
                <a:effectLst/>
                <a:latin typeface="Helvetica Light" panose="020B0403020202020204" pitchFamily="34" charset="0"/>
              </a:rPr>
              <a:t>he technology behind ChatGPT</a:t>
            </a:r>
            <a:endParaRPr lang="ko-KR" altLang="en-US" sz="2500" dirty="0">
              <a:solidFill>
                <a:schemeClr val="accent1">
                  <a:lumMod val="50000"/>
                </a:schemeClr>
              </a:solidFill>
              <a:latin typeface="Helvetica Light" panose="020B0403020202020204" pitchFamily="34" charset="0"/>
            </a:endParaRPr>
          </a:p>
        </p:txBody>
      </p:sp>
      <p:cxnSp>
        <p:nvCxnSpPr>
          <p:cNvPr id="4" name="Straight Connector 3">
            <a:extLst>
              <a:ext uri="{FF2B5EF4-FFF2-40B4-BE49-F238E27FC236}">
                <a16:creationId xmlns:a16="http://schemas.microsoft.com/office/drawing/2014/main" id="{120D161F-F932-89D5-BF7B-C361A33CA972}"/>
              </a:ext>
            </a:extLst>
          </p:cNvPr>
          <p:cNvCxnSpPr>
            <a:cxnSpLocks/>
          </p:cNvCxnSpPr>
          <p:nvPr/>
        </p:nvCxnSpPr>
        <p:spPr>
          <a:xfrm>
            <a:off x="999460" y="3823397"/>
            <a:ext cx="8676168" cy="0"/>
          </a:xfrm>
          <a:prstGeom prst="line">
            <a:avLst/>
          </a:prstGeom>
          <a:ln w="28575">
            <a:solidFill>
              <a:srgbClr val="F5B91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F853FE4-FBA1-D371-E3C1-C46B5B4A02D7}"/>
              </a:ext>
            </a:extLst>
          </p:cNvPr>
          <p:cNvCxnSpPr>
            <a:cxnSpLocks/>
          </p:cNvCxnSpPr>
          <p:nvPr/>
        </p:nvCxnSpPr>
        <p:spPr>
          <a:xfrm>
            <a:off x="912628" y="1583472"/>
            <a:ext cx="8676168" cy="0"/>
          </a:xfrm>
          <a:prstGeom prst="line">
            <a:avLst/>
          </a:prstGeom>
          <a:ln w="28575">
            <a:solidFill>
              <a:srgbClr val="F5B918"/>
            </a:solidFill>
          </a:ln>
        </p:spPr>
        <p:style>
          <a:lnRef idx="1">
            <a:schemeClr val="accent1"/>
          </a:lnRef>
          <a:fillRef idx="0">
            <a:schemeClr val="accent1"/>
          </a:fillRef>
          <a:effectRef idx="0">
            <a:schemeClr val="accent1"/>
          </a:effectRef>
          <a:fontRef idx="minor">
            <a:schemeClr val="tx1"/>
          </a:fontRef>
        </p:style>
      </p:cxnSp>
      <p:pic>
        <p:nvPicPr>
          <p:cNvPr id="18" name="Graphic 17" descr="Presentation with media outline">
            <a:extLst>
              <a:ext uri="{FF2B5EF4-FFF2-40B4-BE49-F238E27FC236}">
                <a16:creationId xmlns:a16="http://schemas.microsoft.com/office/drawing/2014/main" id="{CE1F1F06-9647-6827-55DF-F9096D66CB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1732" y="1906152"/>
            <a:ext cx="470501" cy="470501"/>
          </a:xfrm>
          <a:prstGeom prst="rect">
            <a:avLst/>
          </a:prstGeom>
        </p:spPr>
      </p:pic>
      <p:pic>
        <p:nvPicPr>
          <p:cNvPr id="19" name="Graphic 18" descr="Presentation with media outline">
            <a:extLst>
              <a:ext uri="{FF2B5EF4-FFF2-40B4-BE49-F238E27FC236}">
                <a16:creationId xmlns:a16="http://schemas.microsoft.com/office/drawing/2014/main" id="{4D76455F-E3C0-F388-800D-A027097BBA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576" y="4070657"/>
            <a:ext cx="477055" cy="477055"/>
          </a:xfrm>
          <a:prstGeom prst="rect">
            <a:avLst/>
          </a:prstGeom>
        </p:spPr>
      </p:pic>
    </p:spTree>
    <p:extLst>
      <p:ext uri="{BB962C8B-B14F-4D97-AF65-F5344CB8AC3E}">
        <p14:creationId xmlns:p14="http://schemas.microsoft.com/office/powerpoint/2010/main" val="123842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019EE-F2CC-2422-CDE8-4D231F414AE7}"/>
              </a:ext>
            </a:extLst>
          </p:cNvPr>
          <p:cNvSpPr>
            <a:spLocks noGrp="1"/>
          </p:cNvSpPr>
          <p:nvPr>
            <p:ph type="title"/>
          </p:nvPr>
        </p:nvSpPr>
        <p:spPr/>
        <p:txBody>
          <a:bodyPr/>
          <a:lstStyle/>
          <a:p>
            <a:r>
              <a:rPr lang="en-US">
                <a:solidFill>
                  <a:schemeClr val="accent1">
                    <a:lumMod val="50000"/>
                  </a:schemeClr>
                </a:solidFill>
              </a:rPr>
              <a:t>GPT DEVELOPMENT </a:t>
            </a:r>
            <a:r>
              <a:rPr lang="en-US">
                <a:solidFill>
                  <a:srgbClr val="F5B918"/>
                </a:solidFill>
              </a:rPr>
              <a:t>TIMELINE</a:t>
            </a:r>
            <a:endParaRPr lang="en-US" dirty="0">
              <a:solidFill>
                <a:srgbClr val="F5B918"/>
              </a:solidFill>
            </a:endParaRPr>
          </a:p>
        </p:txBody>
      </p:sp>
      <p:graphicFrame>
        <p:nvGraphicFramePr>
          <p:cNvPr id="4" name="Table 4">
            <a:extLst>
              <a:ext uri="{FF2B5EF4-FFF2-40B4-BE49-F238E27FC236}">
                <a16:creationId xmlns:a16="http://schemas.microsoft.com/office/drawing/2014/main" id="{C9ED9744-C5F4-B184-86CE-ED51943A14C1}"/>
              </a:ext>
            </a:extLst>
          </p:cNvPr>
          <p:cNvGraphicFramePr>
            <a:graphicFrameLocks noGrp="1"/>
          </p:cNvGraphicFramePr>
          <p:nvPr>
            <p:ph idx="1"/>
            <p:extLst>
              <p:ext uri="{D42A27DB-BD31-4B8C-83A1-F6EECF244321}">
                <p14:modId xmlns:p14="http://schemas.microsoft.com/office/powerpoint/2010/main" val="1548165062"/>
              </p:ext>
            </p:extLst>
          </p:nvPr>
        </p:nvGraphicFramePr>
        <p:xfrm>
          <a:off x="736600" y="2071210"/>
          <a:ext cx="10515600" cy="22098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811485342"/>
                    </a:ext>
                  </a:extLst>
                </a:gridCol>
                <a:gridCol w="1993900">
                  <a:extLst>
                    <a:ext uri="{9D8B030D-6E8A-4147-A177-3AD203B41FA5}">
                      <a16:colId xmlns:a16="http://schemas.microsoft.com/office/drawing/2014/main" val="2577522793"/>
                    </a:ext>
                  </a:extLst>
                </a:gridCol>
                <a:gridCol w="3299460">
                  <a:extLst>
                    <a:ext uri="{9D8B030D-6E8A-4147-A177-3AD203B41FA5}">
                      <a16:colId xmlns:a16="http://schemas.microsoft.com/office/drawing/2014/main" val="1200022835"/>
                    </a:ext>
                  </a:extLst>
                </a:gridCol>
                <a:gridCol w="2103120">
                  <a:extLst>
                    <a:ext uri="{9D8B030D-6E8A-4147-A177-3AD203B41FA5}">
                      <a16:colId xmlns:a16="http://schemas.microsoft.com/office/drawing/2014/main" val="1370472582"/>
                    </a:ext>
                  </a:extLst>
                </a:gridCol>
                <a:gridCol w="2103120">
                  <a:extLst>
                    <a:ext uri="{9D8B030D-6E8A-4147-A177-3AD203B41FA5}">
                      <a16:colId xmlns:a16="http://schemas.microsoft.com/office/drawing/2014/main" val="1215675781"/>
                    </a:ext>
                  </a:extLst>
                </a:gridCol>
              </a:tblGrid>
              <a:tr h="370840">
                <a:tc>
                  <a:txBody>
                    <a:bodyPr/>
                    <a:lstStyle/>
                    <a:p>
                      <a:r>
                        <a:rPr lang="en-US" sz="1400" b="1" i="0" dirty="0">
                          <a:solidFill>
                            <a:schemeClr val="accent1">
                              <a:lumMod val="50000"/>
                            </a:schemeClr>
                          </a:solidFill>
                          <a:latin typeface="HELVETICA LIGHT" panose="020B0403020202020204" pitchFamily="34" charset="0"/>
                        </a:rPr>
                        <a:t>Model</a:t>
                      </a:r>
                    </a:p>
                  </a:txBody>
                  <a:tcPr>
                    <a:lnB w="12700" cap="flat" cmpd="sng" algn="ctr">
                      <a:solidFill>
                        <a:schemeClr val="tx1"/>
                      </a:solidFill>
                      <a:prstDash val="solid"/>
                      <a:round/>
                      <a:headEnd type="none" w="med" len="med"/>
                      <a:tailEnd type="none" w="med" len="med"/>
                    </a:lnB>
                    <a:noFill/>
                  </a:tcPr>
                </a:tc>
                <a:tc>
                  <a:txBody>
                    <a:bodyPr/>
                    <a:lstStyle/>
                    <a:p>
                      <a:r>
                        <a:rPr lang="en-US" sz="1400" b="1" i="0" dirty="0">
                          <a:solidFill>
                            <a:schemeClr val="accent1">
                              <a:lumMod val="50000"/>
                            </a:schemeClr>
                          </a:solidFill>
                          <a:latin typeface="HELVETICA LIGHT" panose="020B0403020202020204" pitchFamily="34" charset="0"/>
                        </a:rPr>
                        <a:t>Launch date</a:t>
                      </a:r>
                    </a:p>
                  </a:txBody>
                  <a:tcPr>
                    <a:lnB w="12700" cap="flat" cmpd="sng" algn="ctr">
                      <a:solidFill>
                        <a:schemeClr val="tx1"/>
                      </a:solidFill>
                      <a:prstDash val="solid"/>
                      <a:round/>
                      <a:headEnd type="none" w="med" len="med"/>
                      <a:tailEnd type="none" w="med" len="med"/>
                    </a:lnB>
                    <a:noFill/>
                  </a:tcPr>
                </a:tc>
                <a:tc>
                  <a:txBody>
                    <a:bodyPr/>
                    <a:lstStyle/>
                    <a:p>
                      <a:r>
                        <a:rPr lang="en-US" sz="1400" b="1" i="0">
                          <a:solidFill>
                            <a:schemeClr val="accent1">
                              <a:lumMod val="50000"/>
                            </a:schemeClr>
                          </a:solidFill>
                          <a:latin typeface="HELVETICA LIGHT" panose="020B0403020202020204" pitchFamily="34" charset="0"/>
                        </a:rPr>
                        <a:t>Training data</a:t>
                      </a:r>
                      <a:endParaRPr lang="en-US" sz="1400" b="1" i="0" dirty="0">
                        <a:solidFill>
                          <a:schemeClr val="accent1">
                            <a:lumMod val="50000"/>
                          </a:schemeClr>
                        </a:solidFill>
                        <a:latin typeface="HELVETICA LIGHT" panose="020B0403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US" sz="1400" b="1" i="0">
                          <a:solidFill>
                            <a:schemeClr val="accent1">
                              <a:lumMod val="50000"/>
                            </a:schemeClr>
                          </a:solidFill>
                          <a:latin typeface="HELVETICA LIGHT" panose="020B0403020202020204" pitchFamily="34" charset="0"/>
                        </a:rPr>
                        <a:t>No. of Parameters</a:t>
                      </a:r>
                      <a:endParaRPr lang="en-US" sz="1400" b="1" i="0" dirty="0">
                        <a:solidFill>
                          <a:schemeClr val="accent1">
                            <a:lumMod val="50000"/>
                          </a:schemeClr>
                        </a:solidFill>
                        <a:latin typeface="HELVETICA LIGHT" panose="020B0403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r>
                        <a:rPr lang="en-GB" sz="1400" b="0" i="0" kern="1200" dirty="0">
                          <a:solidFill>
                            <a:schemeClr val="accent1">
                              <a:lumMod val="50000"/>
                            </a:schemeClr>
                          </a:solidFill>
                          <a:effectLst/>
                          <a:latin typeface="Helvetica Light" panose="020B0403020202020204" pitchFamily="34" charset="0"/>
                          <a:ea typeface="+mn-ea"/>
                          <a:cs typeface="+mn-cs"/>
                        </a:rPr>
                        <a:t>Max. Sequence Length</a:t>
                      </a:r>
                      <a:endParaRPr lang="en-US" sz="1400" b="0" i="0" dirty="0">
                        <a:solidFill>
                          <a:schemeClr val="accent1">
                            <a:lumMod val="50000"/>
                          </a:schemeClr>
                        </a:solidFill>
                        <a:latin typeface="Helvetica Light" panose="020B0403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597941"/>
                  </a:ext>
                </a:extLst>
              </a:tr>
              <a:tr h="370840">
                <a:tc>
                  <a:txBody>
                    <a:bodyPr/>
                    <a:lstStyle/>
                    <a:p>
                      <a:r>
                        <a:rPr lang="en-US" sz="1400" b="0" i="0">
                          <a:latin typeface="Helvetica Light" panose="020B0403020202020204" pitchFamily="34" charset="0"/>
                        </a:rPr>
                        <a:t>GPT-1</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dirty="0">
                          <a:latin typeface="Helvetica Light" panose="020B0403020202020204" pitchFamily="34" charset="0"/>
                        </a:rPr>
                        <a:t>June 2018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i="0" kern="1200">
                          <a:solidFill>
                            <a:schemeClr val="dk1"/>
                          </a:solidFill>
                          <a:effectLst/>
                          <a:latin typeface="Helvetica Light" panose="020B0403020202020204" pitchFamily="34" charset="0"/>
                          <a:ea typeface="+mn-ea"/>
                          <a:cs typeface="+mn-cs"/>
                        </a:rPr>
                        <a:t>Common Crawl, BookCorpus</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i="0" kern="1200">
                          <a:solidFill>
                            <a:schemeClr val="dk1"/>
                          </a:solidFill>
                          <a:effectLst/>
                          <a:latin typeface="Helvetica Light" panose="020B0403020202020204" pitchFamily="34" charset="0"/>
                          <a:ea typeface="+mn-ea"/>
                          <a:cs typeface="+mn-cs"/>
                        </a:rPr>
                        <a:t>117 million</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a:latin typeface="Helvetica Light" panose="020B0403020202020204" pitchFamily="34" charset="0"/>
                        </a:rPr>
                        <a:t>1024</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337873"/>
                  </a:ext>
                </a:extLst>
              </a:tr>
              <a:tr h="370840">
                <a:tc>
                  <a:txBody>
                    <a:bodyPr/>
                    <a:lstStyle/>
                    <a:p>
                      <a:r>
                        <a:rPr lang="en-US" sz="1400" b="0" i="0">
                          <a:latin typeface="Helvetica Light" panose="020B0403020202020204" pitchFamily="34" charset="0"/>
                        </a:rPr>
                        <a:t>GPT-2</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dirty="0">
                          <a:latin typeface="Helvetica Light" panose="020B0403020202020204" pitchFamily="34" charset="0"/>
                        </a:rPr>
                        <a:t>Feb. 2019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i="0" kern="1200">
                          <a:solidFill>
                            <a:schemeClr val="dk1"/>
                          </a:solidFill>
                          <a:effectLst/>
                          <a:latin typeface="Helvetica Light" panose="020B0403020202020204" pitchFamily="34" charset="0"/>
                          <a:ea typeface="+mn-ea"/>
                          <a:cs typeface="+mn-cs"/>
                        </a:rPr>
                        <a:t>Common Crawl, BookCorpus, WebText</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i="0" kern="1200">
                          <a:solidFill>
                            <a:schemeClr val="dk1"/>
                          </a:solidFill>
                          <a:effectLst/>
                          <a:latin typeface="Helvetica Light" panose="020B0403020202020204" pitchFamily="34" charset="0"/>
                          <a:ea typeface="+mn-ea"/>
                          <a:cs typeface="+mn-cs"/>
                        </a:rPr>
                        <a:t>1.5 billion</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a:latin typeface="Helvetica Light" panose="020B0403020202020204" pitchFamily="34" charset="0"/>
                        </a:rPr>
                        <a:t>2048</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445397"/>
                  </a:ext>
                </a:extLst>
              </a:tr>
              <a:tr h="370840">
                <a:tc>
                  <a:txBody>
                    <a:bodyPr/>
                    <a:lstStyle/>
                    <a:p>
                      <a:r>
                        <a:rPr lang="en-US" sz="1400" b="0" i="0">
                          <a:latin typeface="Helvetica Light" panose="020B0403020202020204" pitchFamily="34" charset="0"/>
                        </a:rPr>
                        <a:t>GPT-3</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dirty="0">
                          <a:latin typeface="Helvetica Light" panose="020B0403020202020204" pitchFamily="34" charset="0"/>
                        </a:rPr>
                        <a:t>June 2020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b="0" i="0">
                          <a:solidFill>
                            <a:srgbClr val="333333"/>
                          </a:solidFill>
                          <a:effectLst/>
                          <a:latin typeface="Helvetica Light" panose="020B0403020202020204" pitchFamily="34" charset="0"/>
                        </a:rPr>
                        <a:t>Common Crawl, BookCorpus, Wikipedia, Books, Articles, and more</a:t>
                      </a:r>
                      <a:endParaRPr lang="en-GB" sz="1400" b="0" i="0" dirty="0">
                        <a:solidFill>
                          <a:srgbClr val="333333"/>
                        </a:solidFill>
                        <a:effectLst/>
                        <a:latin typeface="Helvetica Light" panose="020B0403020202020204" pitchFamily="34" charset="0"/>
                      </a:endParaRPr>
                    </a:p>
                  </a:txBody>
                  <a:tcPr marL="76200" marR="76200" marT="76200" marB="762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0" i="0" kern="1200">
                          <a:solidFill>
                            <a:schemeClr val="dk1"/>
                          </a:solidFill>
                          <a:effectLst/>
                          <a:latin typeface="Helvetica Light" panose="020B0403020202020204" pitchFamily="34" charset="0"/>
                          <a:ea typeface="+mn-ea"/>
                          <a:cs typeface="+mn-cs"/>
                        </a:rPr>
                        <a:t>175 billion</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i="0">
                          <a:latin typeface="Helvetica Light" panose="020B0403020202020204" pitchFamily="34" charset="0"/>
                        </a:rPr>
                        <a:t>4096</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542675"/>
                  </a:ext>
                </a:extLst>
              </a:tr>
              <a:tr h="370840">
                <a:tc>
                  <a:txBody>
                    <a:bodyPr/>
                    <a:lstStyle/>
                    <a:p>
                      <a:r>
                        <a:rPr lang="en-US" sz="1400" b="0" i="0">
                          <a:latin typeface="Helvetica Light" panose="020B0403020202020204" pitchFamily="34" charset="0"/>
                        </a:rPr>
                        <a:t>GPT-4</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r>
                        <a:rPr lang="en-US" sz="1400" b="0" i="0" dirty="0">
                          <a:latin typeface="Helvetica Light" panose="020B0403020202020204" pitchFamily="34" charset="0"/>
                        </a:rPr>
                        <a:t>March 2023</a:t>
                      </a:r>
                    </a:p>
                  </a:txBody>
                  <a:tcPr>
                    <a:lnT w="12700" cap="flat" cmpd="sng" algn="ctr">
                      <a:solidFill>
                        <a:schemeClr val="tx1"/>
                      </a:solidFill>
                      <a:prstDash val="solid"/>
                      <a:round/>
                      <a:headEnd type="none" w="med" len="med"/>
                      <a:tailEnd type="none" w="med" len="med"/>
                    </a:lnT>
                    <a:noFill/>
                  </a:tcPr>
                </a:tc>
                <a:tc>
                  <a:txBody>
                    <a:bodyPr/>
                    <a:lstStyle/>
                    <a:p>
                      <a:r>
                        <a:rPr lang="en-GB" sz="1400" b="0" i="0" kern="1200">
                          <a:solidFill>
                            <a:schemeClr val="dk1"/>
                          </a:solidFill>
                          <a:effectLst/>
                          <a:latin typeface="Helvetica Light" panose="020B0403020202020204" pitchFamily="34" charset="0"/>
                          <a:ea typeface="+mn-ea"/>
                          <a:cs typeface="+mn-cs"/>
                        </a:rPr>
                        <a:t>Unknown</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r>
                        <a:rPr lang="en-GB" sz="1400" b="0" i="0" kern="1200">
                          <a:solidFill>
                            <a:schemeClr val="dk1"/>
                          </a:solidFill>
                          <a:effectLst/>
                          <a:latin typeface="Helvetica Light" panose="020B0403020202020204" pitchFamily="34" charset="0"/>
                          <a:ea typeface="+mn-ea"/>
                          <a:cs typeface="+mn-cs"/>
                        </a:rPr>
                        <a:t>Estimated to be in trillions</a:t>
                      </a:r>
                      <a:endParaRPr lang="en-US" sz="1400" b="0" i="0" dirty="0">
                        <a:latin typeface="Helvetica Light" panose="020B0403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r>
                        <a:rPr lang="en-US" sz="1400" b="0" i="0" dirty="0">
                          <a:latin typeface="Helvetica Light" panose="020B0403020202020204" pitchFamily="34" charset="0"/>
                        </a:rPr>
                        <a:t>unknown</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900798161"/>
                  </a:ext>
                </a:extLst>
              </a:tr>
            </a:tbl>
          </a:graphicData>
        </a:graphic>
      </p:graphicFrame>
      <p:pic>
        <p:nvPicPr>
          <p:cNvPr id="5" name="Picture Placeholder 5">
            <a:extLst>
              <a:ext uri="{FF2B5EF4-FFF2-40B4-BE49-F238E27FC236}">
                <a16:creationId xmlns:a16="http://schemas.microsoft.com/office/drawing/2014/main" id="{9AF2266D-CE8A-26AD-0D20-1CB4B803FADD}"/>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2787"/>
          <a:stretch/>
        </p:blipFill>
        <p:spPr>
          <a:xfrm>
            <a:off x="0" y="5892800"/>
            <a:ext cx="12191999" cy="1219995"/>
          </a:xfrm>
          <a:prstGeom prst="rect">
            <a:avLst/>
          </a:prstGeom>
        </p:spPr>
      </p:pic>
      <p:sp>
        <p:nvSpPr>
          <p:cNvPr id="6" name="TextBox 5">
            <a:extLst>
              <a:ext uri="{FF2B5EF4-FFF2-40B4-BE49-F238E27FC236}">
                <a16:creationId xmlns:a16="http://schemas.microsoft.com/office/drawing/2014/main" id="{A557B736-64F9-9B6A-4B98-88F15D996BEE}"/>
              </a:ext>
            </a:extLst>
          </p:cNvPr>
          <p:cNvSpPr txBox="1"/>
          <p:nvPr/>
        </p:nvSpPr>
        <p:spPr>
          <a:xfrm>
            <a:off x="11252200" y="5646579"/>
            <a:ext cx="1422399" cy="246221"/>
          </a:xfrm>
          <a:prstGeom prst="rect">
            <a:avLst/>
          </a:prstGeom>
          <a:noFill/>
        </p:spPr>
        <p:txBody>
          <a:bodyPr wrap="square" rtlCol="0">
            <a:spAutoFit/>
          </a:bodyPr>
          <a:lstStyle/>
          <a:p>
            <a:r>
              <a:rPr lang="en-US" sz="1000" dirty="0">
                <a:latin typeface="Helvetica Light" panose="020B0403020202020204" pitchFamily="34" charset="0"/>
              </a:rPr>
              <a:t>Ali, 2023</a:t>
            </a:r>
          </a:p>
        </p:txBody>
      </p:sp>
      <p:pic>
        <p:nvPicPr>
          <p:cNvPr id="7" name="Picture 6" descr="Graphical user interface, text, application, email, Teams&#10;&#10;Description automatically generated">
            <a:extLst>
              <a:ext uri="{FF2B5EF4-FFF2-40B4-BE49-F238E27FC236}">
                <a16:creationId xmlns:a16="http://schemas.microsoft.com/office/drawing/2014/main" id="{C4D63200-70C9-84CD-7939-91645F4FE4FD}"/>
              </a:ext>
            </a:extLst>
          </p:cNvPr>
          <p:cNvPicPr>
            <a:picLocks noChangeAspect="1"/>
          </p:cNvPicPr>
          <p:nvPr/>
        </p:nvPicPr>
        <p:blipFill>
          <a:blip r:embed="rId3"/>
          <a:stretch>
            <a:fillRect/>
          </a:stretch>
        </p:blipFill>
        <p:spPr>
          <a:xfrm>
            <a:off x="2549572" y="3105851"/>
            <a:ext cx="7772400" cy="1857944"/>
          </a:xfrm>
          <a:prstGeom prst="rect">
            <a:avLst/>
          </a:prstGeom>
        </p:spPr>
      </p:pic>
    </p:spTree>
    <p:extLst>
      <p:ext uri="{BB962C8B-B14F-4D97-AF65-F5344CB8AC3E}">
        <p14:creationId xmlns:p14="http://schemas.microsoft.com/office/powerpoint/2010/main" val="94729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47CF-3EF9-BFCB-D812-B9B72C034672}"/>
              </a:ext>
            </a:extLst>
          </p:cNvPr>
          <p:cNvSpPr>
            <a:spLocks noGrp="1"/>
          </p:cNvSpPr>
          <p:nvPr>
            <p:ph type="title"/>
          </p:nvPr>
        </p:nvSpPr>
        <p:spPr>
          <a:xfrm>
            <a:off x="421640" y="619948"/>
            <a:ext cx="10805160" cy="707886"/>
          </a:xfrm>
        </p:spPr>
        <p:txBody>
          <a:bodyPr/>
          <a:lstStyle/>
          <a:p>
            <a:r>
              <a:rPr lang="en-US" sz="4000" dirty="0">
                <a:solidFill>
                  <a:schemeClr val="accent1">
                    <a:lumMod val="50000"/>
                  </a:schemeClr>
                </a:solidFill>
                <a:latin typeface="Helvetica Light" panose="020B0403020202020204" pitchFamily="34" charset="0"/>
              </a:rPr>
              <a:t>Generative AI and </a:t>
            </a:r>
            <a:r>
              <a:rPr lang="en-US" sz="4000" dirty="0">
                <a:solidFill>
                  <a:srgbClr val="F5B918"/>
                </a:solidFill>
                <a:latin typeface="Helvetica Light" panose="020B0403020202020204" pitchFamily="34" charset="0"/>
              </a:rPr>
              <a:t>HE</a:t>
            </a:r>
            <a:endParaRPr lang="en-GB" dirty="0"/>
          </a:p>
        </p:txBody>
      </p:sp>
      <p:sp>
        <p:nvSpPr>
          <p:cNvPr id="3" name="Slide Number Placeholder 2" hidden="1">
            <a:extLst>
              <a:ext uri="{FF2B5EF4-FFF2-40B4-BE49-F238E27FC236}">
                <a16:creationId xmlns:a16="http://schemas.microsoft.com/office/drawing/2014/main" id="{9EADEA76-1EE1-BD98-7409-F2CCFBF93D37}"/>
              </a:ext>
            </a:extLst>
          </p:cNvPr>
          <p:cNvSpPr>
            <a:spLocks noGrp="1"/>
          </p:cNvSpPr>
          <p:nvPr>
            <p:ph type="sldNum" sz="quarter" idx="4"/>
          </p:nvPr>
        </p:nvSpPr>
        <p:spPr/>
        <p:txBody>
          <a:bodyPr/>
          <a:lstStyle/>
          <a:p>
            <a:fld id="{4FAB73BC-B049-4115-A692-8D63A059BFB8}" type="slidenum">
              <a:rPr lang="en-US" noProof="0" smtClean="0"/>
              <a:pPr/>
              <a:t>4</a:t>
            </a:fld>
            <a:endParaRPr lang="en-US" noProof="0"/>
          </a:p>
        </p:txBody>
      </p:sp>
      <p:sp>
        <p:nvSpPr>
          <p:cNvPr id="6" name="TextBox 5">
            <a:extLst>
              <a:ext uri="{FF2B5EF4-FFF2-40B4-BE49-F238E27FC236}">
                <a16:creationId xmlns:a16="http://schemas.microsoft.com/office/drawing/2014/main" id="{DFA5F2BA-6E21-69DB-DFA7-8DE67A7E5CCC}"/>
              </a:ext>
            </a:extLst>
          </p:cNvPr>
          <p:cNvSpPr txBox="1"/>
          <p:nvPr/>
        </p:nvSpPr>
        <p:spPr>
          <a:xfrm>
            <a:off x="5016500" y="2134193"/>
            <a:ext cx="6210300" cy="671915"/>
          </a:xfrm>
          <a:prstGeom prst="rect">
            <a:avLst/>
          </a:prstGeom>
          <a:noFill/>
        </p:spPr>
        <p:txBody>
          <a:bodyPr wrap="square">
            <a:spAutoFit/>
          </a:bodyPr>
          <a:lstStyle/>
          <a:p>
            <a:r>
              <a:rPr lang="en-US" sz="1800" dirty="0">
                <a:latin typeface="Helvetica Light" panose="020B0403020202020204" pitchFamily="34" charset="0"/>
              </a:rPr>
              <a:t>As with the Covid-pandemic, the HE sector is forced upon to react quickly to these emerging AI applications </a:t>
            </a:r>
          </a:p>
        </p:txBody>
      </p:sp>
      <p:sp>
        <p:nvSpPr>
          <p:cNvPr id="8" name="TextBox 7">
            <a:extLst>
              <a:ext uri="{FF2B5EF4-FFF2-40B4-BE49-F238E27FC236}">
                <a16:creationId xmlns:a16="http://schemas.microsoft.com/office/drawing/2014/main" id="{D6CA9E6C-294C-5078-B30F-ECCE1B0CF214}"/>
              </a:ext>
            </a:extLst>
          </p:cNvPr>
          <p:cNvSpPr txBox="1"/>
          <p:nvPr/>
        </p:nvSpPr>
        <p:spPr>
          <a:xfrm>
            <a:off x="4449232" y="2992735"/>
            <a:ext cx="6815667" cy="646331"/>
          </a:xfrm>
          <a:prstGeom prst="rect">
            <a:avLst/>
          </a:prstGeom>
          <a:noFill/>
        </p:spPr>
        <p:txBody>
          <a:bodyPr wrap="square">
            <a:spAutoFit/>
          </a:bodyPr>
          <a:lstStyle/>
          <a:p>
            <a:r>
              <a:rPr lang="en-US" sz="1800" dirty="0">
                <a:latin typeface="Helvetica Light" panose="020B0403020202020204" pitchFamily="34" charset="0"/>
              </a:rPr>
              <a:t>The main focus and also the threat to HE is on assessment. Less attention is paid to its application and adoption in L&amp;T</a:t>
            </a:r>
          </a:p>
        </p:txBody>
      </p:sp>
      <p:sp>
        <p:nvSpPr>
          <p:cNvPr id="10" name="TextBox 9">
            <a:extLst>
              <a:ext uri="{FF2B5EF4-FFF2-40B4-BE49-F238E27FC236}">
                <a16:creationId xmlns:a16="http://schemas.microsoft.com/office/drawing/2014/main" id="{41318164-A359-93D3-66EE-018F8DCF2CC3}"/>
              </a:ext>
            </a:extLst>
          </p:cNvPr>
          <p:cNvSpPr txBox="1"/>
          <p:nvPr/>
        </p:nvSpPr>
        <p:spPr>
          <a:xfrm>
            <a:off x="3873500" y="3968386"/>
            <a:ext cx="7759700" cy="646331"/>
          </a:xfrm>
          <a:prstGeom prst="rect">
            <a:avLst/>
          </a:prstGeom>
          <a:noFill/>
        </p:spPr>
        <p:txBody>
          <a:bodyPr wrap="square">
            <a:spAutoFit/>
          </a:bodyPr>
          <a:lstStyle/>
          <a:p>
            <a:r>
              <a:rPr lang="en-US" sz="1800" dirty="0">
                <a:latin typeface="Helvetica Light" panose="020B0403020202020204" pitchFamily="34" charset="0"/>
              </a:rPr>
              <a:t>Generative AI tools such as </a:t>
            </a:r>
            <a:r>
              <a:rPr lang="en-US" sz="1800" dirty="0" err="1">
                <a:latin typeface="Helvetica Light" panose="020B0403020202020204" pitchFamily="34" charset="0"/>
              </a:rPr>
              <a:t>ChatGPT</a:t>
            </a:r>
            <a:r>
              <a:rPr lang="en-US" sz="1800" dirty="0">
                <a:latin typeface="Helvetica Light" panose="020B0403020202020204" pitchFamily="34" charset="0"/>
              </a:rPr>
              <a:t> enable academics and students to use them </a:t>
            </a:r>
            <a:r>
              <a:rPr lang="en-US" sz="1800" b="1" dirty="0">
                <a:latin typeface="Helvetica Light" panose="020B0403020202020204" pitchFamily="34" charset="0"/>
              </a:rPr>
              <a:t>without profound AI knowledge</a:t>
            </a:r>
            <a:endParaRPr lang="en-US" b="1" dirty="0"/>
          </a:p>
        </p:txBody>
      </p:sp>
      <p:sp>
        <p:nvSpPr>
          <p:cNvPr id="12" name="TextBox 11">
            <a:extLst>
              <a:ext uri="{FF2B5EF4-FFF2-40B4-BE49-F238E27FC236}">
                <a16:creationId xmlns:a16="http://schemas.microsoft.com/office/drawing/2014/main" id="{B8D18EB9-ECE0-878D-C45C-362F5B786C12}"/>
              </a:ext>
            </a:extLst>
          </p:cNvPr>
          <p:cNvSpPr txBox="1"/>
          <p:nvPr/>
        </p:nvSpPr>
        <p:spPr>
          <a:xfrm>
            <a:off x="3492499" y="4883835"/>
            <a:ext cx="8128001" cy="646331"/>
          </a:xfrm>
          <a:prstGeom prst="rect">
            <a:avLst/>
          </a:prstGeom>
          <a:noFill/>
        </p:spPr>
        <p:txBody>
          <a:bodyPr wrap="square">
            <a:spAutoFit/>
          </a:bodyPr>
          <a:lstStyle/>
          <a:p>
            <a:r>
              <a:rPr lang="en-US" sz="1800" dirty="0">
                <a:latin typeface="Helvetica Light" panose="020B0403020202020204" pitchFamily="34" charset="0"/>
              </a:rPr>
              <a:t>Unlike other learning technologies, Generative AI tools are </a:t>
            </a:r>
            <a:r>
              <a:rPr lang="en-US" sz="1800" b="1" dirty="0">
                <a:latin typeface="Helvetica Light" panose="020B0403020202020204" pitchFamily="34" charset="0"/>
              </a:rPr>
              <a:t>STUDENT </a:t>
            </a:r>
            <a:r>
              <a:rPr lang="en-US" sz="1800" dirty="0">
                <a:latin typeface="Helvetica Light" panose="020B0403020202020204" pitchFamily="34" charset="0"/>
              </a:rPr>
              <a:t>driven, not university/tutor driven</a:t>
            </a:r>
            <a:endParaRPr lang="en-US" dirty="0"/>
          </a:p>
        </p:txBody>
      </p:sp>
      <p:pic>
        <p:nvPicPr>
          <p:cNvPr id="14" name="Graphic 13" descr="Badge 1 outline">
            <a:extLst>
              <a:ext uri="{FF2B5EF4-FFF2-40B4-BE49-F238E27FC236}">
                <a16:creationId xmlns:a16="http://schemas.microsoft.com/office/drawing/2014/main" id="{7509E4AB-2A23-5D63-EC2F-D350E246CA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9030" y="2087070"/>
            <a:ext cx="468000" cy="468000"/>
          </a:xfrm>
          <a:prstGeom prst="rect">
            <a:avLst/>
          </a:prstGeom>
          <a:effectLst>
            <a:outerShdw blurRad="50800" dist="38100" dir="2700000" algn="tl" rotWithShape="0">
              <a:prstClr val="black">
                <a:alpha val="40000"/>
              </a:prstClr>
            </a:outerShdw>
          </a:effectLst>
        </p:spPr>
      </p:pic>
      <p:pic>
        <p:nvPicPr>
          <p:cNvPr id="16" name="Graphic 15" descr="Badge outline">
            <a:extLst>
              <a:ext uri="{FF2B5EF4-FFF2-40B4-BE49-F238E27FC236}">
                <a16:creationId xmlns:a16="http://schemas.microsoft.com/office/drawing/2014/main" id="{957398EF-EA8F-A320-4F89-C7694A0F77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1030" y="2992735"/>
            <a:ext cx="468000" cy="468000"/>
          </a:xfrm>
          <a:prstGeom prst="rect">
            <a:avLst/>
          </a:prstGeom>
          <a:effectLst>
            <a:outerShdw blurRad="50800" dist="38100" dir="2700000" algn="tl" rotWithShape="0">
              <a:prstClr val="black">
                <a:alpha val="40000"/>
              </a:prstClr>
            </a:outerShdw>
          </a:effectLst>
        </p:spPr>
      </p:pic>
      <p:pic>
        <p:nvPicPr>
          <p:cNvPr id="18" name="Graphic 17" descr="Badge 3 outline">
            <a:extLst>
              <a:ext uri="{FF2B5EF4-FFF2-40B4-BE49-F238E27FC236}">
                <a16:creationId xmlns:a16="http://schemas.microsoft.com/office/drawing/2014/main" id="{5805EADD-8516-537E-8B70-579136EB1B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4820" y="3847679"/>
            <a:ext cx="468000" cy="468000"/>
          </a:xfrm>
          <a:prstGeom prst="rect">
            <a:avLst/>
          </a:prstGeom>
          <a:effectLst>
            <a:outerShdw blurRad="50800" dist="38100" dir="2700000" algn="tl" rotWithShape="0">
              <a:prstClr val="black">
                <a:alpha val="40000"/>
              </a:prstClr>
            </a:outerShdw>
          </a:effectLst>
        </p:spPr>
      </p:pic>
      <p:pic>
        <p:nvPicPr>
          <p:cNvPr id="20" name="Graphic 19" descr="Badge 4 outline">
            <a:extLst>
              <a:ext uri="{FF2B5EF4-FFF2-40B4-BE49-F238E27FC236}">
                <a16:creationId xmlns:a16="http://schemas.microsoft.com/office/drawing/2014/main" id="{9C69032B-5CA1-6EDE-EBC2-6A7AA7862D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86820" y="4739000"/>
            <a:ext cx="468000" cy="468000"/>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1A2604C1-4559-58E0-6A18-0B0B25A178EA}"/>
              </a:ext>
            </a:extLst>
          </p:cNvPr>
          <p:cNvGrpSpPr/>
          <p:nvPr/>
        </p:nvGrpSpPr>
        <p:grpSpPr>
          <a:xfrm>
            <a:off x="765544" y="1450360"/>
            <a:ext cx="7772400" cy="3552750"/>
            <a:chOff x="765544" y="1450360"/>
            <a:chExt cx="7772400" cy="3552750"/>
          </a:xfrm>
        </p:grpSpPr>
        <p:pic>
          <p:nvPicPr>
            <p:cNvPr id="5" name="Picture 4" descr="A screenshot of a video chat&#10;&#10;Description automatically generated with low confidence">
              <a:extLst>
                <a:ext uri="{FF2B5EF4-FFF2-40B4-BE49-F238E27FC236}">
                  <a16:creationId xmlns:a16="http://schemas.microsoft.com/office/drawing/2014/main" id="{0E545213-B71A-4F21-75F1-73A2D7F08BBC}"/>
                </a:ext>
              </a:extLst>
            </p:cNvPr>
            <p:cNvPicPr>
              <a:picLocks noChangeAspect="1"/>
            </p:cNvPicPr>
            <p:nvPr/>
          </p:nvPicPr>
          <p:blipFill>
            <a:blip r:embed="rId10"/>
            <a:stretch>
              <a:fillRect/>
            </a:stretch>
          </p:blipFill>
          <p:spPr>
            <a:xfrm>
              <a:off x="765544" y="1450360"/>
              <a:ext cx="7772400" cy="3552750"/>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font, text, graphics, logo&#10;&#10;Description automatically generated">
              <a:extLst>
                <a:ext uri="{FF2B5EF4-FFF2-40B4-BE49-F238E27FC236}">
                  <a16:creationId xmlns:a16="http://schemas.microsoft.com/office/drawing/2014/main" id="{A5B5CC32-7A9A-3A2D-DF87-D896A7DA9740}"/>
                </a:ext>
              </a:extLst>
            </p:cNvPr>
            <p:cNvPicPr>
              <a:picLocks noChangeAspect="1"/>
            </p:cNvPicPr>
            <p:nvPr/>
          </p:nvPicPr>
          <p:blipFill>
            <a:blip r:embed="rId11"/>
            <a:stretch>
              <a:fillRect/>
            </a:stretch>
          </p:blipFill>
          <p:spPr>
            <a:xfrm>
              <a:off x="2149140" y="1559859"/>
              <a:ext cx="625958" cy="128622"/>
            </a:xfrm>
            <a:prstGeom prst="rect">
              <a:avLst/>
            </a:prstGeom>
          </p:spPr>
        </p:pic>
      </p:grpSp>
    </p:spTree>
    <p:extLst>
      <p:ext uri="{BB962C8B-B14F-4D97-AF65-F5344CB8AC3E}">
        <p14:creationId xmlns:p14="http://schemas.microsoft.com/office/powerpoint/2010/main" val="74661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hidden="1">
            <a:extLst>
              <a:ext uri="{FF2B5EF4-FFF2-40B4-BE49-F238E27FC236}">
                <a16:creationId xmlns:a16="http://schemas.microsoft.com/office/drawing/2014/main" id="{B426E80D-502A-CA39-151F-CA4BFE239A87}"/>
              </a:ext>
            </a:extLst>
          </p:cNvPr>
          <p:cNvSpPr/>
          <p:nvPr/>
        </p:nvSpPr>
        <p:spPr>
          <a:xfrm>
            <a:off x="8123333" y="0"/>
            <a:ext cx="4092521" cy="6858000"/>
          </a:xfrm>
          <a:prstGeom prst="rect">
            <a:avLst/>
          </a:prstGeom>
          <a:gradFill flip="none" rotWithShape="1">
            <a:gsLst>
              <a:gs pos="0">
                <a:schemeClr val="tx1">
                  <a:lumMod val="95000"/>
                  <a:lumOff val="5000"/>
                </a:schemeClr>
              </a:gs>
              <a:gs pos="48000">
                <a:schemeClr val="tx1">
                  <a:lumMod val="75000"/>
                  <a:lumOff val="25000"/>
                </a:schemeClr>
              </a:gs>
              <a:gs pos="100000">
                <a:schemeClr val="tx1">
                  <a:lumMod val="50000"/>
                  <a:lumOff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977565-DC64-2833-0746-BB91DE11B611}"/>
              </a:ext>
            </a:extLst>
          </p:cNvPr>
          <p:cNvSpPr>
            <a:spLocks noGrp="1"/>
          </p:cNvSpPr>
          <p:nvPr>
            <p:ph idx="1"/>
          </p:nvPr>
        </p:nvSpPr>
        <p:spPr>
          <a:xfrm>
            <a:off x="650928" y="1432630"/>
            <a:ext cx="6398457" cy="3535083"/>
          </a:xfrm>
        </p:spPr>
        <p:txBody>
          <a:bodyPr anchor="t">
            <a:noAutofit/>
          </a:bodyPr>
          <a:lstStyle/>
          <a:p>
            <a:r>
              <a:rPr lang="en-US" sz="2200" dirty="0">
                <a:latin typeface="Helvetica Light" panose="020B0403020202020204" pitchFamily="34" charset="0"/>
              </a:rPr>
              <a:t>GPT stands for </a:t>
            </a:r>
            <a:r>
              <a:rPr lang="en-US" sz="2500" b="1" dirty="0">
                <a:latin typeface="HELVETICA LIGHT" panose="020B0403020202020204" pitchFamily="34" charset="0"/>
              </a:rPr>
              <a:t>G</a:t>
            </a:r>
            <a:r>
              <a:rPr lang="en-US" sz="2200" dirty="0">
                <a:latin typeface="Helvetica Light" panose="020B0403020202020204" pitchFamily="34" charset="0"/>
              </a:rPr>
              <a:t>enerative </a:t>
            </a:r>
            <a:r>
              <a:rPr lang="en-US" sz="2500" b="1" dirty="0">
                <a:latin typeface="HELVETICA LIGHT" panose="020B0403020202020204" pitchFamily="34" charset="0"/>
              </a:rPr>
              <a:t>P</a:t>
            </a:r>
            <a:r>
              <a:rPr lang="en-US" sz="2200" dirty="0">
                <a:latin typeface="Helvetica Light" panose="020B0403020202020204" pitchFamily="34" charset="0"/>
              </a:rPr>
              <a:t>re-trained </a:t>
            </a:r>
            <a:r>
              <a:rPr lang="en-US" sz="2500" b="1" dirty="0">
                <a:latin typeface="HELVETICA LIGHT" panose="020B0403020202020204" pitchFamily="34" charset="0"/>
              </a:rPr>
              <a:t>T</a:t>
            </a:r>
            <a:r>
              <a:rPr lang="en-US" sz="2200" dirty="0">
                <a:latin typeface="Helvetica Light" panose="020B0403020202020204" pitchFamily="34" charset="0"/>
              </a:rPr>
              <a:t>ransformer</a:t>
            </a:r>
          </a:p>
          <a:p>
            <a:r>
              <a:rPr lang="en-GB" sz="2200" u="none" strike="noStrike" dirty="0">
                <a:effectLst/>
                <a:latin typeface="Helvetica Light" panose="020B0403020202020204" pitchFamily="34" charset="0"/>
              </a:rPr>
              <a:t>ChatGPT uses </a:t>
            </a:r>
            <a:r>
              <a:rPr lang="en-GB" sz="2200" b="1" u="none" strike="noStrike" dirty="0">
                <a:solidFill>
                  <a:schemeClr val="accent1">
                    <a:lumMod val="50000"/>
                  </a:schemeClr>
                </a:solidFill>
                <a:effectLst/>
                <a:latin typeface="HELVETICA LIGHT" panose="020B0403020202020204" pitchFamily="34" charset="0"/>
              </a:rPr>
              <a:t>non-supervised pre-training</a:t>
            </a:r>
            <a:r>
              <a:rPr lang="en-GB" sz="2200" u="none" strike="noStrike" dirty="0">
                <a:effectLst/>
                <a:latin typeface="Helvetica Light" panose="020B0403020202020204" pitchFamily="34" charset="0"/>
              </a:rPr>
              <a:t> </a:t>
            </a:r>
          </a:p>
          <a:p>
            <a:r>
              <a:rPr lang="en-GB" sz="2200" u="none" strike="noStrike" dirty="0">
                <a:effectLst/>
                <a:latin typeface="Helvetica Light" panose="020B0403020202020204" pitchFamily="34" charset="0"/>
              </a:rPr>
              <a:t>The </a:t>
            </a:r>
            <a:r>
              <a:rPr lang="en-GB" sz="2200" dirty="0">
                <a:latin typeface="Helvetica Light" panose="020B0403020202020204" pitchFamily="34" charset="0"/>
              </a:rPr>
              <a:t>emphasis is on </a:t>
            </a:r>
            <a:r>
              <a:rPr lang="en-GB" sz="2200" u="none" strike="noStrike" dirty="0">
                <a:effectLst/>
                <a:latin typeface="Helvetica Light" panose="020B0403020202020204" pitchFamily="34" charset="0"/>
              </a:rPr>
              <a:t>learning the underlying structure and patterns in the input data without any specific task in mind. </a:t>
            </a:r>
            <a:endParaRPr lang="en-US" sz="2200" dirty="0">
              <a:latin typeface="Helvetica Light" panose="020B0403020202020204" pitchFamily="34" charset="0"/>
            </a:endParaRPr>
          </a:p>
          <a:p>
            <a:r>
              <a:rPr lang="en-GB" sz="2200" u="none" strike="noStrike" dirty="0">
                <a:effectLst/>
                <a:latin typeface="Helvetica Light" panose="020B0403020202020204" pitchFamily="34" charset="0"/>
              </a:rPr>
              <a:t>In the context of language modelling - training a model to understand the </a:t>
            </a:r>
            <a:r>
              <a:rPr lang="en-GB" sz="2200" b="1" u="none" strike="noStrike" dirty="0">
                <a:effectLst/>
                <a:latin typeface="HELVETICA LIGHT" panose="020B0403020202020204" pitchFamily="34" charset="0"/>
              </a:rPr>
              <a:t>syntax (grammar structure)</a:t>
            </a:r>
            <a:r>
              <a:rPr lang="en-GB" sz="2200" u="none" strike="noStrike" dirty="0">
                <a:effectLst/>
                <a:latin typeface="Helvetica Light" panose="020B0403020202020204" pitchFamily="34" charset="0"/>
              </a:rPr>
              <a:t> and </a:t>
            </a:r>
            <a:r>
              <a:rPr lang="en-GB" sz="2200" b="1" u="none" strike="noStrike" dirty="0">
                <a:effectLst/>
                <a:latin typeface="HELVETICA LIGHT" panose="020B0403020202020204" pitchFamily="34" charset="0"/>
              </a:rPr>
              <a:t>semantics (meaning being conveyed)</a:t>
            </a:r>
            <a:r>
              <a:rPr lang="en-GB" sz="2200" u="none" strike="noStrike" dirty="0">
                <a:effectLst/>
                <a:latin typeface="Helvetica Light" panose="020B0403020202020204" pitchFamily="34" charset="0"/>
              </a:rPr>
              <a:t> of natural language, so that it can generate coherent and meaningful text in a conversational context.</a:t>
            </a:r>
            <a:endParaRPr lang="en-US" sz="2200" dirty="0">
              <a:latin typeface="Helvetica Light" panose="020B0403020202020204" pitchFamily="34" charset="0"/>
            </a:endParaRP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bulb on yellow background with sketched light beams and cord">
            <a:extLst>
              <a:ext uri="{FF2B5EF4-FFF2-40B4-BE49-F238E27FC236}">
                <a16:creationId xmlns:a16="http://schemas.microsoft.com/office/drawing/2014/main" id="{19411AAA-AE59-AE45-47F5-D38D9EFC18A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49743" r="5485"/>
          <a:stretch/>
        </p:blipFill>
        <p:spPr>
          <a:xfrm>
            <a:off x="7666133" y="1662816"/>
            <a:ext cx="2816628" cy="3868994"/>
          </a:xfrm>
          <a:prstGeom prst="rect">
            <a:avLst/>
          </a:prstGeom>
        </p:spPr>
      </p:pic>
      <p:sp>
        <p:nvSpPr>
          <p:cNvPr id="10" name="TextBox 9">
            <a:extLst>
              <a:ext uri="{FF2B5EF4-FFF2-40B4-BE49-F238E27FC236}">
                <a16:creationId xmlns:a16="http://schemas.microsoft.com/office/drawing/2014/main" id="{1FC08BD5-033D-599A-F723-B93A4077D1C7}"/>
              </a:ext>
            </a:extLst>
          </p:cNvPr>
          <p:cNvSpPr txBox="1"/>
          <p:nvPr/>
        </p:nvSpPr>
        <p:spPr>
          <a:xfrm>
            <a:off x="6795633" y="6498788"/>
            <a:ext cx="1477686" cy="276999"/>
          </a:xfrm>
          <a:prstGeom prst="rect">
            <a:avLst/>
          </a:prstGeom>
          <a:noFill/>
        </p:spPr>
        <p:txBody>
          <a:bodyPr wrap="square">
            <a:spAutoFit/>
          </a:bodyPr>
          <a:lstStyle/>
          <a:p>
            <a:r>
              <a:rPr lang="en-GB" sz="1200" u="none" strike="noStrike" dirty="0">
                <a:solidFill>
                  <a:schemeClr val="accent1">
                    <a:lumMod val="50000"/>
                  </a:schemeClr>
                </a:solidFill>
                <a:effectLst/>
                <a:latin typeface="Helvetica Light" panose="020B0403020202020204" pitchFamily="34" charset="0"/>
              </a:rPr>
              <a:t>David Gewirtz</a:t>
            </a:r>
            <a:endParaRPr lang="en-US" sz="1200" dirty="0">
              <a:solidFill>
                <a:schemeClr val="accent1">
                  <a:lumMod val="50000"/>
                </a:schemeClr>
              </a:solidFill>
              <a:latin typeface="Helvetica Light" panose="020B0403020202020204" pitchFamily="34" charset="0"/>
            </a:endParaRPr>
          </a:p>
        </p:txBody>
      </p:sp>
      <p:sp>
        <p:nvSpPr>
          <p:cNvPr id="12" name="TextBox 11">
            <a:extLst>
              <a:ext uri="{FF2B5EF4-FFF2-40B4-BE49-F238E27FC236}">
                <a16:creationId xmlns:a16="http://schemas.microsoft.com/office/drawing/2014/main" id="{AF0E2F46-7896-C623-32DC-9270C057D2AD}"/>
              </a:ext>
            </a:extLst>
          </p:cNvPr>
          <p:cNvSpPr txBox="1"/>
          <p:nvPr/>
        </p:nvSpPr>
        <p:spPr>
          <a:xfrm>
            <a:off x="9749077" y="6578348"/>
            <a:ext cx="342900" cy="276999"/>
          </a:xfrm>
          <a:prstGeom prst="rect">
            <a:avLst/>
          </a:prstGeom>
          <a:noFill/>
        </p:spPr>
        <p:txBody>
          <a:bodyPr wrap="square">
            <a:spAutoFit/>
          </a:bodyPr>
          <a:lstStyle/>
          <a:p>
            <a:r>
              <a:rPr lang="en-GB" sz="1200" b="0" i="0" u="none" strike="noStrike" dirty="0">
                <a:solidFill>
                  <a:srgbClr val="202124"/>
                </a:solidFill>
                <a:effectLst/>
                <a:latin typeface="arial" panose="020B0604020202020204" pitchFamily="34" charset="0"/>
              </a:rPr>
              <a:t>©</a:t>
            </a:r>
            <a:endParaRPr lang="en-US" sz="1200" dirty="0"/>
          </a:p>
        </p:txBody>
      </p:sp>
      <p:sp>
        <p:nvSpPr>
          <p:cNvPr id="17" name="TextBox 16">
            <a:extLst>
              <a:ext uri="{FF2B5EF4-FFF2-40B4-BE49-F238E27FC236}">
                <a16:creationId xmlns:a16="http://schemas.microsoft.com/office/drawing/2014/main" id="{0892A3B5-705A-6F95-3105-21592DF86CEC}"/>
              </a:ext>
            </a:extLst>
          </p:cNvPr>
          <p:cNvSpPr txBox="1"/>
          <p:nvPr/>
        </p:nvSpPr>
        <p:spPr>
          <a:xfrm>
            <a:off x="6627399" y="6496579"/>
            <a:ext cx="342900" cy="276999"/>
          </a:xfrm>
          <a:prstGeom prst="rect">
            <a:avLst/>
          </a:prstGeom>
          <a:noFill/>
        </p:spPr>
        <p:txBody>
          <a:bodyPr wrap="square">
            <a:spAutoFit/>
          </a:bodyPr>
          <a:lstStyle/>
          <a:p>
            <a:r>
              <a:rPr lang="en-GB" sz="1200" b="0" i="0" u="none" strike="noStrike" dirty="0">
                <a:solidFill>
                  <a:schemeClr val="accent1">
                    <a:lumMod val="50000"/>
                  </a:schemeClr>
                </a:solidFill>
                <a:effectLst/>
                <a:latin typeface="arial" panose="020B0604020202020204" pitchFamily="34" charset="0"/>
              </a:rPr>
              <a:t>©</a:t>
            </a:r>
            <a:endParaRPr lang="en-US" sz="1200" dirty="0">
              <a:solidFill>
                <a:schemeClr val="accent1">
                  <a:lumMod val="50000"/>
                </a:schemeClr>
              </a:solidFill>
            </a:endParaRPr>
          </a:p>
        </p:txBody>
      </p:sp>
      <p:sp>
        <p:nvSpPr>
          <p:cNvPr id="2" name="Title 1">
            <a:extLst>
              <a:ext uri="{FF2B5EF4-FFF2-40B4-BE49-F238E27FC236}">
                <a16:creationId xmlns:a16="http://schemas.microsoft.com/office/drawing/2014/main" id="{6BBEE744-E4EA-13A4-3917-9B90FBE17055}"/>
              </a:ext>
            </a:extLst>
          </p:cNvPr>
          <p:cNvSpPr>
            <a:spLocks noGrp="1"/>
          </p:cNvSpPr>
          <p:nvPr>
            <p:ph type="title"/>
          </p:nvPr>
        </p:nvSpPr>
        <p:spPr>
          <a:xfrm>
            <a:off x="418092" y="325463"/>
            <a:ext cx="9901923" cy="812373"/>
          </a:xfrm>
        </p:spPr>
        <p:txBody>
          <a:bodyPr anchor="b">
            <a:normAutofit/>
          </a:bodyPr>
          <a:lstStyle/>
          <a:p>
            <a:r>
              <a:rPr lang="en-GB" altLang="ko-KR" sz="3500" dirty="0">
                <a:solidFill>
                  <a:schemeClr val="accent1">
                    <a:lumMod val="50000"/>
                  </a:schemeClr>
                </a:solidFill>
                <a:latin typeface="Helvetica Light" panose="020B0403020202020204" pitchFamily="34" charset="0"/>
              </a:rPr>
              <a:t>T</a:t>
            </a:r>
            <a:r>
              <a:rPr lang="en-GB" sz="3500" dirty="0">
                <a:solidFill>
                  <a:schemeClr val="accent1">
                    <a:lumMod val="50000"/>
                  </a:schemeClr>
                </a:solidFill>
                <a:effectLst/>
                <a:latin typeface="Helvetica Light" panose="020B0403020202020204" pitchFamily="34" charset="0"/>
              </a:rPr>
              <a:t>HE TECHNOLOGY </a:t>
            </a:r>
            <a:r>
              <a:rPr lang="en-GB" sz="3500" dirty="0">
                <a:solidFill>
                  <a:srgbClr val="F5B918"/>
                </a:solidFill>
                <a:effectLst/>
                <a:latin typeface="Helvetica Light" panose="020B0403020202020204" pitchFamily="34" charset="0"/>
              </a:rPr>
              <a:t>BEHIND CHATGPT</a:t>
            </a:r>
            <a:endParaRPr lang="en-US" sz="3500" dirty="0">
              <a:solidFill>
                <a:srgbClr val="F5B918"/>
              </a:solidFill>
              <a:latin typeface="Helvetica Light" panose="020B0403020202020204" pitchFamily="34" charset="0"/>
            </a:endParaRPr>
          </a:p>
        </p:txBody>
      </p:sp>
    </p:spTree>
    <p:extLst>
      <p:ext uri="{BB962C8B-B14F-4D97-AF65-F5344CB8AC3E}">
        <p14:creationId xmlns:p14="http://schemas.microsoft.com/office/powerpoint/2010/main" val="151207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ack dots connected through lings to build a network">
            <a:extLst>
              <a:ext uri="{FF2B5EF4-FFF2-40B4-BE49-F238E27FC236}">
                <a16:creationId xmlns:a16="http://schemas.microsoft.com/office/drawing/2014/main" id="{94A3562E-AF6B-CC8E-E391-523DAFDAC089}"/>
              </a:ext>
            </a:extLst>
          </p:cNvPr>
          <p:cNvPicPr>
            <a:picLocks noChangeAspect="1"/>
          </p:cNvPicPr>
          <p:nvPr/>
        </p:nvPicPr>
        <p:blipFill rotWithShape="1">
          <a:blip r:embed="rId2"/>
          <a:srcRect l="28900" r="19975"/>
          <a:stretch/>
        </p:blipFill>
        <p:spPr>
          <a:xfrm>
            <a:off x="5958883" y="10"/>
            <a:ext cx="6233115"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2E2E15-7F59-2C5C-B69A-97D106129B20}"/>
              </a:ext>
            </a:extLst>
          </p:cNvPr>
          <p:cNvSpPr>
            <a:spLocks noGrp="1"/>
          </p:cNvSpPr>
          <p:nvPr>
            <p:ph type="title"/>
          </p:nvPr>
        </p:nvSpPr>
        <p:spPr>
          <a:xfrm>
            <a:off x="424815" y="1053338"/>
            <a:ext cx="5216568" cy="1124712"/>
          </a:xfrm>
        </p:spPr>
        <p:txBody>
          <a:bodyPr anchor="b">
            <a:normAutofit/>
          </a:bodyPr>
          <a:lstStyle/>
          <a:p>
            <a:r>
              <a:rPr lang="en-GB" altLang="ko-KR" sz="2800" dirty="0">
                <a:solidFill>
                  <a:schemeClr val="accent1">
                    <a:lumMod val="50000"/>
                  </a:schemeClr>
                </a:solidFill>
                <a:latin typeface="Helvetica Light" panose="020B0403020202020204" pitchFamily="34" charset="0"/>
              </a:rPr>
              <a:t>T</a:t>
            </a:r>
            <a:r>
              <a:rPr lang="en-GB" sz="2800" dirty="0">
                <a:solidFill>
                  <a:schemeClr val="accent1">
                    <a:lumMod val="50000"/>
                  </a:schemeClr>
                </a:solidFill>
                <a:effectLst/>
                <a:latin typeface="Helvetica Light" panose="020B0403020202020204" pitchFamily="34" charset="0"/>
              </a:rPr>
              <a:t>HE TECHNOLOGY </a:t>
            </a:r>
            <a:r>
              <a:rPr lang="en-GB" sz="2800" dirty="0">
                <a:solidFill>
                  <a:srgbClr val="F5B918"/>
                </a:solidFill>
                <a:effectLst/>
                <a:latin typeface="Helvetica Light" panose="020B0403020202020204" pitchFamily="34" charset="0"/>
              </a:rPr>
              <a:t>BEHIND CHATGPT</a:t>
            </a:r>
            <a:endParaRPr lang="en-US" sz="2800" dirty="0">
              <a:latin typeface="Helvetica Light" panose="020B0403020202020204" pitchFamily="34" charset="0"/>
            </a:endParaRPr>
          </a:p>
        </p:txBody>
      </p:sp>
      <p:sp>
        <p:nvSpPr>
          <p:cNvPr id="13" name="Rectangle 12"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8B8518A-D8F8-D371-50A1-4CBFB7100989}"/>
              </a:ext>
            </a:extLst>
          </p:cNvPr>
          <p:cNvSpPr>
            <a:spLocks noGrp="1"/>
          </p:cNvSpPr>
          <p:nvPr>
            <p:ph idx="1"/>
          </p:nvPr>
        </p:nvSpPr>
        <p:spPr>
          <a:xfrm>
            <a:off x="326589" y="2587943"/>
            <a:ext cx="5413019" cy="3296412"/>
          </a:xfrm>
        </p:spPr>
        <p:txBody>
          <a:bodyPr anchor="t">
            <a:noAutofit/>
          </a:bodyPr>
          <a:lstStyle/>
          <a:p>
            <a:r>
              <a:rPr lang="en-GB" sz="1700" u="none" strike="noStrike" dirty="0">
                <a:effectLst/>
                <a:latin typeface="Helvetica Light" panose="020B0403020202020204" pitchFamily="34" charset="0"/>
              </a:rPr>
              <a:t>The </a:t>
            </a:r>
            <a:r>
              <a:rPr lang="en-GB" sz="2000" dirty="0">
                <a:solidFill>
                  <a:schemeClr val="accent1">
                    <a:lumMod val="50000"/>
                  </a:schemeClr>
                </a:solidFill>
                <a:effectLst/>
                <a:latin typeface="Helvetica Light" panose="020B0403020202020204" pitchFamily="34" charset="0"/>
              </a:rPr>
              <a:t>transformer architecture</a:t>
            </a:r>
            <a:r>
              <a:rPr lang="en-GB" sz="2000" strike="noStrike" dirty="0">
                <a:solidFill>
                  <a:schemeClr val="accent1">
                    <a:lumMod val="50000"/>
                  </a:schemeClr>
                </a:solidFill>
                <a:effectLst/>
                <a:latin typeface="Helvetica Light" panose="020B0403020202020204" pitchFamily="34" charset="0"/>
              </a:rPr>
              <a:t> </a:t>
            </a:r>
            <a:r>
              <a:rPr lang="en-GB" sz="1700" u="none" strike="noStrike" dirty="0">
                <a:effectLst/>
                <a:latin typeface="Helvetica Light" panose="020B0403020202020204" pitchFamily="34" charset="0"/>
              </a:rPr>
              <a:t>is a type of </a:t>
            </a:r>
            <a:r>
              <a:rPr lang="en-GB" sz="1700" b="1" u="none" strike="noStrike" dirty="0">
                <a:effectLst/>
                <a:latin typeface="Helvetica Light" panose="020B0403020202020204" pitchFamily="34" charset="0"/>
              </a:rPr>
              <a:t>neural network </a:t>
            </a:r>
            <a:r>
              <a:rPr lang="en-GB" sz="1700" u="none" strike="noStrike" dirty="0">
                <a:effectLst/>
                <a:latin typeface="Helvetica Light" panose="020B0403020202020204" pitchFamily="34" charset="0"/>
              </a:rPr>
              <a:t>that is used for processing natural language data. </a:t>
            </a:r>
          </a:p>
          <a:p>
            <a:r>
              <a:rPr lang="en-GB" sz="1700" u="none" strike="noStrike" dirty="0">
                <a:effectLst/>
                <a:latin typeface="Helvetica Light" panose="020B0403020202020204" pitchFamily="34" charset="0"/>
              </a:rPr>
              <a:t>A neural network simulates the way a human brain works by processing information through layers of interconnected nodes.</a:t>
            </a:r>
          </a:p>
          <a:p>
            <a:r>
              <a:rPr lang="en-GB" sz="1700" u="none" strike="noStrike" dirty="0">
                <a:effectLst/>
                <a:latin typeface="Helvetica Light" panose="020B0403020202020204" pitchFamily="34" charset="0"/>
              </a:rPr>
              <a:t>The transformer looks at all the words in a sequence to understand </a:t>
            </a:r>
            <a:r>
              <a:rPr lang="en-GB" sz="2000" u="none" strike="noStrike" dirty="0">
                <a:solidFill>
                  <a:schemeClr val="accent1">
                    <a:lumMod val="50000"/>
                  </a:schemeClr>
                </a:solidFill>
                <a:effectLst/>
                <a:latin typeface="Helvetica Light" panose="020B0403020202020204" pitchFamily="34" charset="0"/>
              </a:rPr>
              <a:t>the context and the relationships</a:t>
            </a:r>
            <a:r>
              <a:rPr lang="en-GB" sz="1700" u="none" strike="noStrike" dirty="0">
                <a:effectLst/>
                <a:latin typeface="Helvetica Light" panose="020B0403020202020204" pitchFamily="34" charset="0"/>
              </a:rPr>
              <a:t> between the words.</a:t>
            </a:r>
          </a:p>
          <a:p>
            <a:r>
              <a:rPr lang="en-GB" sz="1700" u="none" strike="noStrike" dirty="0">
                <a:effectLst/>
                <a:latin typeface="Helvetica Light" panose="020B0403020202020204" pitchFamily="34" charset="0"/>
              </a:rPr>
              <a:t>GPT-3 was trained on a dataset called </a:t>
            </a:r>
            <a:r>
              <a:rPr lang="en-GB" sz="2000" dirty="0">
                <a:solidFill>
                  <a:schemeClr val="accent1">
                    <a:lumMod val="50000"/>
                  </a:schemeClr>
                </a:solidFill>
                <a:latin typeface="Helvetica Light" panose="020B0403020202020204" pitchFamily="34" charset="0"/>
              </a:rPr>
              <a:t>WebText2, </a:t>
            </a:r>
            <a:r>
              <a:rPr lang="en-GB" sz="1700" u="none" strike="noStrike" dirty="0">
                <a:effectLst/>
                <a:latin typeface="Helvetica Light" panose="020B0403020202020204" pitchFamily="34" charset="0"/>
              </a:rPr>
              <a:t>a library of over 45 terabytes of text data</a:t>
            </a:r>
            <a:endParaRPr lang="en-US" sz="1700" dirty="0">
              <a:latin typeface="Helvetica Light" panose="020B0403020202020204" pitchFamily="34" charset="0"/>
            </a:endParaRPr>
          </a:p>
          <a:p>
            <a:endParaRPr lang="en-US" sz="1700" dirty="0">
              <a:latin typeface="Helvetica Light" panose="020B0403020202020204" pitchFamily="34" charset="0"/>
            </a:endParaRPr>
          </a:p>
        </p:txBody>
      </p:sp>
    </p:spTree>
    <p:extLst>
      <p:ext uri="{BB962C8B-B14F-4D97-AF65-F5344CB8AC3E}">
        <p14:creationId xmlns:p14="http://schemas.microsoft.com/office/powerpoint/2010/main" val="170851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cstate="email">
            <a:extLst>
              <a:ext uri="{28A0092B-C50C-407E-A947-70E740481C1C}">
                <a14:useLocalDpi xmlns:a14="http://schemas.microsoft.com/office/drawing/2010/main"/>
              </a:ext>
            </a:extLst>
          </a:blip>
          <a:srcRect/>
          <a:stretch/>
        </p:blipFill>
        <p:spPr>
          <a:xfrm>
            <a:off x="-1975" y="112002"/>
            <a:ext cx="12191999" cy="3278423"/>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612738" y="3735621"/>
            <a:ext cx="4632655" cy="2408917"/>
          </a:xfrm>
        </p:spPr>
        <p:txBody>
          <a:bodyPr>
            <a:normAutofit/>
          </a:bodyPr>
          <a:lstStyle/>
          <a:p>
            <a:pPr lvl="0">
              <a:lnSpc>
                <a:spcPct val="107000"/>
              </a:lnSpc>
            </a:pPr>
            <a:r>
              <a:rPr lang="en-US" sz="3500" dirty="0">
                <a:solidFill>
                  <a:schemeClr val="accent1">
                    <a:lumMod val="50000"/>
                  </a:schemeClr>
                </a:solidFill>
                <a:latin typeface="Helvetica Light" panose="020B0403020202020204" pitchFamily="34" charset="0"/>
              </a:rPr>
              <a:t>ASSESSMENTS</a:t>
            </a:r>
            <a:r>
              <a:rPr lang="en-US" sz="3500" dirty="0">
                <a:solidFill>
                  <a:srgbClr val="F5B918"/>
                </a:solidFill>
                <a:latin typeface="Helvetica Light" panose="020B0403020202020204" pitchFamily="34" charset="0"/>
              </a:rPr>
              <a:t> </a:t>
            </a:r>
            <a:br>
              <a:rPr lang="en-US" sz="3500" dirty="0">
                <a:solidFill>
                  <a:srgbClr val="F5B918"/>
                </a:solidFill>
                <a:latin typeface="Helvetica Light" panose="020B0403020202020204" pitchFamily="34" charset="0"/>
              </a:rPr>
            </a:br>
            <a:r>
              <a:rPr lang="en-US" sz="3500" dirty="0">
                <a:solidFill>
                  <a:srgbClr val="F5B918"/>
                </a:solidFill>
                <a:latin typeface="Helvetica Light" panose="020B0403020202020204" pitchFamily="34" charset="0"/>
              </a:rPr>
              <a:t>IN THE AI ERA</a:t>
            </a:r>
            <a:endParaRPr lang="en-GB" sz="3500" dirty="0">
              <a:effectLst/>
              <a:latin typeface="Helvetica Light" panose="020B0403020202020204" pitchFamily="34" charset="0"/>
              <a:ea typeface="Calibri" panose="020F0502020204030204" pitchFamily="34" charset="0"/>
              <a:cs typeface="Times New Roman" panose="02020603050405020304" pitchFamily="18" charset="0"/>
            </a:endParaRP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5925878" y="2339163"/>
            <a:ext cx="5567919" cy="3922333"/>
          </a:xfrm>
          <a:ln>
            <a:solidFill>
              <a:srgbClr val="F5B918"/>
            </a:solidFill>
          </a:ln>
        </p:spPr>
        <p:txBody>
          <a:bodyPr/>
          <a:lstStyle/>
          <a:p>
            <a:endParaRPr lang="en-US" dirty="0"/>
          </a:p>
        </p:txBody>
      </p:sp>
      <p:pic>
        <p:nvPicPr>
          <p:cNvPr id="8" name="Content Placeholder 8" descr="Graphical user interface&#10;&#10;Description automatically generated">
            <a:extLst>
              <a:ext uri="{FF2B5EF4-FFF2-40B4-BE49-F238E27FC236}">
                <a16:creationId xmlns:a16="http://schemas.microsoft.com/office/drawing/2014/main" id="{B77A08E0-D00D-4159-9521-A9A2026ECC86}"/>
              </a:ext>
            </a:extLst>
          </p:cNvPr>
          <p:cNvPicPr>
            <a:picLocks noChangeAspect="1"/>
          </p:cNvPicPr>
          <p:nvPr/>
        </p:nvPicPr>
        <p:blipFill rotWithShape="1">
          <a:blip r:embed="rId4"/>
          <a:srcRect l="4270" t="15513" r="20739" b="22014"/>
          <a:stretch/>
        </p:blipFill>
        <p:spPr>
          <a:xfrm>
            <a:off x="6094025" y="2736129"/>
            <a:ext cx="5231625" cy="3128400"/>
          </a:xfrm>
          <a:prstGeom prst="rect">
            <a:avLst/>
          </a:prstGeom>
        </p:spPr>
      </p:pic>
    </p:spTree>
    <p:extLst>
      <p:ext uri="{BB962C8B-B14F-4D97-AF65-F5344CB8AC3E}">
        <p14:creationId xmlns:p14="http://schemas.microsoft.com/office/powerpoint/2010/main" val="2956204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D999F-3A0B-E225-4852-80C88DC36A58}"/>
              </a:ext>
            </a:extLst>
          </p:cNvPr>
          <p:cNvSpPr>
            <a:spLocks noGrp="1"/>
          </p:cNvSpPr>
          <p:nvPr>
            <p:ph type="title"/>
          </p:nvPr>
        </p:nvSpPr>
        <p:spPr/>
        <p:txBody>
          <a:bodyPr>
            <a:normAutofit/>
          </a:bodyPr>
          <a:lstStyle/>
          <a:p>
            <a:r>
              <a:rPr lang="en-US" sz="3700" dirty="0">
                <a:solidFill>
                  <a:schemeClr val="accent1">
                    <a:lumMod val="50000"/>
                  </a:schemeClr>
                </a:solidFill>
                <a:latin typeface="Helvetica Light" panose="020B0403020202020204" pitchFamily="34" charset="0"/>
              </a:rPr>
              <a:t>HIGH RISK </a:t>
            </a:r>
            <a:r>
              <a:rPr lang="en-US" sz="3700" dirty="0">
                <a:solidFill>
                  <a:srgbClr val="F5B918"/>
                </a:solidFill>
                <a:latin typeface="Helvetica Light" panose="020B0403020202020204" pitchFamily="34" charset="0"/>
              </a:rPr>
              <a:t>ASSESSMENTS  </a:t>
            </a:r>
            <a:endParaRPr lang="en-US" sz="3700" dirty="0">
              <a:latin typeface="Helvetica Light" panose="020B0403020202020204" pitchFamily="34" charset="0"/>
            </a:endParaRPr>
          </a:p>
        </p:txBody>
      </p:sp>
      <p:sp>
        <p:nvSpPr>
          <p:cNvPr id="7" name="Oval 6">
            <a:extLst>
              <a:ext uri="{FF2B5EF4-FFF2-40B4-BE49-F238E27FC236}">
                <a16:creationId xmlns:a16="http://schemas.microsoft.com/office/drawing/2014/main" id="{87580B2F-7C5F-BEE2-9053-A097F2C1F939}"/>
              </a:ext>
            </a:extLst>
          </p:cNvPr>
          <p:cNvSpPr/>
          <p:nvPr/>
        </p:nvSpPr>
        <p:spPr>
          <a:xfrm>
            <a:off x="838200" y="2216258"/>
            <a:ext cx="1324800" cy="1324800"/>
          </a:xfrm>
          <a:prstGeom prst="ellipse">
            <a:avLst/>
          </a:prstGeom>
          <a:solidFill>
            <a:srgbClr val="F5B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Helvetica" pitchFamily="2" charset="0"/>
            </a:endParaRPr>
          </a:p>
        </p:txBody>
      </p:sp>
      <p:sp>
        <p:nvSpPr>
          <p:cNvPr id="11" name="TextBox 10">
            <a:extLst>
              <a:ext uri="{FF2B5EF4-FFF2-40B4-BE49-F238E27FC236}">
                <a16:creationId xmlns:a16="http://schemas.microsoft.com/office/drawing/2014/main" id="{C5065000-75C6-A421-DC9D-39C7E4B780C5}"/>
              </a:ext>
            </a:extLst>
          </p:cNvPr>
          <p:cNvSpPr txBox="1"/>
          <p:nvPr/>
        </p:nvSpPr>
        <p:spPr>
          <a:xfrm>
            <a:off x="2571109" y="2078966"/>
            <a:ext cx="3524891" cy="2677656"/>
          </a:xfrm>
          <a:prstGeom prst="rect">
            <a:avLst/>
          </a:prstGeom>
          <a:noFill/>
        </p:spPr>
        <p:txBody>
          <a:bodyPr wrap="square" rtlCol="0">
            <a:spAutoFit/>
          </a:bodyPr>
          <a:lstStyle/>
          <a:p>
            <a:r>
              <a:rPr lang="en-GB" sz="1400" dirty="0">
                <a:latin typeface="Helvetica Light" panose="020B0403020202020204" pitchFamily="34" charset="0"/>
              </a:rPr>
              <a:t>Important questions to ask are </a:t>
            </a:r>
            <a:r>
              <a:rPr lang="en-GB" sz="1400" i="1" dirty="0">
                <a:latin typeface="Helvetica Light" panose="020B0403020202020204" pitchFamily="34" charset="0"/>
              </a:rPr>
              <a:t>whether or not you need the essay component at all</a:t>
            </a:r>
            <a:r>
              <a:rPr lang="en-GB" sz="1400" dirty="0">
                <a:latin typeface="Helvetica Light" panose="020B0403020202020204" pitchFamily="34" charset="0"/>
              </a:rPr>
              <a:t>? </a:t>
            </a:r>
            <a:r>
              <a:rPr lang="en-GB" sz="1400" i="1" dirty="0">
                <a:latin typeface="Helvetica Light" panose="020B0403020202020204" pitchFamily="34" charset="0"/>
              </a:rPr>
              <a:t>Is there a more authentic way to effectively assess student learning</a:t>
            </a:r>
            <a:r>
              <a:rPr lang="en-GB" sz="1400" dirty="0">
                <a:latin typeface="Helvetica Light" panose="020B0403020202020204" pitchFamily="34" charset="0"/>
              </a:rPr>
              <a:t>?</a:t>
            </a:r>
            <a:endParaRPr lang="en-US" sz="1400" dirty="0">
              <a:latin typeface="Helvetica Light" panose="020B0403020202020204" pitchFamily="34" charset="0"/>
            </a:endParaRPr>
          </a:p>
          <a:p>
            <a:endParaRPr lang="en-US" sz="1400" b="1" dirty="0">
              <a:latin typeface="Helvetica Light" panose="020B0403020202020204" pitchFamily="34" charset="0"/>
            </a:endParaRPr>
          </a:p>
          <a:p>
            <a:r>
              <a:rPr lang="en-US" sz="1400" b="1" dirty="0">
                <a:latin typeface="Helvetica Light" panose="020B0403020202020204" pitchFamily="34" charset="0"/>
              </a:rPr>
              <a:t>- T</a:t>
            </a:r>
            <a:r>
              <a:rPr lang="en-US" sz="1400" dirty="0">
                <a:latin typeface="Helvetica Light" panose="020B0403020202020204" pitchFamily="34" charset="0"/>
              </a:rPr>
              <a:t>est run the assessment brief through  </a:t>
            </a:r>
          </a:p>
          <a:p>
            <a:r>
              <a:rPr lang="en-US" sz="1400" dirty="0" err="1">
                <a:latin typeface="Helvetica Light" panose="020B0403020202020204" pitchFamily="34" charset="0"/>
              </a:rPr>
              <a:t>ChatGPT</a:t>
            </a:r>
            <a:r>
              <a:rPr lang="en-US" sz="1400" dirty="0">
                <a:latin typeface="Helvetica Light" panose="020B0403020202020204" pitchFamily="34" charset="0"/>
              </a:rPr>
              <a:t> or other AI tools</a:t>
            </a:r>
          </a:p>
          <a:p>
            <a:r>
              <a:rPr lang="en-GB" sz="1400" b="1" dirty="0">
                <a:solidFill>
                  <a:srgbClr val="343E47"/>
                </a:solidFill>
                <a:effectLst/>
                <a:latin typeface="Helvetica Light" panose="020B0403020202020204" pitchFamily="34" charset="0"/>
              </a:rPr>
              <a:t>- I</a:t>
            </a:r>
            <a:r>
              <a:rPr lang="en-GB" sz="1400" dirty="0">
                <a:solidFill>
                  <a:srgbClr val="343E47"/>
                </a:solidFill>
                <a:effectLst/>
                <a:latin typeface="Helvetica Light" panose="020B0403020202020204" pitchFamily="34" charset="0"/>
              </a:rPr>
              <a:t>ncluding localised, subject specific, recent resources in the question or case resources</a:t>
            </a:r>
          </a:p>
          <a:p>
            <a:r>
              <a:rPr lang="en-GB" sz="1400" b="1" dirty="0">
                <a:solidFill>
                  <a:srgbClr val="343E47"/>
                </a:solidFill>
                <a:latin typeface="Helvetica Light" panose="020B0403020202020204" pitchFamily="34" charset="0"/>
              </a:rPr>
              <a:t>- U</a:t>
            </a:r>
            <a:r>
              <a:rPr lang="en-GB" sz="1400" dirty="0">
                <a:solidFill>
                  <a:srgbClr val="343E47"/>
                </a:solidFill>
                <a:latin typeface="Helvetica Light" panose="020B0403020202020204" pitchFamily="34" charset="0"/>
              </a:rPr>
              <a:t>sing new case studies/new questions</a:t>
            </a:r>
          </a:p>
          <a:p>
            <a:r>
              <a:rPr lang="en-GB" sz="1400" dirty="0">
                <a:solidFill>
                  <a:srgbClr val="343E47"/>
                </a:solidFill>
                <a:latin typeface="Helvetica Light" panose="020B0403020202020204" pitchFamily="34" charset="0"/>
              </a:rPr>
              <a:t>- Including performance elements</a:t>
            </a:r>
            <a:endParaRPr lang="en-US" sz="1400" dirty="0">
              <a:latin typeface="Helvetica Light" panose="020B0403020202020204" pitchFamily="34" charset="0"/>
            </a:endParaRPr>
          </a:p>
        </p:txBody>
      </p:sp>
      <p:sp>
        <p:nvSpPr>
          <p:cNvPr id="12" name="Oval 11">
            <a:extLst>
              <a:ext uri="{FF2B5EF4-FFF2-40B4-BE49-F238E27FC236}">
                <a16:creationId xmlns:a16="http://schemas.microsoft.com/office/drawing/2014/main" id="{5BEE4F2A-E8CD-7B42-5A62-CBD3903F3079}"/>
              </a:ext>
            </a:extLst>
          </p:cNvPr>
          <p:cNvSpPr/>
          <p:nvPr/>
        </p:nvSpPr>
        <p:spPr>
          <a:xfrm>
            <a:off x="6248082" y="2216258"/>
            <a:ext cx="1324800" cy="1324800"/>
          </a:xfrm>
          <a:prstGeom prst="ellipse">
            <a:avLst/>
          </a:prstGeom>
          <a:solidFill>
            <a:srgbClr val="F5B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latin typeface="Helvetica" pitchFamily="2" charset="0"/>
            </a:endParaRPr>
          </a:p>
        </p:txBody>
      </p:sp>
      <p:sp>
        <p:nvSpPr>
          <p:cNvPr id="13" name="TextBox 12">
            <a:extLst>
              <a:ext uri="{FF2B5EF4-FFF2-40B4-BE49-F238E27FC236}">
                <a16:creationId xmlns:a16="http://schemas.microsoft.com/office/drawing/2014/main" id="{83CDEE18-B004-947C-9B05-5AD8FFE6B3AB}"/>
              </a:ext>
            </a:extLst>
          </p:cNvPr>
          <p:cNvSpPr txBox="1"/>
          <p:nvPr/>
        </p:nvSpPr>
        <p:spPr>
          <a:xfrm>
            <a:off x="7781890" y="1836610"/>
            <a:ext cx="3571910" cy="3970318"/>
          </a:xfrm>
          <a:prstGeom prst="rect">
            <a:avLst/>
          </a:prstGeom>
          <a:noFill/>
        </p:spPr>
        <p:txBody>
          <a:bodyPr wrap="square" rtlCol="0">
            <a:spAutoFit/>
          </a:bodyPr>
          <a:lstStyle/>
          <a:p>
            <a:r>
              <a:rPr lang="en-GB" sz="1400" dirty="0">
                <a:solidFill>
                  <a:srgbClr val="343E47"/>
                </a:solidFill>
                <a:effectLst/>
                <a:latin typeface="Helvetica Light" panose="020B0403020202020204" pitchFamily="34" charset="0"/>
              </a:rPr>
              <a:t>Such quizzes are vulnerable where questions ask </a:t>
            </a:r>
            <a:r>
              <a:rPr lang="en-GB" sz="1400" b="1" dirty="0">
                <a:solidFill>
                  <a:srgbClr val="343E47"/>
                </a:solidFill>
                <a:effectLst/>
                <a:latin typeface="Helvetica Light" panose="020B0403020202020204" pitchFamily="34" charset="0"/>
              </a:rPr>
              <a:t>for factual recall on basic discipline knowledge</a:t>
            </a:r>
            <a:r>
              <a:rPr lang="en-GB" sz="1400" dirty="0">
                <a:solidFill>
                  <a:srgbClr val="343E47"/>
                </a:solidFill>
                <a:effectLst/>
                <a:latin typeface="Helvetica Light" panose="020B0403020202020204" pitchFamily="34" charset="0"/>
              </a:rPr>
              <a:t>. Generative AI tools (such as ChatGPT) can respond to multiple choice questions, including the provision of explanations as to why each is correct or incorrect. </a:t>
            </a:r>
          </a:p>
          <a:p>
            <a:r>
              <a:rPr lang="en-GB" sz="1400" dirty="0">
                <a:solidFill>
                  <a:srgbClr val="343E47"/>
                </a:solidFill>
                <a:effectLst/>
                <a:latin typeface="Helvetica Light" panose="020B0403020202020204" pitchFamily="34" charset="0"/>
              </a:rPr>
              <a:t>- Running quizzes during timetabled class time </a:t>
            </a:r>
          </a:p>
          <a:p>
            <a:r>
              <a:rPr lang="en-GB" sz="1400" dirty="0">
                <a:solidFill>
                  <a:srgbClr val="343E47"/>
                </a:solidFill>
                <a:latin typeface="Helvetica Light" panose="020B0403020202020204" pitchFamily="34" charset="0"/>
              </a:rPr>
              <a:t>- I</a:t>
            </a:r>
            <a:r>
              <a:rPr lang="en-GB" sz="1400" dirty="0">
                <a:solidFill>
                  <a:srgbClr val="343E47"/>
                </a:solidFill>
                <a:effectLst/>
                <a:latin typeface="Helvetica Light" panose="020B0403020202020204" pitchFamily="34" charset="0"/>
              </a:rPr>
              <a:t>ncluding diagrams/images in the question stem or the options</a:t>
            </a:r>
            <a:endParaRPr lang="en-GB" sz="1400" dirty="0">
              <a:solidFill>
                <a:srgbClr val="343E47"/>
              </a:solidFill>
              <a:latin typeface="Helvetica Light" panose="020B0403020202020204" pitchFamily="34" charset="0"/>
            </a:endParaRPr>
          </a:p>
          <a:p>
            <a:r>
              <a:rPr lang="en-GB" sz="1400" dirty="0">
                <a:solidFill>
                  <a:srgbClr val="343E47"/>
                </a:solidFill>
                <a:latin typeface="Helvetica Light" panose="020B0403020202020204" pitchFamily="34" charset="0"/>
              </a:rPr>
              <a:t>- Q</a:t>
            </a:r>
            <a:r>
              <a:rPr lang="en-GB" sz="1400" dirty="0">
                <a:solidFill>
                  <a:srgbClr val="343E47"/>
                </a:solidFill>
                <a:effectLst/>
                <a:latin typeface="Helvetica Light" panose="020B0403020202020204" pitchFamily="34" charset="0"/>
              </a:rPr>
              <a:t>uestions that focus on higher order application (analysis, synthesis, or evaluation)</a:t>
            </a:r>
          </a:p>
          <a:p>
            <a:r>
              <a:rPr lang="en-GB" sz="1400" dirty="0">
                <a:solidFill>
                  <a:srgbClr val="343E47"/>
                </a:solidFill>
                <a:latin typeface="Helvetica Light" panose="020B0403020202020204" pitchFamily="34" charset="0"/>
              </a:rPr>
              <a:t>- R</a:t>
            </a:r>
            <a:r>
              <a:rPr lang="en-GB" sz="1400" dirty="0">
                <a:solidFill>
                  <a:srgbClr val="343E47"/>
                </a:solidFill>
                <a:effectLst/>
                <a:latin typeface="Helvetica Light" panose="020B0403020202020204" pitchFamily="34" charset="0"/>
              </a:rPr>
              <a:t>ephrasing questions to ask students to pick the most likely/effective/lest effective option or including complex, multi-step calculations. </a:t>
            </a:r>
            <a:endParaRPr lang="en-US" sz="1400" dirty="0">
              <a:latin typeface="Helvetica Light" panose="020B0403020202020204" pitchFamily="34" charset="0"/>
            </a:endParaRPr>
          </a:p>
        </p:txBody>
      </p:sp>
      <p:sp>
        <p:nvSpPr>
          <p:cNvPr id="3" name="TextBox 2">
            <a:extLst>
              <a:ext uri="{FF2B5EF4-FFF2-40B4-BE49-F238E27FC236}">
                <a16:creationId xmlns:a16="http://schemas.microsoft.com/office/drawing/2014/main" id="{5E28C879-BEE8-6298-EAAE-8F5D2DA88F34}"/>
              </a:ext>
            </a:extLst>
          </p:cNvPr>
          <p:cNvSpPr txBox="1"/>
          <p:nvPr/>
        </p:nvSpPr>
        <p:spPr>
          <a:xfrm>
            <a:off x="964204" y="2679130"/>
            <a:ext cx="988828" cy="553998"/>
          </a:xfrm>
          <a:prstGeom prst="rect">
            <a:avLst/>
          </a:prstGeom>
          <a:noFill/>
        </p:spPr>
        <p:txBody>
          <a:bodyPr wrap="square" rtlCol="0">
            <a:spAutoFit/>
          </a:bodyPr>
          <a:lstStyle/>
          <a:p>
            <a:pPr algn="ctr"/>
            <a:r>
              <a:rPr lang="en-US" sz="1000" b="1" dirty="0">
                <a:solidFill>
                  <a:schemeClr val="bg1"/>
                </a:solidFill>
                <a:latin typeface="Helvetica" pitchFamily="2" charset="0"/>
              </a:rPr>
              <a:t>written assessments</a:t>
            </a:r>
          </a:p>
          <a:p>
            <a:pPr algn="ctr"/>
            <a:endParaRPr lang="en-US" sz="1000" b="1" dirty="0">
              <a:solidFill>
                <a:schemeClr val="bg1"/>
              </a:solidFill>
              <a:latin typeface="Helvetica" pitchFamily="2" charset="0"/>
            </a:endParaRPr>
          </a:p>
        </p:txBody>
      </p:sp>
      <p:sp>
        <p:nvSpPr>
          <p:cNvPr id="4" name="TextBox 3">
            <a:extLst>
              <a:ext uri="{FF2B5EF4-FFF2-40B4-BE49-F238E27FC236}">
                <a16:creationId xmlns:a16="http://schemas.microsoft.com/office/drawing/2014/main" id="{B78F7246-C881-42D4-E4F4-DA74518D5ED8}"/>
              </a:ext>
            </a:extLst>
          </p:cNvPr>
          <p:cNvSpPr txBox="1"/>
          <p:nvPr/>
        </p:nvSpPr>
        <p:spPr>
          <a:xfrm>
            <a:off x="6457090" y="2567226"/>
            <a:ext cx="906784" cy="861774"/>
          </a:xfrm>
          <a:prstGeom prst="rect">
            <a:avLst/>
          </a:prstGeom>
          <a:noFill/>
        </p:spPr>
        <p:txBody>
          <a:bodyPr wrap="square" rtlCol="0">
            <a:spAutoFit/>
          </a:bodyPr>
          <a:lstStyle/>
          <a:p>
            <a:pPr algn="ctr"/>
            <a:r>
              <a:rPr lang="en-GB" sz="1000" b="1" dirty="0">
                <a:solidFill>
                  <a:schemeClr val="bg1"/>
                </a:solidFill>
                <a:effectLst/>
                <a:latin typeface="Helvetica" pitchFamily="2" charset="0"/>
              </a:rPr>
              <a:t>non-invigilated quizzes and tests</a:t>
            </a:r>
            <a:endParaRPr lang="en-US" sz="1000" b="1" dirty="0">
              <a:solidFill>
                <a:schemeClr val="bg1"/>
              </a:solidFill>
              <a:latin typeface="Helvetica" pitchFamily="2" charset="0"/>
            </a:endParaRPr>
          </a:p>
          <a:p>
            <a:pPr algn="ctr"/>
            <a:endParaRPr lang="en-US" sz="1000" dirty="0"/>
          </a:p>
        </p:txBody>
      </p:sp>
      <p:sp>
        <p:nvSpPr>
          <p:cNvPr id="5" name="TextBox 4">
            <a:extLst>
              <a:ext uri="{FF2B5EF4-FFF2-40B4-BE49-F238E27FC236}">
                <a16:creationId xmlns:a16="http://schemas.microsoft.com/office/drawing/2014/main" id="{137FD769-9E99-C5C2-84F4-AC88E8BF4AA0}"/>
              </a:ext>
            </a:extLst>
          </p:cNvPr>
          <p:cNvSpPr txBox="1"/>
          <p:nvPr/>
        </p:nvSpPr>
        <p:spPr>
          <a:xfrm>
            <a:off x="2330026" y="5593834"/>
            <a:ext cx="6608678" cy="738664"/>
          </a:xfrm>
          <a:prstGeom prst="rect">
            <a:avLst/>
          </a:prstGeom>
          <a:noFill/>
        </p:spPr>
        <p:txBody>
          <a:bodyPr wrap="square" rtlCol="0">
            <a:spAutoFit/>
          </a:bodyPr>
          <a:lstStyle/>
          <a:p>
            <a:r>
              <a:rPr lang="en-US" sz="1400" dirty="0">
                <a:latin typeface="Helvetica Light" panose="020B0403020202020204" pitchFamily="34" charset="0"/>
              </a:rPr>
              <a:t>Some real life examples -</a:t>
            </a:r>
            <a:r>
              <a:rPr lang="en-GB" sz="1400" b="1" dirty="0">
                <a:solidFill>
                  <a:srgbClr val="343E47"/>
                </a:solidFill>
                <a:effectLst/>
                <a:latin typeface="Helvetica Light" panose="020B0403020202020204" pitchFamily="34" charset="0"/>
              </a:rPr>
              <a:t>Macquarie University</a:t>
            </a:r>
            <a:r>
              <a:rPr lang="en-US" sz="1400" b="1" dirty="0">
                <a:latin typeface="Helvetica Light" panose="020B0403020202020204" pitchFamily="34" charset="0"/>
              </a:rPr>
              <a:t> </a:t>
            </a:r>
            <a:r>
              <a:rPr lang="en-US" sz="1400" dirty="0">
                <a:latin typeface="Helvetica Light" panose="020B0403020202020204" pitchFamily="34" charset="0"/>
              </a:rPr>
              <a:t>https://</a:t>
            </a:r>
            <a:r>
              <a:rPr lang="en-US" sz="1400" dirty="0" err="1">
                <a:latin typeface="Helvetica Light" panose="020B0403020202020204" pitchFamily="34" charset="0"/>
              </a:rPr>
              <a:t>teche.mq.edu.au</a:t>
            </a:r>
            <a:r>
              <a:rPr lang="en-US" sz="1400" dirty="0">
                <a:latin typeface="Helvetica Light" panose="020B0403020202020204" pitchFamily="34" charset="0"/>
              </a:rPr>
              <a:t>/2023/03/from-quizzes-to-essays-a-campus-wide-assessment-update/</a:t>
            </a:r>
          </a:p>
        </p:txBody>
      </p:sp>
      <p:sp>
        <p:nvSpPr>
          <p:cNvPr id="9" name="Oval 8">
            <a:extLst>
              <a:ext uri="{FF2B5EF4-FFF2-40B4-BE49-F238E27FC236}">
                <a16:creationId xmlns:a16="http://schemas.microsoft.com/office/drawing/2014/main" id="{F61ED239-04E5-96A6-C90F-9359233EE29B}"/>
              </a:ext>
            </a:extLst>
          </p:cNvPr>
          <p:cNvSpPr/>
          <p:nvPr/>
        </p:nvSpPr>
        <p:spPr>
          <a:xfrm>
            <a:off x="796218" y="5251629"/>
            <a:ext cx="1324800" cy="1324800"/>
          </a:xfrm>
          <a:prstGeom prst="ellipse">
            <a:avLst/>
          </a:prstGeom>
          <a:solidFill>
            <a:srgbClr val="F5B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Helvetica" pitchFamily="2" charset="0"/>
            </a:endParaRPr>
          </a:p>
        </p:txBody>
      </p:sp>
      <p:pic>
        <p:nvPicPr>
          <p:cNvPr id="8" name="Graphic 7" descr="Clipboard Mixed with solid fill">
            <a:extLst>
              <a:ext uri="{FF2B5EF4-FFF2-40B4-BE49-F238E27FC236}">
                <a16:creationId xmlns:a16="http://schemas.microsoft.com/office/drawing/2014/main" id="{8782A5E0-7AC9-8753-0E69-27C9083C41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4248" y="5559874"/>
            <a:ext cx="688547" cy="688547"/>
          </a:xfrm>
          <a:prstGeom prst="rect">
            <a:avLst/>
          </a:prstGeom>
        </p:spPr>
      </p:pic>
      <p:grpSp>
        <p:nvGrpSpPr>
          <p:cNvPr id="18" name="Group 17">
            <a:extLst>
              <a:ext uri="{FF2B5EF4-FFF2-40B4-BE49-F238E27FC236}">
                <a16:creationId xmlns:a16="http://schemas.microsoft.com/office/drawing/2014/main" id="{4352158C-08D2-82C5-8B60-37E09456DB45}"/>
              </a:ext>
            </a:extLst>
          </p:cNvPr>
          <p:cNvGrpSpPr/>
          <p:nvPr/>
        </p:nvGrpSpPr>
        <p:grpSpPr>
          <a:xfrm>
            <a:off x="6096000" y="1052115"/>
            <a:ext cx="6208776" cy="4057642"/>
            <a:chOff x="1737360" y="1536192"/>
            <a:chExt cx="6208776" cy="4057642"/>
          </a:xfrm>
        </p:grpSpPr>
        <p:sp>
          <p:nvSpPr>
            <p:cNvPr id="10" name="Rectangle 9">
              <a:extLst>
                <a:ext uri="{FF2B5EF4-FFF2-40B4-BE49-F238E27FC236}">
                  <a16:creationId xmlns:a16="http://schemas.microsoft.com/office/drawing/2014/main" id="{D4749C75-92AC-595B-D8BA-2BCFD9651819}"/>
                </a:ext>
              </a:extLst>
            </p:cNvPr>
            <p:cNvSpPr/>
            <p:nvPr/>
          </p:nvSpPr>
          <p:spPr>
            <a:xfrm>
              <a:off x="1737360" y="1536192"/>
              <a:ext cx="6208776" cy="40576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Graphical user interface, text, application, email&#10;&#10;Description automatically generated">
              <a:extLst>
                <a:ext uri="{FF2B5EF4-FFF2-40B4-BE49-F238E27FC236}">
                  <a16:creationId xmlns:a16="http://schemas.microsoft.com/office/drawing/2014/main" id="{E336BE10-D242-B920-2174-FFCF1309C459}"/>
                </a:ext>
              </a:extLst>
            </p:cNvPr>
            <p:cNvPicPr>
              <a:picLocks noChangeAspect="1"/>
            </p:cNvPicPr>
            <p:nvPr/>
          </p:nvPicPr>
          <p:blipFill>
            <a:blip r:embed="rId4"/>
            <a:stretch>
              <a:fillRect/>
            </a:stretch>
          </p:blipFill>
          <p:spPr>
            <a:xfrm>
              <a:off x="1909413" y="2571382"/>
              <a:ext cx="5864670" cy="2890547"/>
            </a:xfrm>
            <a:prstGeom prst="rect">
              <a:avLst/>
            </a:prstGeom>
          </p:spPr>
        </p:pic>
        <p:sp>
          <p:nvSpPr>
            <p:cNvPr id="17" name="TextBox 16">
              <a:extLst>
                <a:ext uri="{FF2B5EF4-FFF2-40B4-BE49-F238E27FC236}">
                  <a16:creationId xmlns:a16="http://schemas.microsoft.com/office/drawing/2014/main" id="{143315D7-FA0C-757B-6BA9-CFA595ED9077}"/>
                </a:ext>
              </a:extLst>
            </p:cNvPr>
            <p:cNvSpPr txBox="1"/>
            <p:nvPr/>
          </p:nvSpPr>
          <p:spPr>
            <a:xfrm>
              <a:off x="1898514" y="1603284"/>
              <a:ext cx="5864670" cy="954107"/>
            </a:xfrm>
            <a:prstGeom prst="rect">
              <a:avLst/>
            </a:prstGeom>
            <a:noFill/>
          </p:spPr>
          <p:txBody>
            <a:bodyPr wrap="square">
              <a:spAutoFit/>
            </a:bodyPr>
            <a:lstStyle/>
            <a:p>
              <a:r>
                <a:rPr lang="en-GB" sz="1400" dirty="0">
                  <a:solidFill>
                    <a:schemeClr val="bg1"/>
                  </a:solidFill>
                  <a:latin typeface="Helvetica Light" panose="020B0403020202020204" pitchFamily="34" charset="0"/>
                </a:rPr>
                <a:t>I</a:t>
              </a:r>
              <a:r>
                <a:rPr lang="en-GB" sz="1400" u="none" strike="noStrike" dirty="0">
                  <a:solidFill>
                    <a:schemeClr val="bg1"/>
                  </a:solidFill>
                  <a:effectLst/>
                  <a:latin typeface="Helvetica Light" panose="020B0403020202020204" pitchFamily="34" charset="0"/>
                </a:rPr>
                <a:t>nstead of the question prompts, students will see “Question 1 – a/b/c/d”, “Question 2/ a/b/c/d”. Such a set-up means that students can’t screen capture, and due to invigilation, we are watching screens and students cannot easily copy-paste the prompts into </a:t>
              </a:r>
              <a:r>
                <a:rPr lang="en-GB" sz="1400" u="none" strike="noStrike" dirty="0" err="1">
                  <a:solidFill>
                    <a:schemeClr val="bg1"/>
                  </a:solidFill>
                  <a:effectLst/>
                  <a:latin typeface="Helvetica Light" panose="020B0403020202020204" pitchFamily="34" charset="0"/>
                </a:rPr>
                <a:t>ChatGPT</a:t>
              </a:r>
              <a:r>
                <a:rPr lang="en-GB" sz="1400" u="none" strike="noStrike" dirty="0">
                  <a:solidFill>
                    <a:schemeClr val="bg1"/>
                  </a:solidFill>
                  <a:effectLst/>
                  <a:latin typeface="Helvetica Light" panose="020B0403020202020204" pitchFamily="34" charset="0"/>
                </a:rPr>
                <a:t>. </a:t>
              </a:r>
              <a:endParaRPr lang="en-US" sz="1400" dirty="0">
                <a:solidFill>
                  <a:schemeClr val="bg1"/>
                </a:solidFill>
                <a:latin typeface="Helvetica Light" panose="020B0403020202020204" pitchFamily="34" charset="0"/>
              </a:endParaRPr>
            </a:p>
          </p:txBody>
        </p:sp>
      </p:grpSp>
    </p:spTree>
    <p:extLst>
      <p:ext uri="{BB962C8B-B14F-4D97-AF65-F5344CB8AC3E}">
        <p14:creationId xmlns:p14="http://schemas.microsoft.com/office/powerpoint/2010/main" val="29425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hidden="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3D polygons with dots and lines in a white background">
            <a:extLst>
              <a:ext uri="{FF2B5EF4-FFF2-40B4-BE49-F238E27FC236}">
                <a16:creationId xmlns:a16="http://schemas.microsoft.com/office/drawing/2014/main" id="{15BC9C7A-125E-B77B-863C-EF6532827093}"/>
              </a:ext>
              <a:ext uri="{C183D7F6-B498-43B3-948B-1728B52AA6E4}">
                <adec:decorative xmlns:adec="http://schemas.microsoft.com/office/drawing/2017/decorative" val="1"/>
              </a:ext>
            </a:extLst>
          </p:cNvPr>
          <p:cNvPicPr>
            <a:picLocks noChangeAspect="1"/>
          </p:cNvPicPr>
          <p:nvPr/>
        </p:nvPicPr>
        <p:blipFill rotWithShape="1">
          <a:blip r:embed="rId2"/>
          <a:srcRect t="9091" r="29044" b="1"/>
          <a:stretch/>
        </p:blipFill>
        <p:spPr>
          <a:xfrm>
            <a:off x="3605784" y="292608"/>
            <a:ext cx="8668512" cy="6857990"/>
          </a:xfrm>
          <a:prstGeom prst="rect">
            <a:avLst/>
          </a:prstGeom>
          <a:noFill/>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hidden="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BFB014ED-F4E3-1B1C-E3B7-9142612A1BDB}"/>
              </a:ext>
            </a:extLst>
          </p:cNvPr>
          <p:cNvSpPr>
            <a:spLocks noGrp="1"/>
          </p:cNvSpPr>
          <p:nvPr>
            <p:ph type="title"/>
          </p:nvPr>
        </p:nvSpPr>
        <p:spPr>
          <a:xfrm>
            <a:off x="650122" y="182563"/>
            <a:ext cx="10515600" cy="1325563"/>
          </a:xfrm>
        </p:spPr>
        <p:txBody>
          <a:bodyPr>
            <a:normAutofit/>
          </a:bodyPr>
          <a:lstStyle/>
          <a:p>
            <a:r>
              <a:rPr lang="en-US" sz="3600" dirty="0">
                <a:solidFill>
                  <a:schemeClr val="accent1">
                    <a:lumMod val="50000"/>
                  </a:schemeClr>
                </a:solidFill>
                <a:latin typeface="Helvetica Light" panose="020B0403020202020204" pitchFamily="34" charset="0"/>
              </a:rPr>
              <a:t>HIGH RISK ASSESSMENTS</a:t>
            </a:r>
            <a:r>
              <a:rPr lang="en-US" sz="3600" dirty="0">
                <a:solidFill>
                  <a:srgbClr val="F5B918"/>
                </a:solidFill>
                <a:latin typeface="Helvetica Light" panose="020B0403020202020204" pitchFamily="34" charset="0"/>
              </a:rPr>
              <a:t> SOLUTIONS</a:t>
            </a:r>
            <a:endParaRPr lang="en-US" sz="3600" dirty="0"/>
          </a:p>
        </p:txBody>
      </p:sp>
      <p:graphicFrame>
        <p:nvGraphicFramePr>
          <p:cNvPr id="7" name="Content Placeholder 2">
            <a:extLst>
              <a:ext uri="{FF2B5EF4-FFF2-40B4-BE49-F238E27FC236}">
                <a16:creationId xmlns:a16="http://schemas.microsoft.com/office/drawing/2014/main" id="{D0FE6DC1-2013-85A4-5ADD-4F4965FD8026}"/>
              </a:ext>
            </a:extLst>
          </p:cNvPr>
          <p:cNvGraphicFramePr>
            <a:graphicFrameLocks/>
          </p:cNvGraphicFramePr>
          <p:nvPr>
            <p:extLst>
              <p:ext uri="{D42A27DB-BD31-4B8C-83A1-F6EECF244321}">
                <p14:modId xmlns:p14="http://schemas.microsoft.com/office/powerpoint/2010/main" val="563836564"/>
              </p:ext>
            </p:extLst>
          </p:nvPr>
        </p:nvGraphicFramePr>
        <p:xfrm>
          <a:off x="672519" y="1690688"/>
          <a:ext cx="6409946" cy="462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C4FC7FC-6804-1EFF-C7E5-14AEC2B57BB6}"/>
              </a:ext>
            </a:extLst>
          </p:cNvPr>
          <p:cNvSpPr txBox="1"/>
          <p:nvPr/>
        </p:nvSpPr>
        <p:spPr>
          <a:xfrm>
            <a:off x="4864514" y="1508126"/>
            <a:ext cx="7110040" cy="3046988"/>
          </a:xfrm>
          <a:prstGeom prst="rect">
            <a:avLst/>
          </a:prstGeom>
          <a:solidFill>
            <a:schemeClr val="bg1"/>
          </a:solidFill>
          <a:ln w="15875">
            <a:solidFill>
              <a:srgbClr val="F5B918"/>
            </a:solidFill>
          </a:ln>
        </p:spPr>
        <p:txBody>
          <a:bodyPr wrap="square">
            <a:spAutoFit/>
          </a:bodyPr>
          <a:lstStyle/>
          <a:p>
            <a:r>
              <a:rPr lang="en-GB" sz="3200" dirty="0">
                <a:solidFill>
                  <a:srgbClr val="3A3A3A"/>
                </a:solidFill>
                <a:effectLst/>
                <a:latin typeface="Helvetica Light" panose="020B0403020202020204" pitchFamily="34" charset="0"/>
              </a:rPr>
              <a:t>An important question to ask yourself:</a:t>
            </a:r>
          </a:p>
          <a:p>
            <a:endParaRPr lang="en-GB" sz="3200" dirty="0">
              <a:solidFill>
                <a:srgbClr val="3A3A3A"/>
              </a:solidFill>
              <a:effectLst/>
              <a:latin typeface="Helvetica Light" panose="020B0403020202020204" pitchFamily="34" charset="0"/>
            </a:endParaRPr>
          </a:p>
          <a:p>
            <a:r>
              <a:rPr lang="en-GB" sz="3200" dirty="0">
                <a:solidFill>
                  <a:srgbClr val="3A3A3A"/>
                </a:solidFill>
                <a:effectLst/>
                <a:latin typeface="Helvetica Light" panose="020B0403020202020204" pitchFamily="34" charset="0"/>
              </a:rPr>
              <a:t>“Why do I set that particular essay as the final assessment item in this course, and what would it mean if a student used </a:t>
            </a:r>
            <a:r>
              <a:rPr lang="en-GB" sz="3200" dirty="0" err="1">
                <a:solidFill>
                  <a:srgbClr val="3A3A3A"/>
                </a:solidFill>
                <a:effectLst/>
                <a:latin typeface="Helvetica Light" panose="020B0403020202020204" pitchFamily="34" charset="0"/>
              </a:rPr>
              <a:t>ChatGPT</a:t>
            </a:r>
            <a:r>
              <a:rPr lang="en-GB" sz="3200" dirty="0">
                <a:solidFill>
                  <a:srgbClr val="3A3A3A"/>
                </a:solidFill>
                <a:effectLst/>
                <a:latin typeface="Helvetica Light" panose="020B0403020202020204" pitchFamily="34" charset="0"/>
              </a:rPr>
              <a:t> to write it?”</a:t>
            </a:r>
            <a:endParaRPr lang="en-US" sz="3200" dirty="0">
              <a:latin typeface="Helvetica Light" panose="020B0403020202020204" pitchFamily="34" charset="0"/>
            </a:endParaRPr>
          </a:p>
        </p:txBody>
      </p:sp>
      <p:pic>
        <p:nvPicPr>
          <p:cNvPr id="11" name="Picture 10" descr="Text&#10;&#10;Description automatically generated">
            <a:extLst>
              <a:ext uri="{FF2B5EF4-FFF2-40B4-BE49-F238E27FC236}">
                <a16:creationId xmlns:a16="http://schemas.microsoft.com/office/drawing/2014/main" id="{6CF73297-9F7F-99F5-3177-6A7E0DF68A82}"/>
              </a:ext>
            </a:extLst>
          </p:cNvPr>
          <p:cNvPicPr>
            <a:picLocks noChangeAspect="1"/>
          </p:cNvPicPr>
          <p:nvPr/>
        </p:nvPicPr>
        <p:blipFill>
          <a:blip r:embed="rId8"/>
          <a:stretch>
            <a:fillRect/>
          </a:stretch>
        </p:blipFill>
        <p:spPr>
          <a:xfrm>
            <a:off x="2959078" y="0"/>
            <a:ext cx="6273843" cy="6858000"/>
          </a:xfrm>
          <a:prstGeom prst="rect">
            <a:avLst/>
          </a:prstGeom>
        </p:spPr>
      </p:pic>
      <p:pic>
        <p:nvPicPr>
          <p:cNvPr id="3" name="Picture 2" descr="A close-up of a head&#10;&#10;Description automatically generated with low confidence">
            <a:extLst>
              <a:ext uri="{FF2B5EF4-FFF2-40B4-BE49-F238E27FC236}">
                <a16:creationId xmlns:a16="http://schemas.microsoft.com/office/drawing/2014/main" id="{D70A0925-F0E6-528A-5313-009B3D7B341F}"/>
              </a:ext>
            </a:extLst>
          </p:cNvPr>
          <p:cNvPicPr>
            <a:picLocks noChangeAspect="1"/>
          </p:cNvPicPr>
          <p:nvPr/>
        </p:nvPicPr>
        <p:blipFill>
          <a:blip r:embed="rId9"/>
          <a:stretch>
            <a:fillRect/>
          </a:stretch>
        </p:blipFill>
        <p:spPr>
          <a:xfrm>
            <a:off x="7098505" y="604060"/>
            <a:ext cx="3304804" cy="5184956"/>
          </a:xfrm>
          <a:prstGeom prst="rect">
            <a:avLst/>
          </a:prstGeom>
        </p:spPr>
      </p:pic>
    </p:spTree>
    <p:extLst>
      <p:ext uri="{BB962C8B-B14F-4D97-AF65-F5344CB8AC3E}">
        <p14:creationId xmlns:p14="http://schemas.microsoft.com/office/powerpoint/2010/main" val="18102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5167</TotalTime>
  <Words>1373</Words>
  <Application>Microsoft Macintosh PowerPoint</Application>
  <PresentationFormat>Widescreen</PresentationFormat>
  <Paragraphs>133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vt:lpstr>
      <vt:lpstr>Calibri</vt:lpstr>
      <vt:lpstr>Calibri Light</vt:lpstr>
      <vt:lpstr>Helvetica</vt:lpstr>
      <vt:lpstr>HELVETICA LIGHT</vt:lpstr>
      <vt:lpstr>HELVETICA LIGHT</vt:lpstr>
      <vt:lpstr>Lato</vt:lpstr>
      <vt:lpstr>Office Theme</vt:lpstr>
      <vt:lpstr>AI text generators and assessments  Realizing the potential benefits to students and tutors in higher education contexts </vt:lpstr>
      <vt:lpstr>CONTENT</vt:lpstr>
      <vt:lpstr>GPT DEVELOPMENT TIMELINE</vt:lpstr>
      <vt:lpstr>Generative AI and HE</vt:lpstr>
      <vt:lpstr>THE TECHNOLOGY BEHIND CHATGPT</vt:lpstr>
      <vt:lpstr>THE TECHNOLOGY BEHIND CHATGPT</vt:lpstr>
      <vt:lpstr>ASSESSMENTS  IN THE AI ERA</vt:lpstr>
      <vt:lpstr>HIGH RISK ASSESSMENTS  </vt:lpstr>
      <vt:lpstr>HIGH RISK ASSESSMENTS SOLUTIONS</vt:lpstr>
      <vt:lpstr>CHATGPT AND CRITICAL THINKING SKILLS</vt:lpstr>
      <vt:lpstr>ASSESSMENTS RESILIENCE</vt:lpstr>
      <vt:lpstr>ASSESSMENT FEEDBACK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O'Dea</dc:creator>
  <cp:lastModifiedBy>Christine O'Dea</cp:lastModifiedBy>
  <cp:revision>296</cp:revision>
  <dcterms:created xsi:type="dcterms:W3CDTF">2023-04-17T11:04:04Z</dcterms:created>
  <dcterms:modified xsi:type="dcterms:W3CDTF">2023-05-16T05:37:18Z</dcterms:modified>
</cp:coreProperties>
</file>