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6" r:id="rId2"/>
    <p:sldId id="268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12" r:id="rId18"/>
    <p:sldId id="317" r:id="rId19"/>
    <p:sldId id="314" r:id="rId20"/>
    <p:sldId id="313" r:id="rId21"/>
    <p:sldId id="315" r:id="rId22"/>
    <p:sldId id="316" r:id="rId23"/>
    <p:sldId id="311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40404"/>
    <a:srgbClr val="4B4F55"/>
    <a:srgbClr val="6E6E6F"/>
    <a:srgbClr val="DC0217"/>
    <a:srgbClr val="1B0807"/>
    <a:srgbClr val="C2C2C2"/>
    <a:srgbClr val="FFFFFF"/>
    <a:srgbClr val="E78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3" autoAdjust="0"/>
    <p:restoredTop sz="88757" autoAdjust="0"/>
  </p:normalViewPr>
  <p:slideViewPr>
    <p:cSldViewPr>
      <p:cViewPr>
        <p:scale>
          <a:sx n="90" d="100"/>
          <a:sy n="90" d="100"/>
        </p:scale>
        <p:origin x="-2160" y="-312"/>
      </p:cViewPr>
      <p:guideLst>
        <p:guide orient="horz" pos="4032"/>
        <p:guide pos="528"/>
        <p:guide pos="5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68" y="141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mhannon\Dropbox\Strat%20Fellow%20-%20roadmap\Workshops\Strategy%20Workshop%201\Workshop%201%20Session%201%20MH%20(Matthew%20Hannon's%20conflicted%20copy%202012-11-09)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baseline="0" dirty="0"/>
              <a:t>UK Electricity Supply Technology Market Share by 2050</a:t>
            </a:r>
            <a:endParaRPr lang="en-GB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0041182227431983E-2"/>
          <c:y val="0.1234398077759099"/>
          <c:w val="0.91560475258954077"/>
          <c:h val="0.5516694640057993"/>
        </c:manualLayout>
      </c:layout>
      <c:stockChart>
        <c:ser>
          <c:idx val="0"/>
          <c:order val="0"/>
          <c:tx>
            <c:strRef>
              <c:f>Sheet1!$S$4</c:f>
              <c:strCache>
                <c:ptCount val="1"/>
                <c:pt idx="0">
                  <c:v>High</c:v>
                </c:pt>
              </c:strCache>
            </c:strRef>
          </c:tx>
          <c:spPr>
            <a:ln w="66675">
              <a:noFill/>
            </a:ln>
          </c:spPr>
          <c:marker>
            <c:symbol val="none"/>
          </c:marker>
          <c:cat>
            <c:strRef>
              <c:f>Sheet1!$R$5:$R$20</c:f>
              <c:strCache>
                <c:ptCount val="16"/>
                <c:pt idx="0">
                  <c:v>Unabated Gas (pref)</c:v>
                </c:pt>
                <c:pt idx="1">
                  <c:v>Unabated Gas (exp)</c:v>
                </c:pt>
                <c:pt idx="2">
                  <c:v>Unabated Coal (pref)</c:v>
                </c:pt>
                <c:pt idx="3">
                  <c:v>Unabated Coal (exp)</c:v>
                </c:pt>
                <c:pt idx="4">
                  <c:v>CCS Gas and Coal (pref)</c:v>
                </c:pt>
                <c:pt idx="5">
                  <c:v>CCS Gas and Coal (exp)</c:v>
                </c:pt>
                <c:pt idx="6">
                  <c:v>Nuclear Fission (pref)</c:v>
                </c:pt>
                <c:pt idx="7">
                  <c:v>Nuclear Fission (exp)</c:v>
                </c:pt>
                <c:pt idx="8">
                  <c:v>Offshore Wind (pref)</c:v>
                </c:pt>
                <c:pt idx="9">
                  <c:v>Offshore Wind (exp)</c:v>
                </c:pt>
                <c:pt idx="10">
                  <c:v>Onshore Wind (pref)</c:v>
                </c:pt>
                <c:pt idx="11">
                  <c:v>Onshore Wind (exp)</c:v>
                </c:pt>
                <c:pt idx="12">
                  <c:v>Marine and Tidal (pref)</c:v>
                </c:pt>
                <c:pt idx="13">
                  <c:v>Marine and Tidal (exp)</c:v>
                </c:pt>
                <c:pt idx="14">
                  <c:v>Solar PV (pref)</c:v>
                </c:pt>
                <c:pt idx="15">
                  <c:v>Solar PV (exp)</c:v>
                </c:pt>
              </c:strCache>
            </c:strRef>
          </c:cat>
          <c:val>
            <c:numRef>
              <c:f>Sheet1!$S$5:$S$20</c:f>
              <c:numCache>
                <c:formatCode>General</c:formatCode>
                <c:ptCount val="16"/>
                <c:pt idx="0">
                  <c:v>5</c:v>
                </c:pt>
                <c:pt idx="1">
                  <c:v>40</c:v>
                </c:pt>
                <c:pt idx="2">
                  <c:v>0</c:v>
                </c:pt>
                <c:pt idx="3">
                  <c:v>20</c:v>
                </c:pt>
                <c:pt idx="4">
                  <c:v>65</c:v>
                </c:pt>
                <c:pt idx="5">
                  <c:v>50</c:v>
                </c:pt>
                <c:pt idx="6">
                  <c:v>0</c:v>
                </c:pt>
                <c:pt idx="7">
                  <c:v>50</c:v>
                </c:pt>
                <c:pt idx="8">
                  <c:v>55</c:v>
                </c:pt>
                <c:pt idx="9">
                  <c:v>50</c:v>
                </c:pt>
                <c:pt idx="10">
                  <c:v>40</c:v>
                </c:pt>
                <c:pt idx="11">
                  <c:v>25</c:v>
                </c:pt>
                <c:pt idx="12">
                  <c:v>65</c:v>
                </c:pt>
                <c:pt idx="13">
                  <c:v>28</c:v>
                </c:pt>
                <c:pt idx="14">
                  <c:v>30</c:v>
                </c:pt>
                <c:pt idx="15">
                  <c:v>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Sheet1!$T$4</c:f>
              <c:strCache>
                <c:ptCount val="1"/>
                <c:pt idx="0">
                  <c:v>Low</c:v>
                </c:pt>
              </c:strCache>
            </c:strRef>
          </c:tx>
          <c:spPr>
            <a:ln w="66675">
              <a:noFill/>
            </a:ln>
          </c:spPr>
          <c:marker>
            <c:symbol val="none"/>
          </c:marker>
          <c:cat>
            <c:strRef>
              <c:f>Sheet1!$R$5:$R$20</c:f>
              <c:strCache>
                <c:ptCount val="16"/>
                <c:pt idx="0">
                  <c:v>Unabated Gas (pref)</c:v>
                </c:pt>
                <c:pt idx="1">
                  <c:v>Unabated Gas (exp)</c:v>
                </c:pt>
                <c:pt idx="2">
                  <c:v>Unabated Coal (pref)</c:v>
                </c:pt>
                <c:pt idx="3">
                  <c:v>Unabated Coal (exp)</c:v>
                </c:pt>
                <c:pt idx="4">
                  <c:v>CCS Gas and Coal (pref)</c:v>
                </c:pt>
                <c:pt idx="5">
                  <c:v>CCS Gas and Coal (exp)</c:v>
                </c:pt>
                <c:pt idx="6">
                  <c:v>Nuclear Fission (pref)</c:v>
                </c:pt>
                <c:pt idx="7">
                  <c:v>Nuclear Fission (exp)</c:v>
                </c:pt>
                <c:pt idx="8">
                  <c:v>Offshore Wind (pref)</c:v>
                </c:pt>
                <c:pt idx="9">
                  <c:v>Offshore Wind (exp)</c:v>
                </c:pt>
                <c:pt idx="10">
                  <c:v>Onshore Wind (pref)</c:v>
                </c:pt>
                <c:pt idx="11">
                  <c:v>Onshore Wind (exp)</c:v>
                </c:pt>
                <c:pt idx="12">
                  <c:v>Marine and Tidal (pref)</c:v>
                </c:pt>
                <c:pt idx="13">
                  <c:v>Marine and Tidal (exp)</c:v>
                </c:pt>
                <c:pt idx="14">
                  <c:v>Solar PV (pref)</c:v>
                </c:pt>
                <c:pt idx="15">
                  <c:v>Solar PV (exp)</c:v>
                </c:pt>
              </c:strCache>
            </c:strRef>
          </c:cat>
          <c:val>
            <c:numRef>
              <c:f>Sheet1!$T$5:$T$20</c:f>
              <c:numCache>
                <c:formatCode>General</c:formatCode>
                <c:ptCount val="16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</c:v>
                </c:pt>
                <c:pt idx="6">
                  <c:v>50</c:v>
                </c:pt>
                <c:pt idx="7">
                  <c:v>1</c:v>
                </c:pt>
                <c:pt idx="8">
                  <c:v>5</c:v>
                </c:pt>
                <c:pt idx="9">
                  <c:v>15</c:v>
                </c:pt>
                <c:pt idx="10">
                  <c:v>18</c:v>
                </c:pt>
                <c:pt idx="11">
                  <c:v>10</c:v>
                </c:pt>
                <c:pt idx="12">
                  <c:v>5</c:v>
                </c:pt>
                <c:pt idx="13">
                  <c:v>8</c:v>
                </c:pt>
                <c:pt idx="14">
                  <c:v>5</c:v>
                </c:pt>
                <c:pt idx="15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Sheet1!$U$4</c:f>
              <c:strCache>
                <c:ptCount val="1"/>
                <c:pt idx="0">
                  <c:v>Mean</c:v>
                </c:pt>
              </c:strCache>
            </c:strRef>
          </c:tx>
          <c:spPr>
            <a:ln w="66675">
              <a:noFill/>
            </a:ln>
          </c:spPr>
          <c:marker>
            <c:spPr>
              <a:ln>
                <a:noFill/>
              </a:ln>
            </c:spPr>
          </c:marker>
          <c:dPt>
            <c:idx val="1"/>
            <c:marker>
              <c:symbol val="triangle"/>
              <c:size val="13"/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3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5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7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9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11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13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dPt>
            <c:idx val="15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  <c:bubble3D val="0"/>
          </c:dPt>
          <c:cat>
            <c:strRef>
              <c:f>Sheet1!$R$5:$R$20</c:f>
              <c:strCache>
                <c:ptCount val="16"/>
                <c:pt idx="0">
                  <c:v>Unabated Gas (pref)</c:v>
                </c:pt>
                <c:pt idx="1">
                  <c:v>Unabated Gas (exp)</c:v>
                </c:pt>
                <c:pt idx="2">
                  <c:v>Unabated Coal (pref)</c:v>
                </c:pt>
                <c:pt idx="3">
                  <c:v>Unabated Coal (exp)</c:v>
                </c:pt>
                <c:pt idx="4">
                  <c:v>CCS Gas and Coal (pref)</c:v>
                </c:pt>
                <c:pt idx="5">
                  <c:v>CCS Gas and Coal (exp)</c:v>
                </c:pt>
                <c:pt idx="6">
                  <c:v>Nuclear Fission (pref)</c:v>
                </c:pt>
                <c:pt idx="7">
                  <c:v>Nuclear Fission (exp)</c:v>
                </c:pt>
                <c:pt idx="8">
                  <c:v>Offshore Wind (pref)</c:v>
                </c:pt>
                <c:pt idx="9">
                  <c:v>Offshore Wind (exp)</c:v>
                </c:pt>
                <c:pt idx="10">
                  <c:v>Onshore Wind (pref)</c:v>
                </c:pt>
                <c:pt idx="11">
                  <c:v>Onshore Wind (exp)</c:v>
                </c:pt>
                <c:pt idx="12">
                  <c:v>Marine and Tidal (pref)</c:v>
                </c:pt>
                <c:pt idx="13">
                  <c:v>Marine and Tidal (exp)</c:v>
                </c:pt>
                <c:pt idx="14">
                  <c:v>Solar PV (pref)</c:v>
                </c:pt>
                <c:pt idx="15">
                  <c:v>Solar PV (exp)</c:v>
                </c:pt>
              </c:strCache>
            </c:strRef>
          </c:cat>
          <c:val>
            <c:numRef>
              <c:f>Sheet1!$U$5:$U$20</c:f>
              <c:numCache>
                <c:formatCode>General</c:formatCode>
                <c:ptCount val="16"/>
                <c:pt idx="0">
                  <c:v>1.7000000000000004</c:v>
                </c:pt>
                <c:pt idx="1">
                  <c:v>21.4</c:v>
                </c:pt>
                <c:pt idx="2">
                  <c:v>0</c:v>
                </c:pt>
                <c:pt idx="3">
                  <c:v>2.5</c:v>
                </c:pt>
                <c:pt idx="4">
                  <c:v>25.9</c:v>
                </c:pt>
                <c:pt idx="5">
                  <c:v>30.1</c:v>
                </c:pt>
                <c:pt idx="6">
                  <c:v>18.600000000000001</c:v>
                </c:pt>
                <c:pt idx="7">
                  <c:v>21.6</c:v>
                </c:pt>
                <c:pt idx="8">
                  <c:v>35.800000000000004</c:v>
                </c:pt>
                <c:pt idx="9">
                  <c:v>28.1</c:v>
                </c:pt>
                <c:pt idx="10">
                  <c:v>27</c:v>
                </c:pt>
                <c:pt idx="11">
                  <c:v>15.6</c:v>
                </c:pt>
                <c:pt idx="12">
                  <c:v>23.7</c:v>
                </c:pt>
                <c:pt idx="13">
                  <c:v>11.4</c:v>
                </c:pt>
                <c:pt idx="14">
                  <c:v>20.9</c:v>
                </c:pt>
                <c:pt idx="15">
                  <c:v>10.3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8575"/>
          </c:spPr>
        </c:hiLowLines>
        <c:axId val="50699648"/>
        <c:axId val="50722304"/>
      </c:stockChart>
      <c:catAx>
        <c:axId val="50699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 dirty="0"/>
                  <a:t>Type of Electricity Generation</a:t>
                </a:r>
              </a:p>
            </c:rich>
          </c:tx>
          <c:layout>
            <c:manualLayout>
              <c:xMode val="edge"/>
              <c:yMode val="edge"/>
              <c:x val="0.43551509208013794"/>
              <c:y val="0.94642248797223461"/>
            </c:manualLayout>
          </c:layout>
          <c:overlay val="0"/>
        </c:title>
        <c:majorTickMark val="out"/>
        <c:minorTickMark val="none"/>
        <c:tickLblPos val="nextTo"/>
        <c:txPr>
          <a:bodyPr rot="-5400000" vert="horz" anchor="ctr" anchorCtr="0"/>
          <a:lstStyle/>
          <a:p>
            <a:pPr>
              <a:defRPr sz="1050"/>
            </a:pPr>
            <a:endParaRPr lang="en-US"/>
          </a:p>
        </c:txPr>
        <c:crossAx val="50722304"/>
        <c:crosses val="autoZero"/>
        <c:auto val="1"/>
        <c:lblAlgn val="ctr"/>
        <c:lblOffset val="100"/>
        <c:noMultiLvlLbl val="0"/>
      </c:catAx>
      <c:valAx>
        <c:axId val="50722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 b="1"/>
                </a:pPr>
                <a:r>
                  <a:rPr lang="en-US" sz="1100" b="1" dirty="0"/>
                  <a:t> % of UK Market Share by 2050</a:t>
                </a:r>
              </a:p>
            </c:rich>
          </c:tx>
          <c:layout>
            <c:manualLayout>
              <c:xMode val="edge"/>
              <c:yMode val="edge"/>
              <c:x val="1.1348522322013643E-2"/>
              <c:y val="0.171573906346656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06996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595CE0-3F17-4710-9EB4-A52E551B1264}" type="doc">
      <dgm:prSet loTypeId="urn:microsoft.com/office/officeart/2005/8/layout/default#1" loCatId="list" qsTypeId="urn:microsoft.com/office/officeart/2005/8/quickstyle/simple1#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81FA7211-10C3-4C14-93C8-E623B9442374}">
      <dgm:prSet custT="1"/>
      <dgm:spPr/>
      <dgm:t>
        <a:bodyPr/>
        <a:lstStyle/>
        <a:p>
          <a:pPr algn="ctr" rtl="0"/>
          <a:r>
            <a:rPr lang="en-GB" sz="1700" b="1" dirty="0" smtClean="0">
              <a:solidFill>
                <a:schemeClr val="bg1"/>
              </a:solidFill>
            </a:rPr>
            <a:t>Fossil Fuels and CCS </a:t>
          </a:r>
        </a:p>
        <a:p>
          <a:pPr algn="ctr" rtl="0"/>
          <a:r>
            <a:rPr lang="en-GB" sz="1700" b="1" dirty="0" smtClean="0">
              <a:solidFill>
                <a:schemeClr val="bg1"/>
              </a:solidFill>
            </a:rPr>
            <a:t> 8-9 January 2013</a:t>
          </a:r>
        </a:p>
        <a:p>
          <a:pPr algn="ctr" rtl="0"/>
          <a:r>
            <a:rPr lang="en-GB" sz="1300" b="1" i="1" dirty="0" smtClean="0">
              <a:solidFill>
                <a:schemeClr val="bg1"/>
              </a:solidFill>
            </a:rPr>
            <a:t>with UK CCS Consortium</a:t>
          </a:r>
          <a:endParaRPr lang="en-GB" sz="1300" b="1" dirty="0">
            <a:solidFill>
              <a:schemeClr val="bg1"/>
            </a:solidFill>
          </a:endParaRPr>
        </a:p>
      </dgm:t>
    </dgm:pt>
    <dgm:pt modelId="{06A5F4E0-E661-4098-90BC-73E9671248AF}" type="parTrans" cxnId="{486E7013-5C33-493D-A218-E857570A2E04}">
      <dgm:prSet/>
      <dgm:spPr/>
      <dgm:t>
        <a:bodyPr/>
        <a:lstStyle/>
        <a:p>
          <a:endParaRPr lang="en-GB"/>
        </a:p>
      </dgm:t>
    </dgm:pt>
    <dgm:pt modelId="{08C8F8A8-864D-4C16-B097-AD13DFBE36AD}" type="sibTrans" cxnId="{486E7013-5C33-493D-A218-E857570A2E04}">
      <dgm:prSet/>
      <dgm:spPr/>
      <dgm:t>
        <a:bodyPr/>
        <a:lstStyle/>
        <a:p>
          <a:endParaRPr lang="en-GB"/>
        </a:p>
      </dgm:t>
    </dgm:pt>
    <dgm:pt modelId="{CB0BE3EE-8ABE-4F1E-AB10-ADD31B83D9A3}">
      <dgm:prSet custT="1"/>
      <dgm:spPr/>
      <dgm:t>
        <a:bodyPr/>
        <a:lstStyle/>
        <a:p>
          <a:pPr algn="ctr" rtl="0"/>
          <a:r>
            <a:rPr lang="en-GB" sz="1800" b="1" dirty="0" smtClean="0">
              <a:solidFill>
                <a:schemeClr val="bg1"/>
              </a:solidFill>
            </a:rPr>
            <a:t>Energy in the Home and Workplace </a:t>
          </a:r>
        </a:p>
        <a:p>
          <a:pPr algn="ctr" rtl="0"/>
          <a:r>
            <a:rPr lang="en-GB" sz="1700" b="1" dirty="0" smtClean="0">
              <a:solidFill>
                <a:schemeClr val="bg1"/>
              </a:solidFill>
            </a:rPr>
            <a:t>5-6 February  2013</a:t>
          </a:r>
        </a:p>
        <a:p>
          <a:pPr algn="ctr" rtl="0"/>
          <a:r>
            <a:rPr lang="en-GB" sz="1300" b="1" i="1" dirty="0" smtClean="0">
              <a:solidFill>
                <a:schemeClr val="bg1"/>
              </a:solidFill>
            </a:rPr>
            <a:t>with EEDO</a:t>
          </a:r>
          <a:endParaRPr lang="en-GB" sz="1700" b="1" dirty="0">
            <a:solidFill>
              <a:schemeClr val="bg1"/>
            </a:solidFill>
          </a:endParaRPr>
        </a:p>
      </dgm:t>
    </dgm:pt>
    <dgm:pt modelId="{F6A523BE-B589-40F8-88F7-3002431EFDCF}" type="parTrans" cxnId="{DAC1F0A2-C763-448E-BCD8-7E08F14E974F}">
      <dgm:prSet/>
      <dgm:spPr/>
      <dgm:t>
        <a:bodyPr/>
        <a:lstStyle/>
        <a:p>
          <a:endParaRPr lang="en-GB"/>
        </a:p>
      </dgm:t>
    </dgm:pt>
    <dgm:pt modelId="{E48D8E5E-66FA-4886-9466-F80B7A1DA3EA}" type="sibTrans" cxnId="{DAC1F0A2-C763-448E-BCD8-7E08F14E974F}">
      <dgm:prSet/>
      <dgm:spPr/>
      <dgm:t>
        <a:bodyPr/>
        <a:lstStyle/>
        <a:p>
          <a:endParaRPr lang="en-GB"/>
        </a:p>
      </dgm:t>
    </dgm:pt>
    <dgm:pt modelId="{17EC2BF7-2767-44FE-AB7F-5A5930370F5F}">
      <dgm:prSet custT="1"/>
      <dgm:spPr/>
      <dgm:t>
        <a:bodyPr/>
        <a:lstStyle/>
        <a:p>
          <a:pPr algn="ctr" rtl="0"/>
          <a:r>
            <a:rPr lang="en-GB" sz="2000" b="1" dirty="0" smtClean="0">
              <a:solidFill>
                <a:srgbClr val="040404"/>
              </a:solidFill>
            </a:rPr>
            <a:t>Bioenergy </a:t>
          </a:r>
        </a:p>
        <a:p>
          <a:pPr algn="ctr" rtl="0"/>
          <a:r>
            <a:rPr lang="en-GB" sz="1700" b="1" dirty="0" smtClean="0">
              <a:solidFill>
                <a:srgbClr val="040404"/>
              </a:solidFill>
            </a:rPr>
            <a:t>14-15 May 2013</a:t>
          </a:r>
        </a:p>
        <a:p>
          <a:pPr algn="ctr" rtl="0"/>
          <a:r>
            <a:rPr lang="en-GB" sz="1700" b="1" dirty="0" smtClean="0">
              <a:solidFill>
                <a:srgbClr val="040404"/>
              </a:solidFill>
            </a:rPr>
            <a:t/>
          </a:r>
          <a:br>
            <a:rPr lang="en-GB" sz="1700" b="1" dirty="0" smtClean="0">
              <a:solidFill>
                <a:srgbClr val="040404"/>
              </a:solidFill>
            </a:rPr>
          </a:br>
          <a:r>
            <a:rPr lang="en-GB" sz="1300" b="1" i="1" dirty="0" smtClean="0">
              <a:solidFill>
                <a:srgbClr val="040404"/>
              </a:solidFill>
            </a:rPr>
            <a:t>with BSBEC and Biomass SUPERGEN</a:t>
          </a:r>
          <a:endParaRPr lang="en-GB" sz="1300" b="1" dirty="0">
            <a:solidFill>
              <a:srgbClr val="040404"/>
            </a:solidFill>
          </a:endParaRPr>
        </a:p>
      </dgm:t>
    </dgm:pt>
    <dgm:pt modelId="{06B36D47-4C61-4AB0-B5C3-84E85AD6F5F1}" type="parTrans" cxnId="{CED04B45-704D-4D20-AFA8-FD5C68AACF03}">
      <dgm:prSet/>
      <dgm:spPr/>
      <dgm:t>
        <a:bodyPr/>
        <a:lstStyle/>
        <a:p>
          <a:endParaRPr lang="en-GB"/>
        </a:p>
      </dgm:t>
    </dgm:pt>
    <dgm:pt modelId="{D2546AC9-9949-4C56-86D7-968E58461749}" type="sibTrans" cxnId="{CED04B45-704D-4D20-AFA8-FD5C68AACF03}">
      <dgm:prSet/>
      <dgm:spPr/>
      <dgm:t>
        <a:bodyPr/>
        <a:lstStyle/>
        <a:p>
          <a:endParaRPr lang="en-GB"/>
        </a:p>
      </dgm:t>
    </dgm:pt>
    <dgm:pt modelId="{DCA4B393-0BEB-4AAF-8B70-0D31FE12D1B5}">
      <dgm:prSet custT="1"/>
      <dgm:spPr/>
      <dgm:t>
        <a:bodyPr/>
        <a:lstStyle/>
        <a:p>
          <a:pPr algn="ctr" rtl="0"/>
          <a:r>
            <a:rPr lang="en-GB" sz="1700" b="1" dirty="0" smtClean="0">
              <a:solidFill>
                <a:srgbClr val="040404"/>
              </a:solidFill>
            </a:rPr>
            <a:t>Electrochemical Energy Technologies</a:t>
          </a:r>
          <a:br>
            <a:rPr lang="en-GB" sz="1700" b="1" dirty="0" smtClean="0">
              <a:solidFill>
                <a:srgbClr val="040404"/>
              </a:solidFill>
            </a:rPr>
          </a:br>
          <a:r>
            <a:rPr lang="en-GB" sz="1700" b="1" dirty="0" smtClean="0">
              <a:solidFill>
                <a:srgbClr val="040404"/>
              </a:solidFill>
            </a:rPr>
            <a:t>&amp; Energy Storage</a:t>
          </a:r>
        </a:p>
        <a:p>
          <a:pPr algn="ctr" rtl="0"/>
          <a:r>
            <a:rPr lang="en-GB" sz="1700" b="1" dirty="0" smtClean="0">
              <a:solidFill>
                <a:srgbClr val="040404"/>
              </a:solidFill>
            </a:rPr>
            <a:t>25-26 June 2013</a:t>
          </a:r>
        </a:p>
        <a:p>
          <a:pPr algn="ctr" rtl="0"/>
          <a:r>
            <a:rPr lang="en-GB" sz="1300" b="1" dirty="0" smtClean="0">
              <a:solidFill>
                <a:srgbClr val="040404"/>
              </a:solidFill>
            </a:rPr>
            <a:t>with Royal Society for Chemistry, IoM3</a:t>
          </a:r>
          <a:endParaRPr lang="en-GB" sz="1300" b="1" dirty="0">
            <a:solidFill>
              <a:srgbClr val="040404"/>
            </a:solidFill>
          </a:endParaRPr>
        </a:p>
      </dgm:t>
    </dgm:pt>
    <dgm:pt modelId="{D002DDF5-6F40-4512-8738-FD717824F01E}" type="parTrans" cxnId="{52CDA368-7330-401C-8E00-D1ABD56C820C}">
      <dgm:prSet/>
      <dgm:spPr/>
      <dgm:t>
        <a:bodyPr/>
        <a:lstStyle/>
        <a:p>
          <a:endParaRPr lang="en-GB"/>
        </a:p>
      </dgm:t>
    </dgm:pt>
    <dgm:pt modelId="{42B800E1-2EA3-4CE1-994A-34DBAA1ED3FC}" type="sibTrans" cxnId="{52CDA368-7330-401C-8E00-D1ABD56C820C}">
      <dgm:prSet/>
      <dgm:spPr/>
      <dgm:t>
        <a:bodyPr/>
        <a:lstStyle/>
        <a:p>
          <a:endParaRPr lang="en-GB"/>
        </a:p>
      </dgm:t>
    </dgm:pt>
    <dgm:pt modelId="{12F6A37A-0D2E-44F4-8B85-A856BF03BCEB}">
      <dgm:prSet custT="1"/>
      <dgm:spPr/>
      <dgm:t>
        <a:bodyPr/>
        <a:lstStyle/>
        <a:p>
          <a:pPr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dirty="0" smtClean="0">
              <a:solidFill>
                <a:srgbClr val="040404"/>
              </a:solidFill>
            </a:rPr>
            <a:t>Energy Infrastructure</a:t>
          </a:r>
        </a:p>
        <a:p>
          <a:pPr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dirty="0" smtClean="0">
              <a:solidFill>
                <a:srgbClr val="040404"/>
              </a:solidFill>
            </a:rPr>
            <a:t>17-18 April 2013</a:t>
          </a:r>
        </a:p>
        <a:p>
          <a:pPr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i="1" dirty="0" smtClean="0">
              <a:solidFill>
                <a:srgbClr val="040404"/>
              </a:solidFill>
            </a:rPr>
            <a:t>with Ofgem, Smart Grid Forum</a:t>
          </a:r>
          <a:endParaRPr lang="en-GB" sz="1300" b="1" i="1" dirty="0">
            <a:solidFill>
              <a:srgbClr val="040404"/>
            </a:solidFill>
          </a:endParaRPr>
        </a:p>
      </dgm:t>
    </dgm:pt>
    <dgm:pt modelId="{0BBD787D-4C33-4D42-A7E9-8B93E276845B}" type="parTrans" cxnId="{1B180E6A-4220-4A48-AB89-3678D414A186}">
      <dgm:prSet/>
      <dgm:spPr/>
      <dgm:t>
        <a:bodyPr/>
        <a:lstStyle/>
        <a:p>
          <a:endParaRPr lang="en-GB"/>
        </a:p>
      </dgm:t>
    </dgm:pt>
    <dgm:pt modelId="{916FFDDD-28EA-4AF6-8BE0-D95DC39E011E}" type="sibTrans" cxnId="{1B180E6A-4220-4A48-AB89-3678D414A186}">
      <dgm:prSet/>
      <dgm:spPr/>
      <dgm:t>
        <a:bodyPr/>
        <a:lstStyle/>
        <a:p>
          <a:endParaRPr lang="en-GB"/>
        </a:p>
      </dgm:t>
    </dgm:pt>
    <dgm:pt modelId="{4E0FBC61-CFC8-4B35-993F-3FF4DE940DE4}">
      <dgm:prSet custT="1"/>
      <dgm:spPr/>
      <dgm:t>
        <a:bodyPr/>
        <a:lstStyle/>
        <a:p>
          <a:pPr rtl="0"/>
          <a:r>
            <a:rPr lang="en-GB" sz="1700" b="1" dirty="0" smtClean="0">
              <a:solidFill>
                <a:srgbClr val="040404"/>
              </a:solidFill>
            </a:rPr>
            <a:t>Transport Energy </a:t>
          </a:r>
        </a:p>
        <a:p>
          <a:pPr rtl="0"/>
          <a:r>
            <a:rPr lang="en-GB" sz="1700" b="1" dirty="0" smtClean="0">
              <a:solidFill>
                <a:srgbClr val="040404"/>
              </a:solidFill>
            </a:rPr>
            <a:t>11-12 June 2013</a:t>
          </a:r>
        </a:p>
        <a:p>
          <a:pPr rtl="0"/>
          <a:r>
            <a:rPr lang="en-GB" sz="1300" b="1" i="1" dirty="0" smtClean="0">
              <a:solidFill>
                <a:srgbClr val="040404"/>
              </a:solidFill>
            </a:rPr>
            <a:t>with Low Carbon Vehicle Partnership and DfT</a:t>
          </a:r>
          <a:endParaRPr lang="en-GB" sz="1300" b="1" dirty="0">
            <a:solidFill>
              <a:srgbClr val="040404"/>
            </a:solidFill>
          </a:endParaRPr>
        </a:p>
      </dgm:t>
    </dgm:pt>
    <dgm:pt modelId="{EBF4E601-81F3-4746-B188-67D933F95003}" type="parTrans" cxnId="{ED6B906D-558F-4790-8139-40CFFD74F629}">
      <dgm:prSet/>
      <dgm:spPr/>
      <dgm:t>
        <a:bodyPr/>
        <a:lstStyle/>
        <a:p>
          <a:endParaRPr lang="en-GB"/>
        </a:p>
      </dgm:t>
    </dgm:pt>
    <dgm:pt modelId="{1BCD02FE-2BBD-4286-91D0-923890F6BD25}" type="sibTrans" cxnId="{ED6B906D-558F-4790-8139-40CFFD74F629}">
      <dgm:prSet/>
      <dgm:spPr/>
      <dgm:t>
        <a:bodyPr/>
        <a:lstStyle/>
        <a:p>
          <a:endParaRPr lang="en-GB"/>
        </a:p>
      </dgm:t>
    </dgm:pt>
    <dgm:pt modelId="{024D390F-B47D-4E7A-B3E4-36760610305A}">
      <dgm:prSet custT="1"/>
      <dgm:spPr/>
      <dgm:t>
        <a:bodyPr/>
        <a:lstStyle/>
        <a:p>
          <a:pPr rtl="0"/>
          <a:r>
            <a:rPr lang="en-GB" sz="1800" b="1" dirty="0" smtClean="0">
              <a:solidFill>
                <a:schemeClr val="tx1"/>
              </a:solidFill>
            </a:rPr>
            <a:t>Light-touch review: </a:t>
          </a:r>
        </a:p>
        <a:p>
          <a:pPr rtl="0"/>
          <a:r>
            <a:rPr lang="en-GB" sz="1600" b="1" dirty="0" smtClean="0">
              <a:solidFill>
                <a:schemeClr val="tx1"/>
              </a:solidFill>
            </a:rPr>
            <a:t>nuclear fission; wind/wave/tide; </a:t>
          </a:r>
          <a:br>
            <a:rPr lang="en-GB" sz="1600" b="1" dirty="0" smtClean="0">
              <a:solidFill>
                <a:schemeClr val="tx1"/>
              </a:solidFill>
            </a:rPr>
          </a:br>
          <a:r>
            <a:rPr lang="en-GB" sz="1600" b="1" dirty="0" smtClean="0">
              <a:solidFill>
                <a:schemeClr val="tx1"/>
              </a:solidFill>
            </a:rPr>
            <a:t>industrial processes</a:t>
          </a:r>
          <a:endParaRPr lang="en-GB" sz="1600" b="1" dirty="0">
            <a:solidFill>
              <a:schemeClr val="tx1"/>
            </a:solidFill>
          </a:endParaRPr>
        </a:p>
      </dgm:t>
    </dgm:pt>
    <dgm:pt modelId="{94BEF368-0DF1-444C-9AE8-9D9621694A4D}" type="parTrans" cxnId="{A84CA3DF-7831-4473-9FF3-C54BDBB1FCD1}">
      <dgm:prSet/>
      <dgm:spPr/>
      <dgm:t>
        <a:bodyPr/>
        <a:lstStyle/>
        <a:p>
          <a:endParaRPr lang="en-GB"/>
        </a:p>
      </dgm:t>
    </dgm:pt>
    <dgm:pt modelId="{D8E5BE2B-421C-4216-B084-90015EC333A5}" type="sibTrans" cxnId="{A84CA3DF-7831-4473-9FF3-C54BDBB1FCD1}">
      <dgm:prSet/>
      <dgm:spPr/>
      <dgm:t>
        <a:bodyPr/>
        <a:lstStyle/>
        <a:p>
          <a:endParaRPr lang="en-GB"/>
        </a:p>
      </dgm:t>
    </dgm:pt>
    <dgm:pt modelId="{4FC562E1-9881-4E77-A2BC-9C6D3947FC8D}" type="pres">
      <dgm:prSet presAssocID="{39595CE0-3F17-4710-9EB4-A52E551B12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57EFFE8-53E5-425D-8399-A7ABB8E92FA4}" type="pres">
      <dgm:prSet presAssocID="{81FA7211-10C3-4C14-93C8-E623B9442374}" presName="node" presStyleLbl="node1" presStyleIdx="0" presStyleCnt="7" custScaleX="177156" custScaleY="17715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29B3EC-627B-4D74-97C1-4C706A0902CF}" type="pres">
      <dgm:prSet presAssocID="{08C8F8A8-864D-4C16-B097-AD13DFBE36AD}" presName="sibTrans" presStyleCnt="0"/>
      <dgm:spPr/>
    </dgm:pt>
    <dgm:pt modelId="{0AC6F7A7-65B9-4DC2-9ED3-231506E8FA73}" type="pres">
      <dgm:prSet presAssocID="{CB0BE3EE-8ABE-4F1E-AB10-ADD31B83D9A3}" presName="node" presStyleLbl="node1" presStyleIdx="1" presStyleCnt="7" custScaleX="177156" custScaleY="17715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C55FD2-B58F-4A94-B668-5E26B30627FD}" type="pres">
      <dgm:prSet presAssocID="{E48D8E5E-66FA-4886-9466-F80B7A1DA3EA}" presName="sibTrans" presStyleCnt="0"/>
      <dgm:spPr/>
    </dgm:pt>
    <dgm:pt modelId="{89CBD2BA-3AE9-4674-A705-C5132B7D384B}" type="pres">
      <dgm:prSet presAssocID="{17EC2BF7-2767-44FE-AB7F-5A5930370F5F}" presName="node" presStyleLbl="node1" presStyleIdx="2" presStyleCnt="7" custScaleX="177156" custScaleY="177156" custLinFactX="-173890" custLinFactY="9595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2CD78-A4E7-430B-BF4B-474681DC2A81}" type="pres">
      <dgm:prSet presAssocID="{D2546AC9-9949-4C56-86D7-968E58461749}" presName="sibTrans" presStyleCnt="0"/>
      <dgm:spPr/>
    </dgm:pt>
    <dgm:pt modelId="{A4C3D78E-846A-4647-ADD7-FA9FBB5AA374}" type="pres">
      <dgm:prSet presAssocID="{DCA4B393-0BEB-4AAF-8B70-0D31FE12D1B5}" presName="node" presStyleLbl="node1" presStyleIdx="3" presStyleCnt="7" custScaleX="177156" custScaleY="177156" custLinFactX="179939" custLinFactNeighborX="200000" custLinFactNeighborY="21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B39AB5-3093-4C6A-9E6D-DDE5B1BD7805}" type="pres">
      <dgm:prSet presAssocID="{42B800E1-2EA3-4CE1-994A-34DBAA1ED3FC}" presName="sibTrans" presStyleCnt="0"/>
      <dgm:spPr/>
    </dgm:pt>
    <dgm:pt modelId="{9B9F2DD2-C501-42DD-B930-69A76A2F6C2A}" type="pres">
      <dgm:prSet presAssocID="{12F6A37A-0D2E-44F4-8B85-A856BF03BCEB}" presName="node" presStyleLbl="node1" presStyleIdx="4" presStyleCnt="7" custScaleX="177156" custScaleY="177156" custLinFactX="92783" custLinFactY="-93867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8C2779-9C47-4ADC-8F09-437D2DEE74B1}" type="pres">
      <dgm:prSet presAssocID="{916FFDDD-28EA-4AF6-8BE0-D95DC39E011E}" presName="sibTrans" presStyleCnt="0"/>
      <dgm:spPr/>
    </dgm:pt>
    <dgm:pt modelId="{F0E8A0E1-0824-425F-BF19-655CACD9AD40}" type="pres">
      <dgm:prSet presAssocID="{4E0FBC61-CFC8-4B35-993F-3FF4DE940DE4}" presName="node" presStyleLbl="node1" presStyleIdx="5" presStyleCnt="7" custScaleX="177156" custScaleY="177156" custLinFactX="-81459" custLinFactNeighborX="-100000" custLinFactNeighborY="21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263181-9B72-4CC1-B9B3-548F3514964C}" type="pres">
      <dgm:prSet presAssocID="{1BCD02FE-2BBD-4286-91D0-923890F6BD25}" presName="sibTrans" presStyleCnt="0"/>
      <dgm:spPr/>
    </dgm:pt>
    <dgm:pt modelId="{1BCA19B9-67B1-45F6-8C49-BB5C6AA0B2BE}" type="pres">
      <dgm:prSet presAssocID="{024D390F-B47D-4E7A-B3E4-36760610305A}" presName="node" presStyleLbl="node1" presStyleIdx="6" presStyleCnt="7" custScaleX="177156" custScaleY="177156" custLinFactNeighborX="5697" custLinFactNeighborY="-46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C1F0A2-C763-448E-BCD8-7E08F14E974F}" srcId="{39595CE0-3F17-4710-9EB4-A52E551B1264}" destId="{CB0BE3EE-8ABE-4F1E-AB10-ADD31B83D9A3}" srcOrd="1" destOrd="0" parTransId="{F6A523BE-B589-40F8-88F7-3002431EFDCF}" sibTransId="{E48D8E5E-66FA-4886-9466-F80B7A1DA3EA}"/>
    <dgm:cxn modelId="{1B180E6A-4220-4A48-AB89-3678D414A186}" srcId="{39595CE0-3F17-4710-9EB4-A52E551B1264}" destId="{12F6A37A-0D2E-44F4-8B85-A856BF03BCEB}" srcOrd="4" destOrd="0" parTransId="{0BBD787D-4C33-4D42-A7E9-8B93E276845B}" sibTransId="{916FFDDD-28EA-4AF6-8BE0-D95DC39E011E}"/>
    <dgm:cxn modelId="{821E6BE9-85A7-49BE-BBF0-FD6C75354FC0}" type="presOf" srcId="{4E0FBC61-CFC8-4B35-993F-3FF4DE940DE4}" destId="{F0E8A0E1-0824-425F-BF19-655CACD9AD40}" srcOrd="0" destOrd="0" presId="urn:microsoft.com/office/officeart/2005/8/layout/default#1"/>
    <dgm:cxn modelId="{486E7013-5C33-493D-A218-E857570A2E04}" srcId="{39595CE0-3F17-4710-9EB4-A52E551B1264}" destId="{81FA7211-10C3-4C14-93C8-E623B9442374}" srcOrd="0" destOrd="0" parTransId="{06A5F4E0-E661-4098-90BC-73E9671248AF}" sibTransId="{08C8F8A8-864D-4C16-B097-AD13DFBE36AD}"/>
    <dgm:cxn modelId="{F2EEA9A5-2551-4096-9D52-59FEBC4DE63B}" type="presOf" srcId="{024D390F-B47D-4E7A-B3E4-36760610305A}" destId="{1BCA19B9-67B1-45F6-8C49-BB5C6AA0B2BE}" srcOrd="0" destOrd="0" presId="urn:microsoft.com/office/officeart/2005/8/layout/default#1"/>
    <dgm:cxn modelId="{CED04B45-704D-4D20-AFA8-FD5C68AACF03}" srcId="{39595CE0-3F17-4710-9EB4-A52E551B1264}" destId="{17EC2BF7-2767-44FE-AB7F-5A5930370F5F}" srcOrd="2" destOrd="0" parTransId="{06B36D47-4C61-4AB0-B5C3-84E85AD6F5F1}" sibTransId="{D2546AC9-9949-4C56-86D7-968E58461749}"/>
    <dgm:cxn modelId="{F1722A3E-26B9-4DE0-A96A-21DDAC90C5A1}" type="presOf" srcId="{DCA4B393-0BEB-4AAF-8B70-0D31FE12D1B5}" destId="{A4C3D78E-846A-4647-ADD7-FA9FBB5AA374}" srcOrd="0" destOrd="0" presId="urn:microsoft.com/office/officeart/2005/8/layout/default#1"/>
    <dgm:cxn modelId="{4AFCDE2B-5856-47F7-904C-A2E3A54185D4}" type="presOf" srcId="{12F6A37A-0D2E-44F4-8B85-A856BF03BCEB}" destId="{9B9F2DD2-C501-42DD-B930-69A76A2F6C2A}" srcOrd="0" destOrd="0" presId="urn:microsoft.com/office/officeart/2005/8/layout/default#1"/>
    <dgm:cxn modelId="{A583D9AB-4D3C-4946-83E5-6C43E16033EE}" type="presOf" srcId="{17EC2BF7-2767-44FE-AB7F-5A5930370F5F}" destId="{89CBD2BA-3AE9-4674-A705-C5132B7D384B}" srcOrd="0" destOrd="0" presId="urn:microsoft.com/office/officeart/2005/8/layout/default#1"/>
    <dgm:cxn modelId="{FD667237-1271-4CD3-9ACB-7991497E6B50}" type="presOf" srcId="{81FA7211-10C3-4C14-93C8-E623B9442374}" destId="{557EFFE8-53E5-425D-8399-A7ABB8E92FA4}" srcOrd="0" destOrd="0" presId="urn:microsoft.com/office/officeart/2005/8/layout/default#1"/>
    <dgm:cxn modelId="{A84CA3DF-7831-4473-9FF3-C54BDBB1FCD1}" srcId="{39595CE0-3F17-4710-9EB4-A52E551B1264}" destId="{024D390F-B47D-4E7A-B3E4-36760610305A}" srcOrd="6" destOrd="0" parTransId="{94BEF368-0DF1-444C-9AE8-9D9621694A4D}" sibTransId="{D8E5BE2B-421C-4216-B084-90015EC333A5}"/>
    <dgm:cxn modelId="{4F7D8ADB-2752-49A9-A568-F6CB236DF997}" type="presOf" srcId="{39595CE0-3F17-4710-9EB4-A52E551B1264}" destId="{4FC562E1-9881-4E77-A2BC-9C6D3947FC8D}" srcOrd="0" destOrd="0" presId="urn:microsoft.com/office/officeart/2005/8/layout/default#1"/>
    <dgm:cxn modelId="{52CDA368-7330-401C-8E00-D1ABD56C820C}" srcId="{39595CE0-3F17-4710-9EB4-A52E551B1264}" destId="{DCA4B393-0BEB-4AAF-8B70-0D31FE12D1B5}" srcOrd="3" destOrd="0" parTransId="{D002DDF5-6F40-4512-8738-FD717824F01E}" sibTransId="{42B800E1-2EA3-4CE1-994A-34DBAA1ED3FC}"/>
    <dgm:cxn modelId="{ED6B906D-558F-4790-8139-40CFFD74F629}" srcId="{39595CE0-3F17-4710-9EB4-A52E551B1264}" destId="{4E0FBC61-CFC8-4B35-993F-3FF4DE940DE4}" srcOrd="5" destOrd="0" parTransId="{EBF4E601-81F3-4746-B188-67D933F95003}" sibTransId="{1BCD02FE-2BBD-4286-91D0-923890F6BD25}"/>
    <dgm:cxn modelId="{71AA64A5-FBB0-4625-AF20-22602AA5DFB6}" type="presOf" srcId="{CB0BE3EE-8ABE-4F1E-AB10-ADD31B83D9A3}" destId="{0AC6F7A7-65B9-4DC2-9ED3-231506E8FA73}" srcOrd="0" destOrd="0" presId="urn:microsoft.com/office/officeart/2005/8/layout/default#1"/>
    <dgm:cxn modelId="{D983544A-E767-471C-9895-70AAB528628C}" type="presParOf" srcId="{4FC562E1-9881-4E77-A2BC-9C6D3947FC8D}" destId="{557EFFE8-53E5-425D-8399-A7ABB8E92FA4}" srcOrd="0" destOrd="0" presId="urn:microsoft.com/office/officeart/2005/8/layout/default#1"/>
    <dgm:cxn modelId="{D7D47493-7591-482A-B696-38F8207E91CE}" type="presParOf" srcId="{4FC562E1-9881-4E77-A2BC-9C6D3947FC8D}" destId="{B029B3EC-627B-4D74-97C1-4C706A0902CF}" srcOrd="1" destOrd="0" presId="urn:microsoft.com/office/officeart/2005/8/layout/default#1"/>
    <dgm:cxn modelId="{DC9950DE-B892-4850-8341-2EC7BF352E67}" type="presParOf" srcId="{4FC562E1-9881-4E77-A2BC-9C6D3947FC8D}" destId="{0AC6F7A7-65B9-4DC2-9ED3-231506E8FA73}" srcOrd="2" destOrd="0" presId="urn:microsoft.com/office/officeart/2005/8/layout/default#1"/>
    <dgm:cxn modelId="{2D45A6D1-C29E-4D37-BA53-C5E66CD8AF66}" type="presParOf" srcId="{4FC562E1-9881-4E77-A2BC-9C6D3947FC8D}" destId="{0AC55FD2-B58F-4A94-B668-5E26B30627FD}" srcOrd="3" destOrd="0" presId="urn:microsoft.com/office/officeart/2005/8/layout/default#1"/>
    <dgm:cxn modelId="{92941BD0-39A9-4B3A-8479-8D6C1856DDF2}" type="presParOf" srcId="{4FC562E1-9881-4E77-A2BC-9C6D3947FC8D}" destId="{89CBD2BA-3AE9-4674-A705-C5132B7D384B}" srcOrd="4" destOrd="0" presId="urn:microsoft.com/office/officeart/2005/8/layout/default#1"/>
    <dgm:cxn modelId="{D08A371B-813A-411E-8724-737E3D70C223}" type="presParOf" srcId="{4FC562E1-9881-4E77-A2BC-9C6D3947FC8D}" destId="{29F2CD78-A4E7-430B-BF4B-474681DC2A81}" srcOrd="5" destOrd="0" presId="urn:microsoft.com/office/officeart/2005/8/layout/default#1"/>
    <dgm:cxn modelId="{EE7330E2-89AD-485A-AB99-B1D307B723C4}" type="presParOf" srcId="{4FC562E1-9881-4E77-A2BC-9C6D3947FC8D}" destId="{A4C3D78E-846A-4647-ADD7-FA9FBB5AA374}" srcOrd="6" destOrd="0" presId="urn:microsoft.com/office/officeart/2005/8/layout/default#1"/>
    <dgm:cxn modelId="{21F6C727-74D3-456B-8DA0-5A03F49D9395}" type="presParOf" srcId="{4FC562E1-9881-4E77-A2BC-9C6D3947FC8D}" destId="{EAB39AB5-3093-4C6A-9E6D-DDE5B1BD7805}" srcOrd="7" destOrd="0" presId="urn:microsoft.com/office/officeart/2005/8/layout/default#1"/>
    <dgm:cxn modelId="{5FF9D272-66AE-42DD-894C-95961F3A5DE7}" type="presParOf" srcId="{4FC562E1-9881-4E77-A2BC-9C6D3947FC8D}" destId="{9B9F2DD2-C501-42DD-B930-69A76A2F6C2A}" srcOrd="8" destOrd="0" presId="urn:microsoft.com/office/officeart/2005/8/layout/default#1"/>
    <dgm:cxn modelId="{7E1E61DE-1B0D-4AC4-A7B3-C367937E13B0}" type="presParOf" srcId="{4FC562E1-9881-4E77-A2BC-9C6D3947FC8D}" destId="{998C2779-9C47-4ADC-8F09-437D2DEE74B1}" srcOrd="9" destOrd="0" presId="urn:microsoft.com/office/officeart/2005/8/layout/default#1"/>
    <dgm:cxn modelId="{F81F8E69-20A4-4242-A895-075ABFBCD1CF}" type="presParOf" srcId="{4FC562E1-9881-4E77-A2BC-9C6D3947FC8D}" destId="{F0E8A0E1-0824-425F-BF19-655CACD9AD40}" srcOrd="10" destOrd="0" presId="urn:microsoft.com/office/officeart/2005/8/layout/default#1"/>
    <dgm:cxn modelId="{B4BAF78C-37A1-4E41-B8D6-93AA369ADE59}" type="presParOf" srcId="{4FC562E1-9881-4E77-A2BC-9C6D3947FC8D}" destId="{AE263181-9B72-4CC1-B9B3-548F3514964C}" srcOrd="11" destOrd="0" presId="urn:microsoft.com/office/officeart/2005/8/layout/default#1"/>
    <dgm:cxn modelId="{2D39E8BD-0DA1-428A-938A-92779E2F3F68}" type="presParOf" srcId="{4FC562E1-9881-4E77-A2BC-9C6D3947FC8D}" destId="{1BCA19B9-67B1-45F6-8C49-BB5C6AA0B2BE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EFFE8-53E5-425D-8399-A7ABB8E92FA4}">
      <dsp:nvSpPr>
        <dsp:cNvPr id="0" name=""/>
        <dsp:cNvSpPr/>
      </dsp:nvSpPr>
      <dsp:spPr>
        <a:xfrm>
          <a:off x="497598" y="360"/>
          <a:ext cx="2386515" cy="14319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chemeClr val="bg1"/>
              </a:solidFill>
            </a:rPr>
            <a:t>Fossil Fuels and CCS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chemeClr val="bg1"/>
              </a:solidFill>
            </a:rPr>
            <a:t> 8-9 January 2013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i="1" kern="1200" dirty="0" smtClean="0">
              <a:solidFill>
                <a:schemeClr val="bg1"/>
              </a:solidFill>
            </a:rPr>
            <a:t>with UK CCS Consortium</a:t>
          </a:r>
          <a:endParaRPr lang="en-GB" sz="1300" b="1" kern="1200" dirty="0">
            <a:solidFill>
              <a:schemeClr val="bg1"/>
            </a:solidFill>
          </a:endParaRPr>
        </a:p>
      </dsp:txBody>
      <dsp:txXfrm>
        <a:off x="497598" y="360"/>
        <a:ext cx="2386515" cy="1431909"/>
      </dsp:txXfrm>
    </dsp:sp>
    <dsp:sp modelId="{0AC6F7A7-65B9-4DC2-9ED3-231506E8FA73}">
      <dsp:nvSpPr>
        <dsp:cNvPr id="0" name=""/>
        <dsp:cNvSpPr/>
      </dsp:nvSpPr>
      <dsp:spPr>
        <a:xfrm>
          <a:off x="3018825" y="360"/>
          <a:ext cx="2386515" cy="1431909"/>
        </a:xfrm>
        <a:prstGeom prst="rect">
          <a:avLst/>
        </a:prstGeom>
        <a:solidFill>
          <a:schemeClr val="accent2">
            <a:hueOff val="-2699981"/>
            <a:satOff val="-8685"/>
            <a:lumOff val="120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chemeClr val="bg1"/>
              </a:solidFill>
            </a:rPr>
            <a:t>Energy in the Home and Workplace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chemeClr val="bg1"/>
              </a:solidFill>
            </a:rPr>
            <a:t>5-6 February  2013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i="1" kern="1200" dirty="0" smtClean="0">
              <a:solidFill>
                <a:schemeClr val="bg1"/>
              </a:solidFill>
            </a:rPr>
            <a:t>with EEDO</a:t>
          </a:r>
          <a:endParaRPr lang="en-GB" sz="1700" b="1" kern="1200" dirty="0">
            <a:solidFill>
              <a:schemeClr val="bg1"/>
            </a:solidFill>
          </a:endParaRPr>
        </a:p>
      </dsp:txBody>
      <dsp:txXfrm>
        <a:off x="3018825" y="360"/>
        <a:ext cx="2386515" cy="1431909"/>
      </dsp:txXfrm>
    </dsp:sp>
    <dsp:sp modelId="{89CBD2BA-3AE9-4674-A705-C5132B7D384B}">
      <dsp:nvSpPr>
        <dsp:cNvPr id="0" name=""/>
        <dsp:cNvSpPr/>
      </dsp:nvSpPr>
      <dsp:spPr>
        <a:xfrm>
          <a:off x="503283" y="1584176"/>
          <a:ext cx="2386515" cy="1431909"/>
        </a:xfrm>
        <a:prstGeom prst="rect">
          <a:avLst/>
        </a:prstGeom>
        <a:solidFill>
          <a:schemeClr val="accent2">
            <a:hueOff val="-5399962"/>
            <a:satOff val="-17369"/>
            <a:lumOff val="240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040404"/>
              </a:solidFill>
            </a:rPr>
            <a:t>Bioenergy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14-15 May 2013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/>
          </a:r>
          <a:br>
            <a:rPr lang="en-GB" sz="1700" b="1" kern="1200" dirty="0" smtClean="0">
              <a:solidFill>
                <a:srgbClr val="040404"/>
              </a:solidFill>
            </a:rPr>
          </a:br>
          <a:r>
            <a:rPr lang="en-GB" sz="1300" b="1" i="1" kern="1200" dirty="0" smtClean="0">
              <a:solidFill>
                <a:srgbClr val="040404"/>
              </a:solidFill>
            </a:rPr>
            <a:t>with BSBEC and Biomass SUPERGEN</a:t>
          </a:r>
          <a:endParaRPr lang="en-GB" sz="1300" b="1" kern="1200" dirty="0">
            <a:solidFill>
              <a:srgbClr val="040404"/>
            </a:solidFill>
          </a:endParaRPr>
        </a:p>
      </dsp:txBody>
      <dsp:txXfrm>
        <a:off x="503283" y="1584176"/>
        <a:ext cx="2386515" cy="1431909"/>
      </dsp:txXfrm>
    </dsp:sp>
    <dsp:sp modelId="{A4C3D78E-846A-4647-ADD7-FA9FBB5AA374}">
      <dsp:nvSpPr>
        <dsp:cNvPr id="0" name=""/>
        <dsp:cNvSpPr/>
      </dsp:nvSpPr>
      <dsp:spPr>
        <a:xfrm>
          <a:off x="5615856" y="1584173"/>
          <a:ext cx="2386515" cy="1431909"/>
        </a:xfrm>
        <a:prstGeom prst="rect">
          <a:avLst/>
        </a:prstGeom>
        <a:solidFill>
          <a:schemeClr val="accent2">
            <a:hueOff val="-8099942"/>
            <a:satOff val="-26054"/>
            <a:lumOff val="36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Electrochemical Energy Technologies</a:t>
          </a:r>
          <a:br>
            <a:rPr lang="en-GB" sz="1700" b="1" kern="1200" dirty="0" smtClean="0">
              <a:solidFill>
                <a:srgbClr val="040404"/>
              </a:solidFill>
            </a:rPr>
          </a:br>
          <a:r>
            <a:rPr lang="en-GB" sz="1700" b="1" kern="1200" dirty="0" smtClean="0">
              <a:solidFill>
                <a:srgbClr val="040404"/>
              </a:solidFill>
            </a:rPr>
            <a:t>&amp; Energy Storage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25-26 June 2013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rgbClr val="040404"/>
              </a:solidFill>
            </a:rPr>
            <a:t>with Royal Society for Chemistry, IoM3</a:t>
          </a:r>
          <a:endParaRPr lang="en-GB" sz="1300" b="1" kern="1200" dirty="0">
            <a:solidFill>
              <a:srgbClr val="040404"/>
            </a:solidFill>
          </a:endParaRPr>
        </a:p>
      </dsp:txBody>
      <dsp:txXfrm>
        <a:off x="5615856" y="1584173"/>
        <a:ext cx="2386515" cy="1431909"/>
      </dsp:txXfrm>
    </dsp:sp>
    <dsp:sp modelId="{9B9F2DD2-C501-42DD-B930-69A76A2F6C2A}">
      <dsp:nvSpPr>
        <dsp:cNvPr id="0" name=""/>
        <dsp:cNvSpPr/>
      </dsp:nvSpPr>
      <dsp:spPr>
        <a:xfrm>
          <a:off x="5615856" y="1"/>
          <a:ext cx="2386515" cy="1431909"/>
        </a:xfrm>
        <a:prstGeom prst="rect">
          <a:avLst/>
        </a:prstGeom>
        <a:solidFill>
          <a:schemeClr val="accent2">
            <a:hueOff val="-10799923"/>
            <a:satOff val="-34739"/>
            <a:lumOff val="48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Energy Infrastructure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17-18 April 2013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i="1" kern="1200" dirty="0" smtClean="0">
              <a:solidFill>
                <a:srgbClr val="040404"/>
              </a:solidFill>
            </a:rPr>
            <a:t>with Ofgem, Smart Grid Forum</a:t>
          </a:r>
          <a:endParaRPr lang="en-GB" sz="1300" b="1" i="1" kern="1200" dirty="0">
            <a:solidFill>
              <a:srgbClr val="040404"/>
            </a:solidFill>
          </a:endParaRPr>
        </a:p>
      </dsp:txBody>
      <dsp:txXfrm>
        <a:off x="5615856" y="1"/>
        <a:ext cx="2386515" cy="1431909"/>
      </dsp:txXfrm>
    </dsp:sp>
    <dsp:sp modelId="{F0E8A0E1-0824-425F-BF19-655CACD9AD40}">
      <dsp:nvSpPr>
        <dsp:cNvPr id="0" name=""/>
        <dsp:cNvSpPr/>
      </dsp:nvSpPr>
      <dsp:spPr>
        <a:xfrm>
          <a:off x="3095571" y="1584173"/>
          <a:ext cx="2386515" cy="1431909"/>
        </a:xfrm>
        <a:prstGeom prst="rect">
          <a:avLst/>
        </a:prstGeom>
        <a:solidFill>
          <a:schemeClr val="accent2">
            <a:hueOff val="-13499904"/>
            <a:satOff val="-43423"/>
            <a:lumOff val="601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Transport Energy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solidFill>
                <a:srgbClr val="040404"/>
              </a:solidFill>
            </a:rPr>
            <a:t>11-12 June 2013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i="1" kern="1200" dirty="0" smtClean="0">
              <a:solidFill>
                <a:srgbClr val="040404"/>
              </a:solidFill>
            </a:rPr>
            <a:t>with Low Carbon Vehicle Partnership and DfT</a:t>
          </a:r>
          <a:endParaRPr lang="en-GB" sz="1300" b="1" kern="1200" dirty="0">
            <a:solidFill>
              <a:srgbClr val="040404"/>
            </a:solidFill>
          </a:endParaRPr>
        </a:p>
      </dsp:txBody>
      <dsp:txXfrm>
        <a:off x="3095571" y="1584173"/>
        <a:ext cx="2386515" cy="1431909"/>
      </dsp:txXfrm>
    </dsp:sp>
    <dsp:sp modelId="{1BCA19B9-67B1-45F6-8C49-BB5C6AA0B2BE}">
      <dsp:nvSpPr>
        <dsp:cNvPr id="0" name=""/>
        <dsp:cNvSpPr/>
      </dsp:nvSpPr>
      <dsp:spPr>
        <a:xfrm>
          <a:off x="3095571" y="3096342"/>
          <a:ext cx="2386515" cy="1431909"/>
        </a:xfrm>
        <a:prstGeom prst="rect">
          <a:avLst/>
        </a:prstGeom>
        <a:solidFill>
          <a:schemeClr val="accent2">
            <a:hueOff val="-16199885"/>
            <a:satOff val="-52108"/>
            <a:lumOff val="7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chemeClr val="tx1"/>
              </a:solidFill>
            </a:rPr>
            <a:t>Light-touch review: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nuclear fission; wind/wave/tide; </a:t>
          </a:r>
          <a:br>
            <a:rPr lang="en-GB" sz="1600" b="1" kern="1200" dirty="0" smtClean="0">
              <a:solidFill>
                <a:schemeClr val="tx1"/>
              </a:solidFill>
            </a:rPr>
          </a:br>
          <a:r>
            <a:rPr lang="en-GB" sz="1600" b="1" kern="1200" dirty="0" smtClean="0">
              <a:solidFill>
                <a:schemeClr val="tx1"/>
              </a:solidFill>
            </a:rPr>
            <a:t>industrial processes</a:t>
          </a:r>
          <a:endParaRPr lang="en-GB" sz="1600" b="1" kern="1200" dirty="0">
            <a:solidFill>
              <a:schemeClr val="tx1"/>
            </a:solidFill>
          </a:endParaRPr>
        </a:p>
      </dsp:txBody>
      <dsp:txXfrm>
        <a:off x="3095571" y="3096342"/>
        <a:ext cx="2386515" cy="1431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0.18137</cdr:x>
      <cdr:y>0.12431</cdr:y>
    </cdr:from>
    <cdr:to>
      <cdr:x>0.18607</cdr:x>
      <cdr:y>0.93627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661926" y="650257"/>
          <a:ext cx="43050" cy="4247182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0.2964</cdr:x>
      <cdr:y>0.12688</cdr:y>
    </cdr:from>
    <cdr:to>
      <cdr:x>0.29938</cdr:x>
      <cdr:y>0.93627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2715897" y="663682"/>
          <a:ext cx="27304" cy="4233757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0.40983</cdr:x>
      <cdr:y>0.12321</cdr:y>
    </cdr:from>
    <cdr:to>
      <cdr:x>0.41268</cdr:x>
      <cdr:y>0.9308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3755254" y="644501"/>
          <a:ext cx="26172" cy="422436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0.526</cdr:x>
      <cdr:y>0.12431</cdr:y>
    </cdr:from>
    <cdr:to>
      <cdr:x>0.52911</cdr:x>
      <cdr:y>0.9308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4819805" y="650257"/>
          <a:ext cx="28421" cy="4218607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0.64023</cdr:x>
      <cdr:y>0.12431</cdr:y>
    </cdr:from>
    <cdr:to>
      <cdr:x>0.64241</cdr:x>
      <cdr:y>0.93627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5866470" y="650257"/>
          <a:ext cx="19981" cy="4247182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0.75561</cdr:x>
      <cdr:y>0.12761</cdr:y>
    </cdr:from>
    <cdr:to>
      <cdr:x>0.75884</cdr:x>
      <cdr:y>0.94173</cdr:y>
    </cdr:to>
    <cdr:cxnSp macro="">
      <cdr:nvCxnSpPr>
        <cdr:cNvPr id="9" name="Straight Connector 8"/>
        <cdr:cNvCxnSpPr/>
      </cdr:nvCxnSpPr>
      <cdr:spPr>
        <a:xfrm xmlns:a="http://schemas.openxmlformats.org/drawingml/2006/main">
          <a:off x="6923715" y="667518"/>
          <a:ext cx="29536" cy="425849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0.86789</cdr:x>
      <cdr:y>0.12101</cdr:y>
    </cdr:from>
    <cdr:to>
      <cdr:x>0.8711</cdr:x>
      <cdr:y>0.93991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7952492" y="632992"/>
          <a:ext cx="29459" cy="4283497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7" y="0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258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7" y="9431258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9C05935-D653-4557-A348-0B61A2DD603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5563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0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5629"/>
            <a:ext cx="4985393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58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31258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38EEFE7-1EAC-44CF-A41A-EB538A2819B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328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1pPr>
            <a:lvl2pPr marL="748745" indent="-287979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2pPr>
            <a:lvl3pPr marL="1151915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3pPr>
            <a:lvl4pPr marL="1612682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4pPr>
            <a:lvl5pPr marL="2073448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5pPr>
            <a:lvl6pPr marL="2534214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6pPr>
            <a:lvl7pPr marL="2994980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7pPr>
            <a:lvl8pPr marL="3455746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8pPr>
            <a:lvl9pPr marL="3916512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E5EE52C-7840-404E-B1C8-B5A415D8724B}" type="slidenum">
              <a:rPr lang="da-DK" sz="1200" i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da-DK" sz="12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4538"/>
            <a:ext cx="3417887" cy="256381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3640720"/>
            <a:ext cx="4985393" cy="5542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A5D09-B48A-495B-9F1F-E8411FEE036E}" type="slidenum">
              <a:rPr lang="en-GB" smtClean="0"/>
              <a:pPr/>
              <a:t>10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1pPr>
            <a:lvl2pPr marL="748745" indent="-287979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2pPr>
            <a:lvl3pPr marL="1151915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3pPr>
            <a:lvl4pPr marL="1612682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4pPr>
            <a:lvl5pPr marL="2073448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5pPr>
            <a:lvl6pPr marL="2534214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6pPr>
            <a:lvl7pPr marL="2994980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7pPr>
            <a:lvl8pPr marL="3455746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8pPr>
            <a:lvl9pPr marL="3916512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0889249-EAD5-4A49-8D12-E2C2FF352F32}" type="slidenum">
              <a:rPr lang="da-DK" sz="1200" i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11</a:t>
            </a:fld>
            <a:endParaRPr lang="da-DK" sz="12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Aidan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E677BF-61B7-4E08-960B-E4C8F86584B4}" type="slidenum">
              <a:rPr lang="en-GB" smtClean="0"/>
              <a:pPr/>
              <a:t>12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8D004-DBBC-44A2-B93A-479040BEE7BF}" type="slidenum">
              <a:rPr lang="da-DK"/>
              <a:pPr/>
              <a:t>13</a:t>
            </a:fld>
            <a:endParaRPr lang="da-DK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Aidan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1600" dirty="0">
                <a:solidFill>
                  <a:srgbClr val="FF0000"/>
                </a:solidFill>
              </a:rPr>
              <a:t>Aidan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A4591F-E2B3-4864-A7C8-D435E89B8331}" type="slidenum">
              <a:rPr lang="en-GB" smtClean="0"/>
              <a:pPr/>
              <a:t>14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Aidan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E7A40-352F-4967-9FC4-1821647A1274}" type="slidenum">
              <a:rPr lang="en-GB" smtClean="0"/>
              <a:pPr/>
              <a:t>15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1pPr>
            <a:lvl2pPr marL="748745" indent="-287979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2pPr>
            <a:lvl3pPr marL="1151915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3pPr>
            <a:lvl4pPr marL="1612682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4pPr>
            <a:lvl5pPr marL="2073448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5pPr>
            <a:lvl6pPr marL="2534214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6pPr>
            <a:lvl7pPr marL="2994980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7pPr>
            <a:lvl8pPr marL="3455746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8pPr>
            <a:lvl9pPr marL="3916512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0889249-EAD5-4A49-8D12-E2C2FF352F32}" type="slidenum">
              <a:rPr lang="da-DK" sz="1200" i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16</a:t>
            </a:fld>
            <a:endParaRPr lang="da-DK" sz="12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1pPr>
            <a:lvl2pPr marL="748745" indent="-287979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2pPr>
            <a:lvl3pPr marL="1151915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3pPr>
            <a:lvl4pPr marL="1612682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4pPr>
            <a:lvl5pPr marL="2073448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5pPr>
            <a:lvl6pPr marL="2534214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6pPr>
            <a:lvl7pPr marL="2994980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7pPr>
            <a:lvl8pPr marL="3455746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8pPr>
            <a:lvl9pPr marL="3916512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0889249-EAD5-4A49-8D12-E2C2FF352F32}" type="slidenum">
              <a:rPr lang="da-DK" sz="1200" i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24</a:t>
            </a:fld>
            <a:endParaRPr lang="da-DK" sz="12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1pPr>
            <a:lvl2pPr marL="748745" indent="-287979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2pPr>
            <a:lvl3pPr marL="1151915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3pPr>
            <a:lvl4pPr marL="1612682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4pPr>
            <a:lvl5pPr marL="2073448" indent="-230383" eaLnBrk="0" hangingPunct="0"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5pPr>
            <a:lvl6pPr marL="2534214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6pPr>
            <a:lvl7pPr marL="2994980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7pPr>
            <a:lvl8pPr marL="3455746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8pPr>
            <a:lvl9pPr marL="3916512" indent="-230383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0889249-EAD5-4A49-8D12-E2C2FF352F32}" type="slidenum">
              <a:rPr lang="da-DK" sz="1200" i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da-DK" sz="12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7FB8F2-0717-474B-859C-A9EF0282A164}" type="slidenum">
              <a:rPr lang="da-DK" smtClean="0"/>
              <a:pPr/>
              <a:t>3</a:t>
            </a:fld>
            <a:endParaRPr 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DF02C-3EFC-4EC9-BC2D-A60BF85CDD52}" type="slidenum">
              <a:rPr lang="da-DK" smtClean="0"/>
              <a:pPr/>
              <a:t>4</a:t>
            </a:fld>
            <a:endParaRPr 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 or Jim later? Swop to 39?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0F0320-6BA6-4FE8-9B93-110A2300CD7B}" type="slidenum">
              <a:rPr lang="da-DK" smtClean="0"/>
              <a:pPr/>
              <a:t>5</a:t>
            </a:fld>
            <a:endParaRPr lang="da-D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554AF-B99B-4687-B82C-2BD44D25836E}" type="slidenum">
              <a:rPr lang="da-DK" smtClean="0"/>
              <a:pPr/>
              <a:t>6</a:t>
            </a:fld>
            <a:endParaRPr lang="da-D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88884-A995-41BC-8A0A-037534EAB4B0}" type="slidenum">
              <a:rPr lang="en-GB" smtClean="0"/>
              <a:pPr/>
              <a:t>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ECCD0-787D-4098-8A35-2A1C4D53B0D0}" type="slidenum">
              <a:rPr lang="en-GB" smtClean="0"/>
              <a:pPr/>
              <a:t>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Aidan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FF0369-07AB-4363-A07C-9263B9C1B4FA}" type="slidenum">
              <a:rPr lang="en-GB" smtClean="0"/>
              <a:pPr/>
              <a:t>9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Front_Top_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 descr="IMP_Logo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25146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857250" y="3429000"/>
            <a:ext cx="7524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en-US" sz="3900" i="0" dirty="0">
              <a:solidFill>
                <a:srgbClr val="C51538"/>
              </a:solidFill>
              <a:latin typeface="Impact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7543800" cy="53340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562600"/>
            <a:ext cx="7543800" cy="228600"/>
          </a:xfrm>
        </p:spPr>
        <p:txBody>
          <a:bodyPr/>
          <a:lstStyle>
            <a:lvl1pPr>
              <a:defRPr sz="1600"/>
            </a:lvl1pPr>
          </a:lstStyle>
          <a:p>
            <a:r>
              <a:rPr lang="da-DK"/>
              <a:t>Name of speaker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553200"/>
            <a:ext cx="75438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00" i="0">
                <a:solidFill>
                  <a:srgbClr val="6A6F77"/>
                </a:solidFill>
              </a:defRPr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8610600" y="6648450"/>
            <a:ext cx="4191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60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C5AD23-8463-474F-8034-DC086C5514D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80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31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6096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86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71528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4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32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3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04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95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21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174625" indent="-174625">
              <a:buFont typeface="Arial" pitchFamily="34" charset="0"/>
              <a:buNone/>
              <a:tabLst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508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9" descr="Second_T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543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title style</a:t>
            </a:r>
          </a:p>
        </p:txBody>
      </p:sp>
      <p:sp>
        <p:nvSpPr>
          <p:cNvPr id="205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43100"/>
            <a:ext cx="7543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pic>
        <p:nvPicPr>
          <p:cNvPr id="2053" name="Picture 40" descr="IMP_Logo_2Colou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065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4B4F55"/>
          </a:solidFill>
          <a:latin typeface="+mn-lt"/>
          <a:ea typeface="+mn-ea"/>
          <a:cs typeface="+mn-cs"/>
        </a:defRPr>
      </a:lvl1pPr>
      <a:lvl2pPr marL="571500" indent="-1905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4B4F55"/>
          </a:solidFill>
          <a:latin typeface="+mn-lt"/>
        </a:defRPr>
      </a:lvl2pPr>
      <a:lvl3pPr marL="952500" indent="-1905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B4F55"/>
          </a:solidFill>
          <a:latin typeface="+mn-lt"/>
        </a:defRPr>
      </a:lvl3pPr>
      <a:lvl4pPr marL="1333500" indent="-1905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4B4F55"/>
          </a:solidFill>
          <a:latin typeface="+mn-lt"/>
        </a:defRPr>
      </a:lvl4pPr>
      <a:lvl5pPr marL="1727200" indent="-203200" algn="l" rtl="0" eaLnBrk="0" fontAlgn="base" hangingPunct="0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5pPr>
      <a:lvl6pPr marL="21844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6pPr>
      <a:lvl7pPr marL="26416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7pPr>
      <a:lvl8pPr marL="30988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8pPr>
      <a:lvl9pPr marL="35560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564904"/>
            <a:ext cx="8126288" cy="533400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RCUK Energy Strategy Fellowship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Synthesis workshop</a:t>
            </a:r>
            <a:br>
              <a:rPr lang="en-GB" dirty="0" smtClean="0"/>
            </a:br>
            <a:endParaRPr lang="en-GB" sz="3500" dirty="0" smtClean="0"/>
          </a:p>
        </p:txBody>
      </p:sp>
      <p:sp>
        <p:nvSpPr>
          <p:cNvPr id="4099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28600" y="5301208"/>
            <a:ext cx="7543800" cy="720080"/>
          </a:xfrm>
        </p:spPr>
        <p:txBody>
          <a:bodyPr/>
          <a:lstStyle/>
          <a:p>
            <a:pPr marL="0" indent="0" eaLnBrk="1" hangingPunct="1"/>
            <a:r>
              <a:rPr lang="en-US" sz="1800" b="1" dirty="0" smtClean="0"/>
              <a:t>Royal School of Mines, Imperial College London</a:t>
            </a:r>
          </a:p>
          <a:p>
            <a:pPr marL="0" indent="0" eaLnBrk="1" hangingPunct="1"/>
            <a:endParaRPr lang="en-US" sz="1800" b="1" dirty="0"/>
          </a:p>
          <a:p>
            <a:pPr marL="0" indent="0" eaLnBrk="1" hangingPunct="1"/>
            <a:r>
              <a:rPr lang="en-US" sz="1800" b="1" dirty="0" smtClean="0"/>
              <a:t>15 July 2013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661248"/>
            <a:ext cx="19050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Prospectus Document Outline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543800" cy="44577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Part I</a:t>
            </a:r>
            <a:r>
              <a:rPr lang="en-GB" sz="2400" dirty="0" smtClean="0"/>
              <a:t>: Context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/>
              <a:t>Role of this aspect of energy in plausible futures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/>
              <a:t>Current research and funding landscape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/>
              <a:t>Existing roadmaps/plans for research &amp; training</a:t>
            </a:r>
          </a:p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Part II:</a:t>
            </a:r>
            <a:r>
              <a:rPr lang="en-GB" sz="2400" b="1" dirty="0" smtClean="0"/>
              <a:t> </a:t>
            </a:r>
            <a:r>
              <a:rPr lang="en-GB" sz="2400" dirty="0" smtClean="0"/>
              <a:t>Research Challenges and Needs</a:t>
            </a:r>
          </a:p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Part III: </a:t>
            </a:r>
            <a:r>
              <a:rPr lang="en-GB" sz="2400" dirty="0" smtClean="0"/>
              <a:t>Scientific Capabilities and Resource Needs</a:t>
            </a:r>
          </a:p>
        </p:txBody>
      </p:sp>
    </p:spTree>
    <p:extLst>
      <p:ext uri="{BB962C8B-B14F-4D97-AF65-F5344CB8AC3E}">
        <p14:creationId xmlns:p14="http://schemas.microsoft.com/office/powerpoint/2010/main" val="2861395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Outline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916832"/>
            <a:ext cx="7543800" cy="4457700"/>
          </a:xfrm>
        </p:spPr>
        <p:txBody>
          <a:bodyPr/>
          <a:lstStyle/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40404"/>
                </a:solidFill>
              </a:rPr>
              <a:t>Background to the workshop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Conclusions from “Strategy” workshops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Conclusions from “</a:t>
            </a:r>
            <a:r>
              <a:rPr lang="en-US" sz="2800" dirty="0" smtClean="0"/>
              <a:t>Expert” workshops</a:t>
            </a:r>
            <a:endParaRPr lang="en-US" sz="2800" dirty="0"/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What we want to achieve from this workshop</a:t>
            </a:r>
          </a:p>
          <a:p>
            <a:pPr marL="0" indent="0" eaLnBrk="1" hangingPunct="1"/>
            <a:endParaRPr lang="en-US" i="1" dirty="0" smtClean="0"/>
          </a:p>
          <a:p>
            <a:pPr marL="0" indent="0" eaLnBrk="1" hangingPunct="1"/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228600" lvl="1" indent="0" eaLnBrk="1" hangingPunct="1">
              <a:buNone/>
            </a:pPr>
            <a:endParaRPr lang="en-US" i="1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5180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>
          <a:xfrm>
            <a:off x="827567" y="758462"/>
            <a:ext cx="8126288" cy="638175"/>
          </a:xfrm>
        </p:spPr>
        <p:txBody>
          <a:bodyPr/>
          <a:lstStyle/>
          <a:p>
            <a:r>
              <a:rPr lang="en-GB" dirty="0" smtClean="0"/>
              <a:t>			Strategy Workshop 1: </a:t>
            </a:r>
            <a:br>
              <a:rPr lang="en-GB" dirty="0" smtClean="0"/>
            </a:br>
            <a:r>
              <a:rPr lang="en-GB" sz="2400" dirty="0" smtClean="0"/>
              <a:t>Energy </a:t>
            </a:r>
            <a:r>
              <a:rPr lang="en-GB" sz="2400" dirty="0"/>
              <a:t>Strategies and Energy Research </a:t>
            </a:r>
            <a:r>
              <a:rPr lang="en-GB" sz="2400" dirty="0" smtClean="0"/>
              <a:t>Needs </a:t>
            </a:r>
            <a:br>
              <a:rPr lang="en-GB" sz="2400" dirty="0" smtClean="0"/>
            </a:br>
            <a:r>
              <a:rPr lang="en-GB" dirty="0" smtClean="0"/>
              <a:t>Breakout Session 1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115307"/>
              </p:ext>
            </p:extLst>
          </p:nvPr>
        </p:nvGraphicFramePr>
        <p:xfrm>
          <a:off x="31747" y="1484784"/>
          <a:ext cx="918686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673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5"/>
          <p:cNvSpPr>
            <a:spLocks noGrp="1" noChangeArrowheads="1"/>
          </p:cNvSpPr>
          <p:nvPr>
            <p:ph type="title"/>
          </p:nvPr>
        </p:nvSpPr>
        <p:spPr>
          <a:xfrm>
            <a:off x="820390" y="360040"/>
            <a:ext cx="9144000" cy="1052736"/>
          </a:xfrm>
        </p:spPr>
        <p:txBody>
          <a:bodyPr/>
          <a:lstStyle/>
          <a:p>
            <a:r>
              <a:rPr lang="en-GB" dirty="0" smtClean="0"/>
              <a:t>				Strategy </a:t>
            </a:r>
            <a:r>
              <a:rPr lang="en-GB" dirty="0"/>
              <a:t>Workshop 1: </a:t>
            </a:r>
            <a:br>
              <a:rPr lang="en-GB" dirty="0"/>
            </a:br>
            <a:r>
              <a:rPr lang="en-GB" sz="2800" dirty="0"/>
              <a:t>Energy Strategies and Energy Research Needs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dirty="0" smtClean="0"/>
              <a:t>Breakout Session 2</a:t>
            </a:r>
          </a:p>
        </p:txBody>
      </p:sp>
      <p:sp>
        <p:nvSpPr>
          <p:cNvPr id="7168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916113"/>
            <a:ext cx="7543800" cy="4457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dirty="0" smtClean="0"/>
          </a:p>
        </p:txBody>
      </p:sp>
      <p:pic>
        <p:nvPicPr>
          <p:cNvPr id="716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8" y="1481138"/>
            <a:ext cx="9144000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340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831023" y="165001"/>
            <a:ext cx="9144000" cy="1247775"/>
          </a:xfrm>
        </p:spPr>
        <p:txBody>
          <a:bodyPr/>
          <a:lstStyle/>
          <a:p>
            <a:r>
              <a:rPr lang="en-GB" sz="2800" dirty="0" smtClean="0"/>
              <a:t>Strategy Workshop 2: The Role of Environmental Science, </a:t>
            </a:r>
            <a:br>
              <a:rPr lang="en-GB" sz="2800" dirty="0" smtClean="0"/>
            </a:br>
            <a:r>
              <a:rPr lang="en-GB" sz="2800" dirty="0" smtClean="0"/>
              <a:t>Social Science and Economics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556792"/>
            <a:ext cx="8713787" cy="5301208"/>
          </a:xfrm>
        </p:spPr>
        <p:txBody>
          <a:bodyPr>
            <a:normAutofit fontScale="85000" lnSpcReduction="10000"/>
          </a:bodyPr>
          <a:lstStyle/>
          <a:p>
            <a:pPr marL="0" indent="0">
              <a:defRPr/>
            </a:pPr>
            <a:r>
              <a:rPr lang="en-GB" sz="2100" b="1" dirty="0" smtClean="0"/>
              <a:t>Less </a:t>
            </a:r>
            <a:r>
              <a:rPr lang="en-GB" sz="2100" b="1" dirty="0"/>
              <a:t>easy to </a:t>
            </a:r>
            <a:r>
              <a:rPr lang="en-GB" sz="2100" b="1" dirty="0" smtClean="0"/>
              <a:t>summarise, but some nuggets…</a:t>
            </a:r>
            <a:endParaRPr lang="en-GB" sz="2100" b="1" dirty="0"/>
          </a:p>
          <a:p>
            <a:pPr>
              <a:buFont typeface="Arial" pitchFamily="34" charset="0"/>
              <a:buChar char="•"/>
              <a:defRPr/>
            </a:pP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 smtClean="0">
                <a:latin typeface="+mn-lt"/>
              </a:rPr>
              <a:t>Promoting </a:t>
            </a:r>
            <a:r>
              <a:rPr lang="en-GB" sz="2100" dirty="0">
                <a:latin typeface="+mn-lt"/>
              </a:rPr>
              <a:t>energy demand research </a:t>
            </a:r>
            <a:r>
              <a:rPr lang="en-GB" sz="2100" dirty="0" smtClean="0">
                <a:latin typeface="+mn-lt"/>
              </a:rPr>
              <a:t>- like </a:t>
            </a:r>
            <a:r>
              <a:rPr lang="en-GB" sz="2100" dirty="0">
                <a:latin typeface="+mn-lt"/>
              </a:rPr>
              <a:t>Sisyphus pushing his stone up the </a:t>
            </a:r>
            <a:r>
              <a:rPr lang="en-GB" sz="2100" dirty="0" smtClean="0">
                <a:latin typeface="+mn-lt"/>
              </a:rPr>
              <a:t>hill</a:t>
            </a:r>
            <a:endParaRPr lang="en-GB" sz="2100" dirty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 smtClean="0">
                <a:latin typeface="+mn-lt"/>
              </a:rPr>
              <a:t>A disproportionate </a:t>
            </a:r>
            <a:r>
              <a:rPr lang="en-GB" sz="2100" dirty="0">
                <a:latin typeface="+mn-lt"/>
              </a:rPr>
              <a:t>effort </a:t>
            </a:r>
            <a:r>
              <a:rPr lang="en-GB" sz="2100" dirty="0" smtClean="0">
                <a:latin typeface="+mn-lt"/>
              </a:rPr>
              <a:t>put into </a:t>
            </a:r>
            <a:r>
              <a:rPr lang="en-GB" sz="2100" b="1" dirty="0">
                <a:latin typeface="+mn-lt"/>
              </a:rPr>
              <a:t>kit</a:t>
            </a:r>
            <a:r>
              <a:rPr lang="en-GB" sz="2100" dirty="0">
                <a:latin typeface="+mn-lt"/>
              </a:rPr>
              <a:t> as opposed to </a:t>
            </a:r>
            <a:r>
              <a:rPr lang="en-GB" sz="2100" b="1" dirty="0" smtClean="0">
                <a:latin typeface="+mn-lt"/>
              </a:rPr>
              <a:t>behaviour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>
                <a:latin typeface="+mn-lt"/>
              </a:rPr>
              <a:t>Over-reliance on </a:t>
            </a:r>
            <a:r>
              <a:rPr lang="en-GB" sz="2100" b="1" dirty="0">
                <a:latin typeface="+mn-lt"/>
              </a:rPr>
              <a:t>economics</a:t>
            </a:r>
            <a:r>
              <a:rPr lang="en-GB" sz="2100" dirty="0">
                <a:latin typeface="+mn-lt"/>
              </a:rPr>
              <a:t> in the design of energy policy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>
                <a:latin typeface="+mn-lt"/>
              </a:rPr>
              <a:t>Instrumental social science that helps answer policy questions is  popular with funders. But instrumental social science rests on a foundation of fundamental, critical work.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 smtClean="0">
                <a:latin typeface="+mn-lt"/>
              </a:rPr>
              <a:t>Some </a:t>
            </a:r>
            <a:r>
              <a:rPr lang="en-GB" sz="2100" dirty="0">
                <a:latin typeface="+mn-lt"/>
              </a:rPr>
              <a:t>disciplines are naturally </a:t>
            </a:r>
            <a:r>
              <a:rPr lang="en-GB" sz="2100" b="1" dirty="0">
                <a:latin typeface="+mn-lt"/>
              </a:rPr>
              <a:t>complementary </a:t>
            </a:r>
            <a:endParaRPr lang="en-GB" sz="2100" b="1" dirty="0" smtClean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>
                <a:latin typeface="+mn-lt"/>
              </a:rPr>
              <a:t>Language matters – need a </a:t>
            </a:r>
            <a:r>
              <a:rPr lang="en-GB" sz="2100" b="1" dirty="0">
                <a:latin typeface="+mn-lt"/>
              </a:rPr>
              <a:t>Babelfish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 smtClean="0">
                <a:latin typeface="+mn-lt"/>
              </a:rPr>
              <a:t>A social </a:t>
            </a:r>
            <a:r>
              <a:rPr lang="en-GB" sz="2100" dirty="0">
                <a:latin typeface="+mn-lt"/>
              </a:rPr>
              <a:t>scientist’s first question </a:t>
            </a:r>
            <a:r>
              <a:rPr lang="en-GB" sz="2100" dirty="0" smtClean="0">
                <a:latin typeface="+mn-lt"/>
              </a:rPr>
              <a:t>when approaching subject X is often "what </a:t>
            </a:r>
            <a:r>
              <a:rPr lang="en-GB" sz="2100" dirty="0">
                <a:latin typeface="+mn-lt"/>
              </a:rPr>
              <a:t>do you mean by X</a:t>
            </a:r>
            <a:r>
              <a:rPr lang="en-GB" sz="2100" dirty="0" smtClean="0">
                <a:latin typeface="+mn-lt"/>
              </a:rPr>
              <a:t>?“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100" dirty="0" smtClean="0">
                <a:latin typeface="+mn-lt"/>
              </a:rPr>
              <a:t>Research Councils can and have forced better interdisciplinary working</a:t>
            </a:r>
          </a:p>
          <a:p>
            <a:pPr>
              <a:buFont typeface="Arial" pitchFamily="34" charset="0"/>
              <a:buChar char="•"/>
              <a:defRPr/>
            </a:pPr>
            <a:endParaRPr lang="en-GB" sz="2000" dirty="0"/>
          </a:p>
          <a:p>
            <a:pPr marL="0" indent="0">
              <a:defRPr/>
            </a:pPr>
            <a:r>
              <a:rPr lang="en-GB" sz="2800" b="1" dirty="0" smtClean="0">
                <a:solidFill>
                  <a:srgbClr val="FF9933"/>
                </a:solidFill>
              </a:rPr>
              <a:t>Major inhibitor: </a:t>
            </a:r>
            <a:r>
              <a:rPr lang="en-GB" sz="2800" b="1" i="1" dirty="0" smtClean="0">
                <a:solidFill>
                  <a:srgbClr val="FF9933"/>
                </a:solidFill>
              </a:rPr>
              <a:t>the entire </a:t>
            </a:r>
            <a:r>
              <a:rPr lang="en-GB" sz="2800" b="1" i="1" dirty="0">
                <a:solidFill>
                  <a:srgbClr val="FF9933"/>
                </a:solidFill>
              </a:rPr>
              <a:t>UK academic incentive </a:t>
            </a:r>
            <a:r>
              <a:rPr lang="en-GB" sz="2800" b="1" i="1" dirty="0" smtClean="0">
                <a:solidFill>
                  <a:srgbClr val="FF9933"/>
                </a:solidFill>
              </a:rPr>
              <a:t>system!</a:t>
            </a:r>
            <a:endParaRPr lang="en-GB" sz="2800" b="1" i="1" dirty="0">
              <a:solidFill>
                <a:srgbClr val="FF9933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en-GB" sz="2000" dirty="0"/>
          </a:p>
          <a:p>
            <a:pPr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13144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3"/>
          <p:cNvSpPr>
            <a:spLocks noGrp="1"/>
          </p:cNvSpPr>
          <p:nvPr>
            <p:ph type="title"/>
          </p:nvPr>
        </p:nvSpPr>
        <p:spPr>
          <a:xfrm>
            <a:off x="816934" y="774601"/>
            <a:ext cx="7543800" cy="638175"/>
          </a:xfrm>
        </p:spPr>
        <p:txBody>
          <a:bodyPr/>
          <a:lstStyle/>
          <a:p>
            <a:r>
              <a:rPr lang="en-GB" sz="2800" dirty="0" smtClean="0"/>
              <a:t>Strategy Workshop 3: The Research Councils and the Energy Innovation Landscape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850" y="1672927"/>
            <a:ext cx="8229600" cy="49244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 smtClean="0"/>
              <a:t>Workshop exploring the relationship between the Research Councils and the rest of the innovation landscape. </a:t>
            </a:r>
          </a:p>
          <a:p>
            <a:pPr>
              <a:defRPr/>
            </a:pPr>
            <a:r>
              <a:rPr lang="en-GB" sz="2000" dirty="0" smtClean="0"/>
              <a:t>Two representative case studies – Marine Renewables – </a:t>
            </a:r>
            <a:r>
              <a:rPr lang="en-GB" sz="2000" i="1" dirty="0" smtClean="0"/>
              <a:t>use-inspired</a:t>
            </a:r>
            <a:r>
              <a:rPr lang="en-GB" sz="2000" dirty="0" smtClean="0"/>
              <a:t>, and Molecular PV – </a:t>
            </a:r>
            <a:r>
              <a:rPr lang="en-GB" sz="2000" i="1" dirty="0" smtClean="0"/>
              <a:t>science-inspired. </a:t>
            </a:r>
            <a:endParaRPr lang="en-GB" sz="2000" dirty="0" smtClean="0"/>
          </a:p>
          <a:p>
            <a:pPr>
              <a:defRPr/>
            </a:pPr>
            <a:r>
              <a:rPr lang="en-GB" sz="2000" dirty="0" smtClean="0"/>
              <a:t>Some key findings:</a:t>
            </a:r>
          </a:p>
          <a:p>
            <a:pPr lvl="1">
              <a:defRPr/>
            </a:pPr>
            <a:r>
              <a:rPr lang="en-GB" sz="1600" b="1" dirty="0" smtClean="0"/>
              <a:t>Basic Research: </a:t>
            </a:r>
            <a:r>
              <a:rPr lang="en-GB" sz="1600" dirty="0" smtClean="0"/>
              <a:t>There needs to be stronger mechanisms for feeding back findings from later in the innovation process to basic research projects. </a:t>
            </a:r>
          </a:p>
          <a:p>
            <a:pPr lvl="1">
              <a:defRPr/>
            </a:pPr>
            <a:r>
              <a:rPr lang="en-GB" sz="1600" b="1" dirty="0" smtClean="0"/>
              <a:t>Scope of the Research Councils: </a:t>
            </a:r>
            <a:r>
              <a:rPr lang="en-GB" sz="1600" dirty="0" smtClean="0"/>
              <a:t>At which point should the handover between the RCs and the later innovation bodies (ETI, TSB) occur? </a:t>
            </a:r>
            <a:endParaRPr lang="en-GB" sz="1600" b="1" dirty="0" smtClean="0"/>
          </a:p>
          <a:p>
            <a:pPr lvl="1">
              <a:defRPr/>
            </a:pPr>
            <a:r>
              <a:rPr lang="en-GB" sz="1600" b="1" dirty="0" smtClean="0"/>
              <a:t>Applied R&amp;D: </a:t>
            </a:r>
            <a:r>
              <a:rPr lang="en-GB" sz="1600" dirty="0" smtClean="0"/>
              <a:t>There is a need for adaptable and flexible testing facilities, and in ensuring spin-out companies can understand and access their potential markets.</a:t>
            </a:r>
          </a:p>
          <a:p>
            <a:pPr lvl="1">
              <a:defRPr/>
            </a:pPr>
            <a:r>
              <a:rPr lang="en-GB" sz="1600" b="1" dirty="0" smtClean="0"/>
              <a:t>Pre-commercial Deployment: </a:t>
            </a:r>
            <a:r>
              <a:rPr lang="en-GB" sz="1600" dirty="0" smtClean="0"/>
              <a:t>Clear policy signals and market regulations are needed so that investors feel secure. </a:t>
            </a:r>
          </a:p>
          <a:p>
            <a:pPr marL="0" indent="0">
              <a:buFontTx/>
              <a:buNone/>
              <a:defRPr/>
            </a:pPr>
            <a:r>
              <a:rPr lang="en-GB" sz="2000" b="1" i="1" dirty="0" smtClean="0">
                <a:solidFill>
                  <a:srgbClr val="FF9900"/>
                </a:solidFill>
              </a:rPr>
              <a:t>It is important to have a clear long-term vision alongside a research programme, signalled by market, government and regulatory policies</a:t>
            </a:r>
            <a:r>
              <a:rPr lang="en-GB" sz="2000" b="1" i="1" dirty="0" smtClean="0">
                <a:solidFill>
                  <a:schemeClr val="accent1"/>
                </a:solidFill>
              </a:rPr>
              <a:t>. </a:t>
            </a:r>
          </a:p>
          <a:p>
            <a:pPr lvl="1">
              <a:defRPr/>
            </a:pPr>
            <a:endParaRPr lang="en-GB" sz="1600" b="1" dirty="0" smtClean="0"/>
          </a:p>
          <a:p>
            <a:pPr>
              <a:defRPr/>
            </a:pPr>
            <a:endParaRPr lang="en-GB" sz="2000" dirty="0" smtClean="0"/>
          </a:p>
          <a:p>
            <a:pPr lvl="1">
              <a:defRPr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1105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Outline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916832"/>
            <a:ext cx="7543800" cy="4457700"/>
          </a:xfrm>
        </p:spPr>
        <p:txBody>
          <a:bodyPr/>
          <a:lstStyle/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40404"/>
                </a:solidFill>
              </a:rPr>
              <a:t>Background to the workshop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40404"/>
                </a:solidFill>
              </a:rPr>
              <a:t>Conclusions from “Strategy” workshops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Conclusions from “</a:t>
            </a:r>
            <a:r>
              <a:rPr lang="en-US" sz="2800" dirty="0" smtClean="0">
                <a:solidFill>
                  <a:srgbClr val="FF0000"/>
                </a:solidFill>
              </a:rPr>
              <a:t>Expert” workshops</a:t>
            </a:r>
            <a:endParaRPr lang="en-US" sz="2800" dirty="0">
              <a:solidFill>
                <a:srgbClr val="FF0000"/>
              </a:solidFill>
            </a:endParaRP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What we want to achieve from this workshop</a:t>
            </a:r>
          </a:p>
          <a:p>
            <a:pPr marL="0" indent="0" eaLnBrk="1" hangingPunct="1"/>
            <a:endParaRPr lang="en-US" i="1" dirty="0" smtClean="0"/>
          </a:p>
          <a:p>
            <a:pPr marL="0" indent="0" eaLnBrk="1" hangingPunct="1"/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228600" lvl="1" indent="0" eaLnBrk="1" hangingPunct="1">
              <a:buNone/>
            </a:pPr>
            <a:endParaRPr lang="en-US" i="1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082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the Research Councils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576" y="1556792"/>
            <a:ext cx="8054280" cy="4457700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Research Councils should focus on “public good”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/>
              <a:t>Differentiate between what RCs do and research supported through Government, Ofgem </a:t>
            </a:r>
            <a:r>
              <a:rPr lang="en-GB" sz="2000" dirty="0" smtClean="0"/>
              <a:t>etc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/>
              <a:t>Research Councils shouldn’t be bound to TRL-think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Joint funding in some areas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Close the loop – feed field trial/demonstration findings back to basic research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Horizon scanning for novel technologies/solutions</a:t>
            </a:r>
            <a:endParaRPr lang="en-GB" sz="2000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Coherence across funding bodies – increase connectivity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/>
              <a:t>Policy evaluation/appraisal is for Government not the Research </a:t>
            </a:r>
            <a:r>
              <a:rPr lang="en-GB" sz="2000" dirty="0" smtClean="0"/>
              <a:t>Councils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/>
              <a:t>U</a:t>
            </a:r>
            <a:r>
              <a:rPr lang="en-GB" sz="2000" dirty="0" smtClean="0"/>
              <a:t>nderstand the current landscape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408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“style”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190184" cy="4457700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Centres </a:t>
            </a:r>
            <a:r>
              <a:rPr lang="en-GB" dirty="0"/>
              <a:t>of Excellence with critical mass needed (but some push-back against exclusivity)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/>
              <a:t>Longer-term funding (10, 20 years?) but with strong review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/>
              <a:t>Interdisciplinarity should occur in large centres/labs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/>
              <a:t>Silos still exist across Research Councils (bioenergy strongly noted</a:t>
            </a:r>
            <a:r>
              <a:rPr lang="en-GB" dirty="0" smtClean="0"/>
              <a:t>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Exploit international collaboration opportunities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Link qualitative and quantitative evidence in behavioural areas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“action research”/immersive methodologies needed (consumer –facing research)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67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 and facilities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478216" cy="4457700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Some areas are under-provided with research infrastructure (NERC ships and satellites mentioned)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Shared test facilities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Capital bias in STFC provision – easy to get funds for kit, but reducing access to save on electricity bills…..access seen as a problem by some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Long-term field trials represent key “infrastructure” in the bioenergy field  - also mentioned for fossil fuels and infrastructure – real consumers in real environments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Land access issues for bioenergy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Experimental computational tools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720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Outline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916832"/>
            <a:ext cx="7543800" cy="4457700"/>
          </a:xfrm>
        </p:spPr>
        <p:txBody>
          <a:bodyPr/>
          <a:lstStyle/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Background to the workshop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/>
              <a:t>Conclusions from “Strategy” workshops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Conclusions from “</a:t>
            </a:r>
            <a:r>
              <a:rPr lang="en-US" sz="2800" dirty="0" smtClean="0"/>
              <a:t>Expert” workshops</a:t>
            </a:r>
            <a:endParaRPr lang="en-US" sz="2800" dirty="0"/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What we want to achieve from this workshop</a:t>
            </a:r>
          </a:p>
          <a:p>
            <a:pPr marL="0" indent="0" eaLnBrk="1" hangingPunct="1"/>
            <a:endParaRPr lang="en-US" i="1" dirty="0" smtClean="0"/>
          </a:p>
          <a:p>
            <a:pPr marL="0" indent="0" eaLnBrk="1" hangingPunct="1"/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228600" lvl="1" indent="0" eaLnBrk="1" hangingPunct="1">
              <a:buNone/>
            </a:pPr>
            <a:endParaRPr lang="en-US" i="1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766248" cy="44577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000" dirty="0" smtClean="0"/>
              <a:t>Data sharing mentioned in every workshop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Curation and access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Shared data and computing facilities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Understand legal and ethical aspects 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Privacy etc for consumer-facing behavioural data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515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 and wider links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550224" cy="4457700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Lack of clear long-term policy vision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Need for strategic road-mapping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Design research challenges to assist policy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Fast-track funding calls to meet immediate policy needs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Public engagement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85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Industry links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6830144" cy="4457700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Collaboration needed!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Secondments </a:t>
            </a:r>
            <a:r>
              <a:rPr lang="en-GB" sz="2000" dirty="0"/>
              <a:t>and internships – industry and government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/>
              <a:t>Education on wider implications of research/understanding of economics and </a:t>
            </a:r>
            <a:r>
              <a:rPr lang="en-GB" sz="2000" dirty="0" smtClean="0"/>
              <a:t>markets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/>
              <a:t>Commercial partnerships in </a:t>
            </a:r>
            <a:r>
              <a:rPr lang="en-GB" sz="2000" dirty="0" smtClean="0"/>
              <a:t>behaviour-focused </a:t>
            </a:r>
            <a:r>
              <a:rPr lang="en-GB" sz="2000" dirty="0"/>
              <a:t>areas (Experian, Henley etc)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/>
              <a:t>Review </a:t>
            </a:r>
            <a:r>
              <a:rPr lang="en-GB" sz="2000" dirty="0" smtClean="0"/>
              <a:t>areas where research has been left to industry (fossil fuels). Is there a strategic need for public investment?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/>
              <a:t>Close the loop – feed field trial/demonstration findings back to basic </a:t>
            </a:r>
            <a:r>
              <a:rPr lang="en-GB" sz="2000" dirty="0" smtClean="0"/>
              <a:t>research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167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72816"/>
            <a:ext cx="7478216" cy="44577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Balance (or otherwise)  between Centres for Doctoral Training and PhDs embedded in projects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Ensure people graduate with transferrable skills – deep skills needed as well as technology–focused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Lack of clarity about direction of energy and applicability of skills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Secondments and internships – industry and government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Education on wider implications of research/understanding of economics and markets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MScs/EngDocs as well as PhDs?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897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Outline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916832"/>
            <a:ext cx="7543800" cy="4457700"/>
          </a:xfrm>
        </p:spPr>
        <p:txBody>
          <a:bodyPr/>
          <a:lstStyle/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40404"/>
                </a:solidFill>
              </a:rPr>
              <a:t>Background to the workshop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40404"/>
                </a:solidFill>
              </a:rPr>
              <a:t>Conclusions from “Strategy” workshops</a:t>
            </a:r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/>
              <a:t>Conclusions from “</a:t>
            </a:r>
            <a:r>
              <a:rPr lang="en-US" sz="2800" dirty="0" smtClean="0"/>
              <a:t>Expert” workshops</a:t>
            </a:r>
            <a:endParaRPr lang="en-US" sz="2800" dirty="0"/>
          </a:p>
          <a:p>
            <a:pPr marL="285750" indent="-285750" eaLnBrk="1" hangingPunct="1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What we want to achieve from this workshop</a:t>
            </a:r>
          </a:p>
          <a:p>
            <a:pPr marL="0" indent="0" eaLnBrk="1" hangingPunct="1"/>
            <a:endParaRPr lang="en-US" i="1" dirty="0" smtClean="0"/>
          </a:p>
          <a:p>
            <a:pPr marL="0" indent="0" eaLnBrk="1" hangingPunct="1"/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 smtClean="0"/>
          </a:p>
          <a:p>
            <a:pPr marL="514350" lvl="1" indent="-285750" eaLnBrk="1" hangingPunct="1">
              <a:buFont typeface="Arial" pitchFamily="34" charset="0"/>
              <a:buChar char="•"/>
            </a:pPr>
            <a:endParaRPr lang="en-US" i="1" dirty="0"/>
          </a:p>
          <a:p>
            <a:pPr marL="228600" lvl="1" indent="0" eaLnBrk="1" hangingPunct="1">
              <a:buNone/>
            </a:pPr>
            <a:endParaRPr lang="en-US" i="1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540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Advisory Group 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694240" cy="4457700"/>
          </a:xfrm>
        </p:spPr>
        <p:txBody>
          <a:bodyPr/>
          <a:lstStyle/>
          <a:p>
            <a:r>
              <a:rPr lang="en-GB" dirty="0"/>
              <a:t>Peter Taylor (Chair)	</a:t>
            </a:r>
            <a:r>
              <a:rPr lang="en-GB" dirty="0" smtClean="0"/>
              <a:t>	Leeds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Julian Allwood 			Cambridge</a:t>
            </a:r>
            <a:r>
              <a:rPr lang="en-GB" dirty="0"/>
              <a:t>	</a:t>
            </a:r>
          </a:p>
          <a:p>
            <a:r>
              <a:rPr lang="en-GB" dirty="0"/>
              <a:t>Jo Coleman	</a:t>
            </a:r>
            <a:r>
              <a:rPr lang="en-GB" dirty="0" smtClean="0"/>
              <a:t>		ETI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Jane Dennett-Thorpe</a:t>
            </a: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smtClean="0"/>
              <a:t>DECC</a:t>
            </a:r>
            <a:endParaRPr lang="en-GB" dirty="0"/>
          </a:p>
          <a:p>
            <a:r>
              <a:rPr lang="en-GB" dirty="0"/>
              <a:t>David Infield	</a:t>
            </a:r>
            <a:r>
              <a:rPr lang="en-GB" dirty="0" smtClean="0"/>
              <a:t>		Strathclyde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Sara </a:t>
            </a:r>
            <a:r>
              <a:rPr lang="en-GB" dirty="0"/>
              <a:t>Parkin	</a:t>
            </a:r>
            <a:r>
              <a:rPr lang="en-GB" dirty="0" smtClean="0"/>
              <a:t>		Forum </a:t>
            </a:r>
            <a:r>
              <a:rPr lang="en-GB" dirty="0"/>
              <a:t>for the </a:t>
            </a:r>
            <a:r>
              <a:rPr lang="en-GB" dirty="0" smtClean="0"/>
              <a:t>Future	</a:t>
            </a:r>
          </a:p>
          <a:p>
            <a:r>
              <a:rPr lang="en-GB" dirty="0" smtClean="0"/>
              <a:t>Nick Pidgeon 			Cardiff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Jean-Benoit Ritz			EDF</a:t>
            </a:r>
            <a:endParaRPr lang="en-GB" dirty="0"/>
          </a:p>
          <a:p>
            <a:r>
              <a:rPr lang="en-GB" dirty="0"/>
              <a:t>Robert Slade	</a:t>
            </a:r>
            <a:r>
              <a:rPr lang="en-GB" dirty="0" smtClean="0"/>
              <a:t>		Surrey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Steve </a:t>
            </a:r>
            <a:r>
              <a:rPr lang="en-GB" dirty="0"/>
              <a:t>Sorrell	</a:t>
            </a:r>
            <a:r>
              <a:rPr lang="en-GB" dirty="0" smtClean="0"/>
              <a:t>		Sussex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Gail </a:t>
            </a:r>
            <a:r>
              <a:rPr lang="en-GB" dirty="0"/>
              <a:t>Taylor	</a:t>
            </a:r>
            <a:r>
              <a:rPr lang="en-GB" dirty="0" smtClean="0"/>
              <a:t>		Southampton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 smtClean="0"/>
              <a:t>Jacqui </a:t>
            </a:r>
            <a:r>
              <a:rPr lang="en-GB" dirty="0"/>
              <a:t>Williams 		</a:t>
            </a:r>
            <a:r>
              <a:rPr lang="en-GB" dirty="0" smtClean="0"/>
              <a:t>	EPSRC</a:t>
            </a: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796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934" y="774601"/>
            <a:ext cx="8305800" cy="638175"/>
          </a:xfrm>
        </p:spPr>
        <p:txBody>
          <a:bodyPr/>
          <a:lstStyle/>
          <a:p>
            <a:r>
              <a:rPr lang="en-GB" sz="2800" dirty="0" smtClean="0"/>
              <a:t>Key topics for further exploration proposed to </a:t>
            </a:r>
            <a:br>
              <a:rPr lang="en-GB" sz="2800" dirty="0" smtClean="0"/>
            </a:br>
            <a:r>
              <a:rPr lang="en-GB" sz="2800" dirty="0" smtClean="0"/>
              <a:t>Advisory Group by Fellowship team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552" y="1556792"/>
            <a:ext cx="7848872" cy="50405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Basic vs. applied science</a:t>
            </a:r>
          </a:p>
          <a:p>
            <a:pPr marL="723900" lvl="2" indent="-342900">
              <a:buFont typeface="Arial" pitchFamily="34" charset="0"/>
              <a:buChar char="•"/>
            </a:pPr>
            <a:r>
              <a:rPr lang="en-GB" dirty="0">
                <a:ea typeface="+mn-ea"/>
                <a:cs typeface="+mn-cs"/>
              </a:rPr>
              <a:t>Different Research Council approaches</a:t>
            </a:r>
          </a:p>
          <a:p>
            <a:pPr marL="723900" lvl="2" indent="-342900">
              <a:buFont typeface="Arial" pitchFamily="34" charset="0"/>
              <a:buChar char="•"/>
            </a:pPr>
            <a:r>
              <a:rPr lang="en-GB" dirty="0">
                <a:ea typeface="+mn-ea"/>
                <a:cs typeface="+mn-cs"/>
              </a:rPr>
              <a:t>Role within the Energy Programme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Cross-Research </a:t>
            </a:r>
            <a:r>
              <a:rPr lang="en-GB" dirty="0"/>
              <a:t>Council activity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Training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application v science-focused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CDTs v projects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role of the Research Councils vis-a-vis other energy innovation bodies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Knowledge creation and transfer – public goods and private benefit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Linking </a:t>
            </a:r>
            <a:r>
              <a:rPr lang="en-GB" dirty="0"/>
              <a:t>UK and European R&amp;D activity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Policy orientation – how independent of the Government of the day?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Research </a:t>
            </a:r>
            <a:r>
              <a:rPr lang="en-GB" dirty="0"/>
              <a:t>infrastructure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Data curation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Field trials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Scoping activity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Longer-term funding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GB" sz="2800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812360" y="3573016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3600" i="0" dirty="0">
                <a:solidFill>
                  <a:srgbClr val="FF0000"/>
                </a:solidFill>
                <a:latin typeface="+mn-lt"/>
              </a:rPr>
              <a:t>*</a:t>
            </a:r>
            <a:endParaRPr lang="en-GB" sz="1800" i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2708920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3600" i="0" dirty="0">
                <a:solidFill>
                  <a:srgbClr val="FF0000"/>
                </a:solidFill>
                <a:latin typeface="+mn-lt"/>
              </a:rPr>
              <a:t>*</a:t>
            </a:r>
            <a:endParaRPr lang="en-GB" sz="1800" i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5230941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3600" i="0" dirty="0">
                <a:solidFill>
                  <a:srgbClr val="FF0000"/>
                </a:solidFill>
                <a:latin typeface="+mn-lt"/>
              </a:rPr>
              <a:t>*</a:t>
            </a:r>
            <a:endParaRPr lang="en-GB" sz="1800" i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4509120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3600" i="0" dirty="0">
                <a:solidFill>
                  <a:srgbClr val="FF0000"/>
                </a:solidFill>
                <a:latin typeface="+mn-lt"/>
              </a:rPr>
              <a:t>*</a:t>
            </a:r>
            <a:endParaRPr lang="en-GB" sz="1800" i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566124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2000" i="0" dirty="0" smtClean="0">
                <a:solidFill>
                  <a:srgbClr val="FF0000"/>
                </a:solidFill>
                <a:latin typeface="+mn-lt"/>
              </a:rPr>
              <a:t>+ 	public engagement in energy research</a:t>
            </a:r>
          </a:p>
        </p:txBody>
      </p:sp>
    </p:spTree>
    <p:extLst>
      <p:ext uri="{BB962C8B-B14F-4D97-AF65-F5344CB8AC3E}">
        <p14:creationId xmlns:p14="http://schemas.microsoft.com/office/powerpoint/2010/main" val="385805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topics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27584" y="1988840"/>
            <a:ext cx="7910264" cy="4457700"/>
          </a:xfrm>
        </p:spPr>
        <p:txBody>
          <a:bodyPr/>
          <a:lstStyle/>
          <a:p>
            <a:pPr marL="542925" indent="-542925">
              <a:spcAft>
                <a:spcPts val="1200"/>
              </a:spcAft>
            </a:pPr>
            <a:r>
              <a:rPr lang="en-US" b="1" i="1" dirty="0" smtClean="0"/>
              <a:t>2.a 	The </a:t>
            </a:r>
            <a:r>
              <a:rPr lang="en-US" b="1" i="1" dirty="0"/>
              <a:t>Role of the Research Councils in the UK Energy Innovation </a:t>
            </a:r>
            <a:r>
              <a:rPr lang="en-US" b="1" i="1" dirty="0" smtClean="0"/>
              <a:t>System</a:t>
            </a:r>
          </a:p>
          <a:p>
            <a:pPr marL="542925" indent="-542925">
              <a:spcAft>
                <a:spcPts val="1200"/>
              </a:spcAft>
            </a:pPr>
            <a:r>
              <a:rPr lang="en-US" b="1" i="1" dirty="0" smtClean="0"/>
              <a:t>2.b 	Research Training</a:t>
            </a:r>
          </a:p>
          <a:p>
            <a:pPr marL="542925" indent="-542925">
              <a:spcAft>
                <a:spcPts val="1200"/>
              </a:spcAft>
            </a:pPr>
            <a:r>
              <a:rPr lang="en-US" b="1" i="1" dirty="0" smtClean="0"/>
              <a:t>3.a 	Energy </a:t>
            </a:r>
            <a:r>
              <a:rPr lang="en-US" b="1" i="1" dirty="0"/>
              <a:t>research and public </a:t>
            </a:r>
            <a:r>
              <a:rPr lang="en-US" b="1" i="1" dirty="0" smtClean="0"/>
              <a:t>engagement</a:t>
            </a:r>
          </a:p>
          <a:p>
            <a:pPr marL="542925" indent="-542925">
              <a:spcAft>
                <a:spcPts val="1200"/>
              </a:spcAft>
            </a:pPr>
            <a:r>
              <a:rPr lang="en-US" b="1" i="1" dirty="0" smtClean="0"/>
              <a:t>3.b 	Making </a:t>
            </a:r>
            <a:r>
              <a:rPr lang="en-US" b="1" i="1" dirty="0"/>
              <a:t>the best of the UK energy innovation </a:t>
            </a:r>
            <a:r>
              <a:rPr lang="en-US" b="1" i="1" dirty="0" smtClean="0"/>
              <a:t>system</a:t>
            </a:r>
            <a:br>
              <a:rPr lang="en-US" b="1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The </a:t>
            </a:r>
            <a:r>
              <a:rPr lang="en-US" dirty="0"/>
              <a:t>UK no longer has large energy research centres and relies instead on networking between universities and industry. How can the UK build on current arrangements to derive the benefits of a more centralised system?</a:t>
            </a:r>
            <a:endParaRPr lang="en-GB" dirty="0"/>
          </a:p>
          <a:p>
            <a:endParaRPr lang="en-US" b="1" i="1" dirty="0" smtClean="0"/>
          </a:p>
          <a:p>
            <a:endParaRPr lang="en-GB" dirty="0"/>
          </a:p>
          <a:p>
            <a:endParaRPr lang="en-US" b="1" i="1" dirty="0" smtClean="0"/>
          </a:p>
          <a:p>
            <a:endParaRPr lang="en-GB" dirty="0"/>
          </a:p>
          <a:p>
            <a:endParaRPr lang="en-US" b="1" i="1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92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2617"/>
            <a:ext cx="7543800" cy="580159"/>
          </a:xfrm>
        </p:spPr>
        <p:txBody>
          <a:bodyPr/>
          <a:lstStyle/>
          <a:p>
            <a:pPr marL="808038" indent="-808038"/>
            <a:r>
              <a:rPr lang="en-US" sz="2800" dirty="0"/>
              <a:t>2.a </a:t>
            </a:r>
            <a:r>
              <a:rPr lang="en-US" sz="2800" dirty="0" smtClean="0"/>
              <a:t> 	The </a:t>
            </a:r>
            <a:r>
              <a:rPr lang="en-US" sz="2800" dirty="0"/>
              <a:t>Role of the Research Councils in the UK </a:t>
            </a:r>
            <a:r>
              <a:rPr lang="en-US" sz="2800" dirty="0" smtClean="0"/>
              <a:t>energy innovation system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766248" cy="4457700"/>
          </a:xfrm>
        </p:spPr>
        <p:txBody>
          <a:bodyPr/>
          <a:lstStyle/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How should research agendas be defined?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Where is  the hand-over to other innovation bodies (ETI, TSB, DECC etc)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Should this be the same across all aspects of energy?</a:t>
            </a:r>
            <a:endParaRPr lang="en-GB" sz="2400" dirty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What processes are needed to maximise benefits for the UK?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87229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43800" cy="638175"/>
          </a:xfrm>
        </p:spPr>
        <p:txBody>
          <a:bodyPr/>
          <a:lstStyle/>
          <a:p>
            <a:r>
              <a:rPr lang="en-US" sz="2800" dirty="0" smtClean="0"/>
              <a:t>2.b 	Research training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766248" cy="4457700"/>
          </a:xfrm>
        </p:spPr>
        <p:txBody>
          <a:bodyPr/>
          <a:lstStyle/>
          <a:p>
            <a:pPr marL="285750" lvl="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The role of the Research Councils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PhDs and Masters?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Centres for Doctoral Training and project studentships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Structured in terms of energy application or underlying </a:t>
            </a:r>
            <a:r>
              <a:rPr lang="en-US" sz="2400" dirty="0" smtClean="0"/>
              <a:t>basic research skills</a:t>
            </a:r>
            <a:r>
              <a:rPr lang="en-US" sz="2400" dirty="0"/>
              <a:t>?</a:t>
            </a:r>
            <a:endParaRPr lang="en-GB" sz="2400" dirty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Subsequent career </a:t>
            </a:r>
            <a:r>
              <a:rPr lang="en-US" sz="2400" dirty="0" smtClean="0"/>
              <a:t>development </a:t>
            </a:r>
            <a:r>
              <a:rPr lang="en-US" sz="2400" dirty="0"/>
              <a:t>: business/academic </a:t>
            </a:r>
            <a:r>
              <a:rPr lang="en-US" sz="2400" dirty="0" smtClean="0"/>
              <a:t>needs.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4101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831023" y="71661"/>
            <a:ext cx="9144000" cy="981075"/>
          </a:xfrm>
        </p:spPr>
        <p:txBody>
          <a:bodyPr/>
          <a:lstStyle/>
          <a:p>
            <a:r>
              <a:rPr lang="en-GB" sz="2800" dirty="0" smtClean="0"/>
              <a:t>International Panel for the RCUK Review of Energy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98070" y="1858342"/>
            <a:ext cx="3662362" cy="5099050"/>
          </a:xfrm>
        </p:spPr>
        <p:txBody>
          <a:bodyPr/>
          <a:lstStyle/>
          <a:p>
            <a:pPr marL="0" indent="0">
              <a:defRPr/>
            </a:pPr>
            <a:r>
              <a:rPr lang="en-GB" sz="2000" dirty="0" smtClean="0">
                <a:latin typeface="+mj-lt"/>
              </a:rPr>
              <a:t>Is the energy research funded by the UK government through the RCUK energy programme delivering impact in the UK and worldwide? </a:t>
            </a:r>
          </a:p>
          <a:p>
            <a:pPr marL="0" indent="0">
              <a:defRPr/>
            </a:pPr>
            <a:endParaRPr lang="en-GB" dirty="0" smtClean="0"/>
          </a:p>
          <a:p>
            <a:pPr marL="0" indent="0">
              <a:defRPr/>
            </a:pPr>
            <a:r>
              <a:rPr lang="en-GB" sz="2000" dirty="0" smtClean="0">
                <a:latin typeface="+mn-lt"/>
              </a:rPr>
              <a:t>“Across almost all areas reviewed by us we found interesting, leading edge and world class research. The excellent international reputation of UK research is deservedly earned”.</a:t>
            </a:r>
          </a:p>
          <a:p>
            <a:pPr marL="0" indent="0">
              <a:defRPr/>
            </a:pPr>
            <a:endParaRPr lang="en-GB" dirty="0" smtClean="0"/>
          </a:p>
          <a:p>
            <a:pPr marL="0" indent="0">
              <a:defRPr/>
            </a:pPr>
            <a:endParaRPr lang="en-GB" dirty="0" smtClean="0"/>
          </a:p>
          <a:p>
            <a:pPr marL="0" indent="0">
              <a:defRPr/>
            </a:pPr>
            <a:endParaRPr lang="en-GB" dirty="0" smtClean="0"/>
          </a:p>
          <a:p>
            <a:pPr marL="0" indent="0"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1714500"/>
            <a:ext cx="3500437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955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3.a 	Energy research and public </a:t>
            </a:r>
            <a:r>
              <a:rPr lang="en-US" dirty="0" smtClean="0"/>
              <a:t>engagement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262192" cy="4457700"/>
          </a:xfrm>
        </p:spPr>
        <p:txBody>
          <a:bodyPr/>
          <a:lstStyle/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The role of wider stakeholders in agenda setting 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Engagement in developing research agendas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Communication of findings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Processes for engagement and working with key intermediaries </a:t>
            </a:r>
            <a:endParaRPr lang="en-GB" sz="2400" dirty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2105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0688"/>
            <a:ext cx="8054280" cy="638175"/>
          </a:xfrm>
        </p:spPr>
        <p:txBody>
          <a:bodyPr/>
          <a:lstStyle/>
          <a:p>
            <a:r>
              <a:rPr lang="en-US" sz="2800" dirty="0"/>
              <a:t>3.b </a:t>
            </a:r>
            <a:r>
              <a:rPr lang="en-US" sz="2800" dirty="0" smtClean="0"/>
              <a:t> Making </a:t>
            </a:r>
            <a:r>
              <a:rPr lang="en-US" sz="2800" dirty="0"/>
              <a:t>the best of the UK energy innovation </a:t>
            </a:r>
            <a:r>
              <a:rPr lang="en-US" sz="2800" dirty="0" smtClean="0"/>
              <a:t>system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262192" cy="4457700"/>
          </a:xfrm>
        </p:spPr>
        <p:txBody>
          <a:bodyPr/>
          <a:lstStyle/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Infrastructure </a:t>
            </a:r>
            <a:r>
              <a:rPr lang="en-US" sz="2400" dirty="0"/>
              <a:t>facilities and field trials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Longer-term perspectives/stable teams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Data collection and curation</a:t>
            </a:r>
            <a:endParaRPr lang="en-GB" sz="2400" dirty="0"/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/>
              <a:t>EU and international engagement</a:t>
            </a:r>
            <a:endParaRPr lang="en-GB" sz="2400" dirty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Realising interdisciplinarity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(public enagagement)</a:t>
            </a:r>
            <a:endParaRPr lang="en-GB" sz="2400" dirty="0"/>
          </a:p>
        </p:txBody>
      </p:sp>
      <p:sp>
        <p:nvSpPr>
          <p:cNvPr id="5" name="Right Bracket 4"/>
          <p:cNvSpPr/>
          <p:nvPr/>
        </p:nvSpPr>
        <p:spPr bwMode="auto">
          <a:xfrm>
            <a:off x="8028384" y="1844824"/>
            <a:ext cx="288032" cy="1872208"/>
          </a:xfrm>
          <a:prstGeom prst="rightBracket">
            <a:avLst/>
          </a:prstGeom>
          <a:noFill/>
          <a:ln w="25400" cap="flat" cmpd="sng" algn="ctr">
            <a:solidFill>
              <a:srgbClr val="04040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 dirty="0" smtClean="0">
              <a:ln>
                <a:noFill/>
              </a:ln>
              <a:solidFill>
                <a:srgbClr val="6E6E6F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Right Bracket 5"/>
          <p:cNvSpPr/>
          <p:nvPr/>
        </p:nvSpPr>
        <p:spPr bwMode="auto">
          <a:xfrm>
            <a:off x="8028384" y="4005064"/>
            <a:ext cx="288032" cy="1800200"/>
          </a:xfrm>
          <a:prstGeom prst="rightBracket">
            <a:avLst/>
          </a:prstGeom>
          <a:noFill/>
          <a:ln w="25400" cap="flat" cmpd="sng" algn="ctr">
            <a:solidFill>
              <a:srgbClr val="04040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 dirty="0" smtClean="0">
              <a:ln>
                <a:noFill/>
              </a:ln>
              <a:solidFill>
                <a:srgbClr val="6E6E6F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88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91611"/>
              </p:ext>
            </p:extLst>
          </p:nvPr>
        </p:nvGraphicFramePr>
        <p:xfrm>
          <a:off x="1475656" y="116632"/>
          <a:ext cx="5688632" cy="6374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4459"/>
                <a:gridCol w="2486799"/>
                <a:gridCol w="2487374"/>
              </a:tblGrid>
              <a:tr h="237626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11:30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Session 2a: The Role of the Research Councils in the UK Energy Innovation System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How should research agendas be defined?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Where is  the hand-over to other innovation bodies (ETI, TSB, DECC etc)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Should this be the same across all aspects of energy?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What processes are needed to maximise benefits for the UK?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Session 2b: Research Training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The role of the Research Councils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PhDs and Masters?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Centres for Doctoral Training and project studentships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Structured in terms of energy application or underlying skills?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="0" baseline="0" dirty="0">
                          <a:solidFill>
                            <a:srgbClr val="040404"/>
                          </a:solidFill>
                          <a:effectLst/>
                        </a:rPr>
                        <a:t>Subsequent career development : business/academic needs </a:t>
                      </a:r>
                      <a:endParaRPr lang="en-GB" sz="1200" b="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</a:tr>
              <a:tr h="16644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12:45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Report back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644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13:00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Lunch 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850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13.45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Session 3a: Energy research and public engagement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The role of wider stakeholders in agenda setting 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Engagement in developing research agendas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Communication of findings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Processes for engagement and working with key intermediaries 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Session 3b:  Making the best of the UK energy innovation system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 smtClean="0">
                          <a:solidFill>
                            <a:srgbClr val="040404"/>
                          </a:solidFill>
                          <a:effectLst/>
                        </a:rPr>
                        <a:t>EU </a:t>
                      </a: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and international engagement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Infrastructure facilities and field trials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Longer-term perspectives/stable teams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Data collection and curation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Realising interdisciplinarity 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</a:tr>
              <a:tr h="16644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15:00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Tea break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644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15:15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Report back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7496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15:30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Session 4: Wrap-up and next steps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Overview of conclusions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Peer review and publication of findings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Maintenance of the energy research and training prospectus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644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16.00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aseline="0" dirty="0">
                          <a:solidFill>
                            <a:srgbClr val="040404"/>
                          </a:solidFill>
                          <a:effectLst/>
                        </a:rPr>
                        <a:t>Close </a:t>
                      </a:r>
                      <a:endParaRPr lang="en-GB" sz="1200" baseline="0" dirty="0">
                        <a:solidFill>
                          <a:srgbClr val="04040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4" marR="5002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60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934" y="548680"/>
            <a:ext cx="8305800" cy="638175"/>
          </a:xfrm>
        </p:spPr>
        <p:txBody>
          <a:bodyPr/>
          <a:lstStyle/>
          <a:p>
            <a:r>
              <a:rPr lang="en-GB" sz="2800" dirty="0" smtClean="0"/>
              <a:t>Wrap-up – any (further) views on these topics?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552" y="1556792"/>
            <a:ext cx="7848872" cy="50405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Basic vs. applied science</a:t>
            </a:r>
          </a:p>
          <a:p>
            <a:pPr marL="723900" lvl="2" indent="-342900">
              <a:buFont typeface="Arial" pitchFamily="34" charset="0"/>
              <a:buChar char="•"/>
            </a:pPr>
            <a:r>
              <a:rPr lang="en-GB" dirty="0">
                <a:ea typeface="+mn-ea"/>
                <a:cs typeface="+mn-cs"/>
              </a:rPr>
              <a:t>Different Research Council approaches</a:t>
            </a:r>
          </a:p>
          <a:p>
            <a:pPr marL="723900" lvl="2" indent="-342900">
              <a:buFont typeface="Arial" pitchFamily="34" charset="0"/>
              <a:buChar char="•"/>
            </a:pPr>
            <a:r>
              <a:rPr lang="en-GB" dirty="0">
                <a:ea typeface="+mn-ea"/>
                <a:cs typeface="+mn-cs"/>
              </a:rPr>
              <a:t>Role within the Energy Programme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Cross-Research </a:t>
            </a:r>
            <a:r>
              <a:rPr lang="en-GB" dirty="0"/>
              <a:t>Council activity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Training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application v science-focused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CDTs v projects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role of the Research Councils vis-a-vis other energy innovation bodies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Knowledge </a:t>
            </a:r>
            <a:r>
              <a:rPr lang="en-GB" dirty="0"/>
              <a:t>creation and transfer – public goods and private benefit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Linking UK and European R&amp;D activity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Policy </a:t>
            </a:r>
            <a:r>
              <a:rPr lang="en-GB" dirty="0"/>
              <a:t>orientation – how independent of the Government of the day?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Research </a:t>
            </a:r>
            <a:r>
              <a:rPr lang="en-GB" dirty="0"/>
              <a:t>infrastructure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Data curation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Field trials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Scoping activity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Longer-term funding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2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820390" y="0"/>
            <a:ext cx="9144000" cy="1052513"/>
          </a:xfrm>
        </p:spPr>
        <p:txBody>
          <a:bodyPr/>
          <a:lstStyle/>
          <a:p>
            <a:r>
              <a:rPr lang="en-GB" sz="2800" dirty="0" smtClean="0"/>
              <a:t>But…..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655238"/>
            <a:ext cx="8072438" cy="3684050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b="1" dirty="0" smtClean="0">
                <a:latin typeface="+mj-lt"/>
              </a:rPr>
              <a:t>Impact: </a:t>
            </a:r>
            <a:r>
              <a:rPr lang="en-GB" sz="2000" dirty="0" smtClean="0">
                <a:latin typeface="+mj-lt"/>
              </a:rPr>
              <a:t>On the whole, the academic community is very well regarded on the international scene. </a:t>
            </a:r>
            <a:r>
              <a:rPr lang="en-GB" sz="2000" b="1" i="1" dirty="0" smtClean="0">
                <a:latin typeface="+mj-lt"/>
              </a:rPr>
              <a:t>However, in terms of impact on economic benefit, industry development and quality of life, we have concerns that much more can be done.</a:t>
            </a:r>
          </a:p>
          <a:p>
            <a:pPr marL="0" indent="0">
              <a:spcAft>
                <a:spcPts val="600"/>
              </a:spcAft>
              <a:defRPr/>
            </a:pPr>
            <a:endParaRPr lang="en-GB" sz="2000" b="1" i="1" dirty="0" smtClean="0">
              <a:latin typeface="+mj-lt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b="1" dirty="0" smtClean="0">
                <a:latin typeface="+mj-lt"/>
              </a:rPr>
              <a:t>Skills base: </a:t>
            </a:r>
            <a:r>
              <a:rPr lang="en-GB" sz="2000" dirty="0" smtClean="0">
                <a:latin typeface="+mj-lt"/>
              </a:rPr>
              <a:t>There is a good pipeline of doctoral students and post doctoral research associates. </a:t>
            </a:r>
            <a:r>
              <a:rPr lang="en-GB" sz="2000" b="1" i="1" dirty="0">
                <a:latin typeface="+mj-lt"/>
              </a:rPr>
              <a:t>The availability of long-term career paths is less than clear</a:t>
            </a:r>
            <a:r>
              <a:rPr lang="en-GB" sz="2000" b="1" i="1" dirty="0" smtClean="0">
                <a:latin typeface="+mj-lt"/>
              </a:rPr>
              <a:t>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GB" sz="2000" b="1" i="1" dirty="0">
              <a:latin typeface="+mj-lt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b="1" dirty="0" smtClean="0">
                <a:latin typeface="+mj-lt"/>
              </a:rPr>
              <a:t>Targeted programmes: </a:t>
            </a:r>
            <a:r>
              <a:rPr lang="en-GB" sz="2000" dirty="0" smtClean="0">
                <a:latin typeface="+mj-lt"/>
              </a:rPr>
              <a:t>These have produced impressive results. </a:t>
            </a:r>
            <a:r>
              <a:rPr lang="en-GB" sz="2000" dirty="0">
                <a:latin typeface="+mj-lt"/>
              </a:rPr>
              <a:t>There are significant issues, in particular </a:t>
            </a:r>
            <a:r>
              <a:rPr lang="en-GB" sz="2000" b="1" i="1" dirty="0">
                <a:latin typeface="+mj-lt"/>
              </a:rPr>
              <a:t>the communication of the balance between open ended discovery and targeted strategic programmes. There is a distinct lack of transparency of process.</a:t>
            </a:r>
          </a:p>
        </p:txBody>
      </p:sp>
    </p:spTree>
    <p:extLst>
      <p:ext uri="{BB962C8B-B14F-4D97-AF65-F5344CB8AC3E}">
        <p14:creationId xmlns:p14="http://schemas.microsoft.com/office/powerpoint/2010/main" val="393126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820390" y="71661"/>
            <a:ext cx="9144000" cy="981075"/>
          </a:xfrm>
        </p:spPr>
        <p:txBody>
          <a:bodyPr/>
          <a:lstStyle/>
          <a:p>
            <a:r>
              <a:rPr lang="en-GB" dirty="0" smtClean="0"/>
              <a:t>Tasks of the Energy Strategy Fellow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188" y="1995636"/>
            <a:ext cx="8137525" cy="4457700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Develop a “roadmap” of research, skills and training needs across the energy landscape to meet the UK 2050 targets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Identify gaps and misalignments of activities with UK goals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Research needs to be evaluated, prioritised and implemented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Work closely with the Research Councils and the Department of Energy and Climate Change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Organise meetings and workshops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Act as advocate for the Energy Programme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Act impartially and independently </a:t>
            </a:r>
          </a:p>
        </p:txBody>
      </p:sp>
    </p:spTree>
    <p:extLst>
      <p:ext uri="{BB962C8B-B14F-4D97-AF65-F5344CB8AC3E}">
        <p14:creationId xmlns:p14="http://schemas.microsoft.com/office/powerpoint/2010/main" val="3009356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816347" y="0"/>
            <a:ext cx="9251950" cy="1247775"/>
          </a:xfrm>
        </p:spPr>
        <p:txBody>
          <a:bodyPr/>
          <a:lstStyle/>
          <a:p>
            <a:r>
              <a:rPr lang="en-GB" sz="2800" dirty="0" smtClean="0"/>
              <a:t>Energy Research and Training </a:t>
            </a:r>
            <a:r>
              <a:rPr lang="en-GB" sz="2800" i="1" u="sng" dirty="0" smtClean="0"/>
              <a:t>Prospectus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536" y="1628923"/>
            <a:ext cx="8496300" cy="4824413"/>
          </a:xfrm>
        </p:spPr>
        <p:txBody>
          <a:bodyPr>
            <a:normAutofit lnSpcReduction="10000"/>
          </a:bodyPr>
          <a:lstStyle/>
          <a:p>
            <a:pPr marL="0" indent="0">
              <a:defRPr/>
            </a:pPr>
            <a:r>
              <a:rPr lang="en-GB" sz="2400" dirty="0" smtClean="0"/>
              <a:t>“The evidence base upon which the RCUK Energy Programme can plan its forward activities, acting in concert with Government, other RD&amp;D funding bodies, the private sector  and other relevant  stakeholders.” </a:t>
            </a:r>
          </a:p>
          <a:p>
            <a:pPr marL="0" indent="0">
              <a:defRPr/>
            </a:pPr>
            <a:endParaRPr lang="en-GB" sz="1600" dirty="0" smtClean="0"/>
          </a:p>
          <a:p>
            <a:pPr marL="0" indent="0">
              <a:defRPr/>
            </a:pPr>
            <a:r>
              <a:rPr lang="en-GB" sz="3000" b="1" dirty="0" smtClean="0">
                <a:solidFill>
                  <a:srgbClr val="FF9933"/>
                </a:solidFill>
                <a:latin typeface="+mn-lt"/>
              </a:rPr>
              <a:t>Key issues: </a:t>
            </a:r>
          </a:p>
          <a:p>
            <a:pPr marL="536575" lvl="1" indent="-307975"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n-lt"/>
              </a:rPr>
              <a:t>the interface between RCEP and other RD&amp;D activity/funders</a:t>
            </a:r>
          </a:p>
          <a:p>
            <a:pPr marL="536575" lvl="1" indent="-307975"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n-lt"/>
              </a:rPr>
              <a:t>Not just climate change: security; affordability; economic opportunity</a:t>
            </a:r>
          </a:p>
          <a:p>
            <a:pPr marL="536575" lvl="1" indent="-307975"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n-lt"/>
              </a:rPr>
              <a:t>Robust against uncertainty</a:t>
            </a:r>
          </a:p>
          <a:p>
            <a:pPr marL="536575" lvl="1" indent="-307975"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n-lt"/>
              </a:rPr>
              <a:t>Ensuring </a:t>
            </a:r>
            <a:r>
              <a:rPr lang="en-GB" sz="2400" dirty="0">
                <a:latin typeface="+mn-lt"/>
              </a:rPr>
              <a:t>links with </a:t>
            </a:r>
            <a:r>
              <a:rPr lang="en-GB" sz="2400" dirty="0" smtClean="0">
                <a:latin typeface="+mn-lt"/>
              </a:rPr>
              <a:t>underpinning </a:t>
            </a:r>
            <a:r>
              <a:rPr lang="en-GB" sz="2400" dirty="0">
                <a:latin typeface="+mn-lt"/>
              </a:rPr>
              <a:t>science and engineering </a:t>
            </a:r>
            <a:endParaRPr lang="en-GB" sz="2400" dirty="0" smtClean="0">
              <a:latin typeface="+mn-lt"/>
            </a:endParaRPr>
          </a:p>
          <a:p>
            <a:pPr marL="536575" lvl="1" indent="-307975"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n-lt"/>
              </a:rPr>
              <a:t>Training/human capital as well as research</a:t>
            </a:r>
            <a:endParaRPr lang="en-GB" sz="2400" dirty="0">
              <a:latin typeface="+mn-lt"/>
            </a:endParaRPr>
          </a:p>
          <a:p>
            <a:pPr marL="536575" lvl="1" indent="-307975">
              <a:buFont typeface="Arial" pitchFamily="34" charset="0"/>
              <a:buChar char="•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53776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Workshops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539750" y="1268413"/>
            <a:ext cx="7591425" cy="44577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Tx/>
              <a:buNone/>
              <a:defRPr/>
            </a:pPr>
            <a:endParaRPr lang="en-GB" sz="20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800" b="1" dirty="0" smtClean="0"/>
              <a:t>Energy Strategies and Energy Research Needs: </a:t>
            </a:r>
            <a:br>
              <a:rPr lang="en-GB" sz="2800" b="1" dirty="0" smtClean="0"/>
            </a:br>
            <a:r>
              <a:rPr lang="en-GB" sz="2800" b="1" dirty="0" smtClean="0">
                <a:solidFill>
                  <a:srgbClr val="FF9933"/>
                </a:solidFill>
              </a:rPr>
              <a:t>24 October 2012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800" b="1" dirty="0" smtClean="0"/>
              <a:t>The Role of the Environmental Sciences, Social Sciences and Economics: </a:t>
            </a:r>
            <a:br>
              <a:rPr lang="en-GB" sz="2800" b="1" dirty="0" smtClean="0"/>
            </a:br>
            <a:r>
              <a:rPr lang="en-GB" sz="2800" b="1" dirty="0" smtClean="0">
                <a:solidFill>
                  <a:srgbClr val="FF9933"/>
                </a:solidFill>
              </a:rPr>
              <a:t>13 November 2012</a:t>
            </a:r>
            <a:endParaRPr lang="en-GB" b="1" dirty="0" smtClean="0">
              <a:solidFill>
                <a:srgbClr val="FF9933"/>
              </a:solidFill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800" b="1" dirty="0" smtClean="0"/>
              <a:t>Research Councils and the Energy Innovation Landscape: </a:t>
            </a:r>
            <a:br>
              <a:rPr lang="en-GB" sz="2800" b="1" dirty="0" smtClean="0"/>
            </a:br>
            <a:r>
              <a:rPr lang="en-GB" sz="2800" b="1" dirty="0" smtClean="0">
                <a:solidFill>
                  <a:srgbClr val="FF9933"/>
                </a:solidFill>
              </a:rPr>
              <a:t>20 February 2013</a:t>
            </a:r>
          </a:p>
          <a:p>
            <a:pPr>
              <a:defRPr/>
            </a:pPr>
            <a:endParaRPr lang="en-GB" dirty="0" smtClean="0"/>
          </a:p>
          <a:p>
            <a:pPr>
              <a:buFont typeface="+mj-lt"/>
              <a:buAutoNum type="arabicPeriod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804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Expert workshops: January – June 2013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445553"/>
              </p:ext>
            </p:extLst>
          </p:nvPr>
        </p:nvGraphicFramePr>
        <p:xfrm>
          <a:off x="323528" y="1887463"/>
          <a:ext cx="8424167" cy="4565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226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Prospectus Process: expert workshops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68313" y="1815802"/>
            <a:ext cx="8229600" cy="478155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1800"/>
              </a:spcAft>
              <a:buFontTx/>
              <a:buNone/>
            </a:pPr>
            <a:r>
              <a:rPr lang="en-GB" b="1" dirty="0" smtClean="0">
                <a:solidFill>
                  <a:srgbClr val="FE7F00"/>
                </a:solidFill>
              </a:rPr>
              <a:t>Workshop</a:t>
            </a:r>
          </a:p>
          <a:p>
            <a:pPr marL="0" indent="0">
              <a:lnSpc>
                <a:spcPct val="150000"/>
              </a:lnSpc>
              <a:spcAft>
                <a:spcPts val="1800"/>
              </a:spcAft>
              <a:buFontTx/>
              <a:buNone/>
            </a:pPr>
            <a:r>
              <a:rPr lang="en-GB" dirty="0" smtClean="0"/>
              <a:t>Draft Workshop Summary</a:t>
            </a:r>
          </a:p>
          <a:p>
            <a:pPr marL="0" indent="0">
              <a:lnSpc>
                <a:spcPct val="150000"/>
              </a:lnSpc>
              <a:spcAft>
                <a:spcPts val="1800"/>
              </a:spcAft>
              <a:buFontTx/>
              <a:buNone/>
            </a:pPr>
            <a:endParaRPr lang="en-GB" dirty="0"/>
          </a:p>
          <a:p>
            <a:pPr marL="0" indent="0">
              <a:lnSpc>
                <a:spcPct val="150000"/>
              </a:lnSpc>
              <a:spcAft>
                <a:spcPts val="1800"/>
              </a:spcAft>
              <a:buFontTx/>
              <a:buNone/>
            </a:pPr>
            <a:r>
              <a:rPr lang="en-GB" dirty="0" smtClean="0"/>
              <a:t>Working Paper: Workshop Summary</a:t>
            </a:r>
          </a:p>
          <a:p>
            <a:pPr marL="0" indent="0">
              <a:lnSpc>
                <a:spcPct val="150000"/>
              </a:lnSpc>
              <a:spcAft>
                <a:spcPts val="1800"/>
              </a:spcAft>
              <a:buFontTx/>
              <a:buNone/>
            </a:pPr>
            <a:endParaRPr lang="en-GB" dirty="0" smtClean="0"/>
          </a:p>
          <a:p>
            <a:pPr marL="0" indent="0">
              <a:lnSpc>
                <a:spcPct val="150000"/>
              </a:lnSpc>
              <a:spcAft>
                <a:spcPts val="1800"/>
              </a:spcAft>
              <a:buFontTx/>
              <a:buNone/>
            </a:pPr>
            <a:r>
              <a:rPr lang="en-GB" dirty="0" smtClean="0"/>
              <a:t>Energy Research Prospectus:  </a:t>
            </a:r>
            <a:r>
              <a:rPr lang="en-GB" b="1" dirty="0" smtClean="0">
                <a:solidFill>
                  <a:srgbClr val="FE7F00"/>
                </a:solidFill>
              </a:rPr>
              <a:t>Report </a:t>
            </a:r>
          </a:p>
        </p:txBody>
      </p:sp>
      <p:sp>
        <p:nvSpPr>
          <p:cNvPr id="49155" name="TextBox 3"/>
          <p:cNvSpPr txBox="1">
            <a:spLocks noChangeArrowheads="1"/>
          </p:cNvSpPr>
          <p:nvPr/>
        </p:nvSpPr>
        <p:spPr bwMode="auto">
          <a:xfrm>
            <a:off x="6127750" y="4594224"/>
            <a:ext cx="3016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/>
              <a:t>Participants review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6120779" y="6002927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/>
              <a:t>Peer review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295116" y="2999965"/>
            <a:ext cx="0" cy="98742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94088" y="5739033"/>
            <a:ext cx="0" cy="989752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95116" y="4314601"/>
            <a:ext cx="0" cy="1021209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012950" y="4825205"/>
            <a:ext cx="3887788" cy="0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124075" y="6233909"/>
            <a:ext cx="3887788" cy="0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551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6C7070"/>
      </a:dk1>
      <a:lt1>
        <a:srgbClr val="FFFFFF"/>
      </a:lt1>
      <a:dk2>
        <a:srgbClr val="003D81"/>
      </a:dk2>
      <a:lt2>
        <a:srgbClr val="009067"/>
      </a:lt2>
      <a:accent1>
        <a:srgbClr val="C51638"/>
      </a:accent1>
      <a:accent2>
        <a:srgbClr val="47226C"/>
      </a:accent2>
      <a:accent3>
        <a:srgbClr val="FFFFFF"/>
      </a:accent3>
      <a:accent4>
        <a:srgbClr val="5B5F5F"/>
      </a:accent4>
      <a:accent5>
        <a:srgbClr val="DFABAE"/>
      </a:accent5>
      <a:accent6>
        <a:srgbClr val="3F1E61"/>
      </a:accent6>
      <a:hlink>
        <a:srgbClr val="003966"/>
      </a:hlink>
      <a:folHlink>
        <a:srgbClr val="E68E2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 marL="363538" indent="-363538">
          <a:spcBef>
            <a:spcPts val="0"/>
          </a:spcBef>
          <a:spcAft>
            <a:spcPts val="0"/>
          </a:spcAft>
          <a:defRPr sz="1800" i="0" dirty="0" smtClean="0">
            <a:solidFill>
              <a:srgbClr val="040404"/>
            </a:solidFill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6C7070"/>
        </a:dk1>
        <a:lt1>
          <a:srgbClr val="FFFFFF"/>
        </a:lt1>
        <a:dk2>
          <a:srgbClr val="003D81"/>
        </a:dk2>
        <a:lt2>
          <a:srgbClr val="009067"/>
        </a:lt2>
        <a:accent1>
          <a:srgbClr val="C51638"/>
        </a:accent1>
        <a:accent2>
          <a:srgbClr val="47226C"/>
        </a:accent2>
        <a:accent3>
          <a:srgbClr val="FFFFFF"/>
        </a:accent3>
        <a:accent4>
          <a:srgbClr val="5B5F5F"/>
        </a:accent4>
        <a:accent5>
          <a:srgbClr val="DFABAE"/>
        </a:accent5>
        <a:accent6>
          <a:srgbClr val="3F1E61"/>
        </a:accent6>
        <a:hlink>
          <a:srgbClr val="003966"/>
        </a:hlink>
        <a:folHlink>
          <a:srgbClr val="E68E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172AA359D1824D82B93504B035385B" ma:contentTypeVersion="0" ma:contentTypeDescription="Create a new document." ma:contentTypeScope="" ma:versionID="c65e4a558db88465bfd1c50b7f7fc5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424817-7A7B-47B7-B395-996250184CBA}"/>
</file>

<file path=customXml/itemProps2.xml><?xml version="1.0" encoding="utf-8"?>
<ds:datastoreItem xmlns:ds="http://schemas.openxmlformats.org/officeDocument/2006/customXml" ds:itemID="{5D7C4A00-D21B-4425-BF73-1C315753A058}"/>
</file>

<file path=customXml/itemProps3.xml><?xml version="1.0" encoding="utf-8"?>
<ds:datastoreItem xmlns:ds="http://schemas.openxmlformats.org/officeDocument/2006/customXml" ds:itemID="{AFEAEC89-8176-4871-AE38-018A93D6743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39553</TotalTime>
  <Words>1873</Words>
  <Application>Microsoft Office PowerPoint</Application>
  <PresentationFormat>On-screen Show (4:3)</PresentationFormat>
  <Paragraphs>363</Paragraphs>
  <Slides>33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Standarddesign</vt:lpstr>
      <vt:lpstr>RCUK Energy Strategy Fellowship   Synthesis workshop </vt:lpstr>
      <vt:lpstr>Outline</vt:lpstr>
      <vt:lpstr>International Panel for the RCUK Review of Energy</vt:lpstr>
      <vt:lpstr>But…..</vt:lpstr>
      <vt:lpstr>Tasks of the Energy Strategy Fellow</vt:lpstr>
      <vt:lpstr>Energy Research and Training Prospectus</vt:lpstr>
      <vt:lpstr>Strategic Workshops</vt:lpstr>
      <vt:lpstr>Expert workshops: January – June 2013</vt:lpstr>
      <vt:lpstr>Prospectus Process: expert workshops</vt:lpstr>
      <vt:lpstr>Prospectus Document Outline</vt:lpstr>
      <vt:lpstr>Outline</vt:lpstr>
      <vt:lpstr>   Strategy Workshop 1:  Energy Strategies and Energy Research Needs  Breakout Session 1</vt:lpstr>
      <vt:lpstr>    Strategy Workshop 1:  Energy Strategies and Energy Research Needs  Breakout Session 2</vt:lpstr>
      <vt:lpstr>Strategy Workshop 2: The Role of Environmental Science,  Social Science and Economics</vt:lpstr>
      <vt:lpstr>Strategy Workshop 3: The Research Councils and the Energy Innovation Landscape</vt:lpstr>
      <vt:lpstr>Outline</vt:lpstr>
      <vt:lpstr>Role of the Research Councils</vt:lpstr>
      <vt:lpstr>Research “style”</vt:lpstr>
      <vt:lpstr>Infrastructure and facilities</vt:lpstr>
      <vt:lpstr>Data</vt:lpstr>
      <vt:lpstr>Policy and wider links</vt:lpstr>
      <vt:lpstr>Industry links</vt:lpstr>
      <vt:lpstr>Training</vt:lpstr>
      <vt:lpstr>Outline</vt:lpstr>
      <vt:lpstr>Advisory Group </vt:lpstr>
      <vt:lpstr>Key topics for further exploration proposed to  Advisory Group by Fellowship team</vt:lpstr>
      <vt:lpstr>Workshop topics</vt:lpstr>
      <vt:lpstr>2.a   The Role of the Research Councils in the UK energy innovation system</vt:lpstr>
      <vt:lpstr>2.b  Research training</vt:lpstr>
      <vt:lpstr>3.a  Energy research and public engagement</vt:lpstr>
      <vt:lpstr>3.b  Making the best of the UK energy innovation system</vt:lpstr>
      <vt:lpstr>PowerPoint Presentation</vt:lpstr>
      <vt:lpstr>Wrap-up – any (further) views on these topics?</vt:lpstr>
    </vt:vector>
  </TitlesOfParts>
  <Company>Publications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 College London</dc:title>
  <dc:creator>Seipp, Karsten</dc:creator>
  <cp:lastModifiedBy>Skea, Jim</cp:lastModifiedBy>
  <cp:revision>217</cp:revision>
  <cp:lastPrinted>2012-10-23T14:48:50Z</cp:lastPrinted>
  <dcterms:modified xsi:type="dcterms:W3CDTF">2013-07-15T08:00:26Z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0x01010021172AA359D1824D82B93504B035385B</vt:lpwstr>
  </property>
</Properties>
</file>