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92" r:id="rId2"/>
    <p:sldId id="590" r:id="rId3"/>
    <p:sldId id="612" r:id="rId4"/>
    <p:sldId id="591" r:id="rId5"/>
    <p:sldId id="613" r:id="rId6"/>
    <p:sldId id="589" r:id="rId7"/>
    <p:sldId id="618" r:id="rId8"/>
    <p:sldId id="619" r:id="rId9"/>
    <p:sldId id="595" r:id="rId10"/>
    <p:sldId id="596" r:id="rId11"/>
    <p:sldId id="611" r:id="rId12"/>
    <p:sldId id="597" r:id="rId13"/>
    <p:sldId id="598" r:id="rId14"/>
    <p:sldId id="599" r:id="rId15"/>
    <p:sldId id="600" r:id="rId16"/>
    <p:sldId id="620" r:id="rId17"/>
    <p:sldId id="614" r:id="rId18"/>
  </p:sldIdLst>
  <p:sldSz cx="9144000" cy="6858000" type="screen4x3"/>
  <p:notesSz cx="9715500" cy="6858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9F8FD"/>
    <a:srgbClr val="BBE0E3"/>
    <a:srgbClr val="66CCFF"/>
    <a:srgbClr val="333333"/>
    <a:srgbClr val="5F5F5F"/>
    <a:srgbClr val="4D4D4D"/>
    <a:srgbClr val="99FF66"/>
    <a:srgbClr val="FF33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>
        <p:scale>
          <a:sx n="75" d="100"/>
          <a:sy n="75" d="100"/>
        </p:scale>
        <p:origin x="-103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386" y="-90"/>
      </p:cViewPr>
      <p:guideLst>
        <p:guide orient="horz" pos="2160"/>
        <p:guide pos="30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A72C3-D10C-42B2-8CCE-19B033A797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909A2AA-9978-4472-82F2-AF3186EB4760}">
      <dgm:prSet phldrT="[Text]"/>
      <dgm:spPr>
        <a:solidFill>
          <a:schemeClr val="accent1">
            <a:hueOff val="0"/>
            <a:satOff val="0"/>
            <a:lumOff val="0"/>
            <a:alpha val="64000"/>
          </a:schemeClr>
        </a:solidFill>
      </dgm:spPr>
      <dgm:t>
        <a:bodyPr/>
        <a:lstStyle/>
        <a:p>
          <a:r>
            <a:rPr lang="en-GB" dirty="0" smtClean="0"/>
            <a:t>Affordable</a:t>
          </a:r>
          <a:endParaRPr lang="en-GB" dirty="0"/>
        </a:p>
      </dgm:t>
    </dgm:pt>
    <dgm:pt modelId="{79CFFE5B-EEA0-46E7-8B4F-D3C8D5A22251}" type="parTrans" cxnId="{5E653678-1480-4002-93EC-076CAC93939A}">
      <dgm:prSet/>
      <dgm:spPr/>
      <dgm:t>
        <a:bodyPr/>
        <a:lstStyle/>
        <a:p>
          <a:endParaRPr lang="en-GB"/>
        </a:p>
      </dgm:t>
    </dgm:pt>
    <dgm:pt modelId="{C949E409-6DC1-459B-B655-FDF309759300}" type="sibTrans" cxnId="{5E653678-1480-4002-93EC-076CAC93939A}">
      <dgm:prSet/>
      <dgm:spPr/>
      <dgm:t>
        <a:bodyPr/>
        <a:lstStyle/>
        <a:p>
          <a:endParaRPr lang="en-GB"/>
        </a:p>
      </dgm:t>
    </dgm:pt>
    <dgm:pt modelId="{22826FBD-C570-4ACA-8F63-71EAC2B8B474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GB" dirty="0" smtClean="0"/>
            <a:t>Secure</a:t>
          </a:r>
          <a:endParaRPr lang="en-GB" dirty="0"/>
        </a:p>
      </dgm:t>
    </dgm:pt>
    <dgm:pt modelId="{0327674A-DD69-4991-A5CA-21D1D12507CA}" type="parTrans" cxnId="{E09169EA-2F61-44D2-BD71-E5415ED6CC45}">
      <dgm:prSet/>
      <dgm:spPr/>
      <dgm:t>
        <a:bodyPr/>
        <a:lstStyle/>
        <a:p>
          <a:endParaRPr lang="en-GB"/>
        </a:p>
      </dgm:t>
    </dgm:pt>
    <dgm:pt modelId="{BD360133-15ED-4793-9B20-F874D82150B6}" type="sibTrans" cxnId="{E09169EA-2F61-44D2-BD71-E5415ED6CC45}">
      <dgm:prSet/>
      <dgm:spPr/>
      <dgm:t>
        <a:bodyPr/>
        <a:lstStyle/>
        <a:p>
          <a:endParaRPr lang="en-GB"/>
        </a:p>
      </dgm:t>
    </dgm:pt>
    <dgm:pt modelId="{79239332-E217-4F2A-BE1E-D4A33F1125D2}">
      <dgm:prSet phldrT="[Text]"/>
      <dgm:spPr>
        <a:solidFill>
          <a:schemeClr val="accent3">
            <a:lumMod val="75000"/>
            <a:alpha val="68000"/>
          </a:schemeClr>
        </a:solidFill>
      </dgm:spPr>
      <dgm:t>
        <a:bodyPr/>
        <a:lstStyle/>
        <a:p>
          <a:r>
            <a:rPr lang="en-GB" dirty="0" smtClean="0"/>
            <a:t>Sustainable</a:t>
          </a:r>
          <a:endParaRPr lang="en-GB" dirty="0"/>
        </a:p>
      </dgm:t>
    </dgm:pt>
    <dgm:pt modelId="{4C8AAA92-D8AA-499B-B057-7F2F3BC0CAF2}" type="parTrans" cxnId="{977C7D46-5876-49DF-ACDE-3D57D8D9DCDC}">
      <dgm:prSet/>
      <dgm:spPr/>
      <dgm:t>
        <a:bodyPr/>
        <a:lstStyle/>
        <a:p>
          <a:endParaRPr lang="en-GB"/>
        </a:p>
      </dgm:t>
    </dgm:pt>
    <dgm:pt modelId="{AA0EA910-05D9-4BE3-91C9-D55744402FB6}" type="sibTrans" cxnId="{977C7D46-5876-49DF-ACDE-3D57D8D9DCDC}">
      <dgm:prSet/>
      <dgm:spPr/>
      <dgm:t>
        <a:bodyPr/>
        <a:lstStyle/>
        <a:p>
          <a:endParaRPr lang="en-GB"/>
        </a:p>
      </dgm:t>
    </dgm:pt>
    <dgm:pt modelId="{3EF37350-52A0-4440-9365-8322467F7534}" type="pres">
      <dgm:prSet presAssocID="{4D5A72C3-D10C-42B2-8CCE-19B033A7974E}" presName="compositeShape" presStyleCnt="0">
        <dgm:presLayoutVars>
          <dgm:chMax val="7"/>
          <dgm:dir/>
          <dgm:resizeHandles val="exact"/>
        </dgm:presLayoutVars>
      </dgm:prSet>
      <dgm:spPr/>
    </dgm:pt>
    <dgm:pt modelId="{7DEB8B3F-4F6A-4719-967C-5A7C1967FACC}" type="pres">
      <dgm:prSet presAssocID="{D909A2AA-9978-4472-82F2-AF3186EB4760}" presName="circ1" presStyleLbl="vennNode1" presStyleIdx="0" presStyleCnt="3"/>
      <dgm:spPr/>
      <dgm:t>
        <a:bodyPr/>
        <a:lstStyle/>
        <a:p>
          <a:endParaRPr lang="en-GB"/>
        </a:p>
      </dgm:t>
    </dgm:pt>
    <dgm:pt modelId="{C77C6A64-E3C8-4602-B7F2-15818F5D3CD0}" type="pres">
      <dgm:prSet presAssocID="{D909A2AA-9978-4472-82F2-AF3186EB47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99380-A4AF-4185-8924-C854D78F407A}" type="pres">
      <dgm:prSet presAssocID="{22826FBD-C570-4ACA-8F63-71EAC2B8B474}" presName="circ2" presStyleLbl="vennNode1" presStyleIdx="1" presStyleCnt="3"/>
      <dgm:spPr/>
      <dgm:t>
        <a:bodyPr/>
        <a:lstStyle/>
        <a:p>
          <a:endParaRPr lang="en-GB"/>
        </a:p>
      </dgm:t>
    </dgm:pt>
    <dgm:pt modelId="{C8C601FA-AC54-4298-B429-9168085CBCC4}" type="pres">
      <dgm:prSet presAssocID="{22826FBD-C570-4ACA-8F63-71EAC2B8B4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9E52A8-15E2-4CA1-8556-DFD1F6E38AA7}" type="pres">
      <dgm:prSet presAssocID="{79239332-E217-4F2A-BE1E-D4A33F1125D2}" presName="circ3" presStyleLbl="vennNode1" presStyleIdx="2" presStyleCnt="3"/>
      <dgm:spPr/>
      <dgm:t>
        <a:bodyPr/>
        <a:lstStyle/>
        <a:p>
          <a:endParaRPr lang="en-GB"/>
        </a:p>
      </dgm:t>
    </dgm:pt>
    <dgm:pt modelId="{59167583-4843-4D67-AC49-D393E16A8E88}" type="pres">
      <dgm:prSet presAssocID="{79239332-E217-4F2A-BE1E-D4A33F1125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12C11D-CEAE-4F6F-A7A5-C5E1310235A4}" type="presOf" srcId="{D909A2AA-9978-4472-82F2-AF3186EB4760}" destId="{C77C6A64-E3C8-4602-B7F2-15818F5D3CD0}" srcOrd="1" destOrd="0" presId="urn:microsoft.com/office/officeart/2005/8/layout/venn1"/>
    <dgm:cxn modelId="{CE09D573-4AE5-4A49-BF49-3F732BDB850A}" type="presOf" srcId="{4D5A72C3-D10C-42B2-8CCE-19B033A7974E}" destId="{3EF37350-52A0-4440-9365-8322467F7534}" srcOrd="0" destOrd="0" presId="urn:microsoft.com/office/officeart/2005/8/layout/venn1"/>
    <dgm:cxn modelId="{ADD28F8F-6B49-468D-874B-8B57E4720B43}" type="presOf" srcId="{22826FBD-C570-4ACA-8F63-71EAC2B8B474}" destId="{BA899380-A4AF-4185-8924-C854D78F407A}" srcOrd="0" destOrd="0" presId="urn:microsoft.com/office/officeart/2005/8/layout/venn1"/>
    <dgm:cxn modelId="{977C7D46-5876-49DF-ACDE-3D57D8D9DCDC}" srcId="{4D5A72C3-D10C-42B2-8CCE-19B033A7974E}" destId="{79239332-E217-4F2A-BE1E-D4A33F1125D2}" srcOrd="2" destOrd="0" parTransId="{4C8AAA92-D8AA-499B-B057-7F2F3BC0CAF2}" sibTransId="{AA0EA910-05D9-4BE3-91C9-D55744402FB6}"/>
    <dgm:cxn modelId="{5E653678-1480-4002-93EC-076CAC93939A}" srcId="{4D5A72C3-D10C-42B2-8CCE-19B033A7974E}" destId="{D909A2AA-9978-4472-82F2-AF3186EB4760}" srcOrd="0" destOrd="0" parTransId="{79CFFE5B-EEA0-46E7-8B4F-D3C8D5A22251}" sibTransId="{C949E409-6DC1-459B-B655-FDF309759300}"/>
    <dgm:cxn modelId="{7D205C45-C6AC-4D91-A2F7-27AE3883DEBD}" type="presOf" srcId="{79239332-E217-4F2A-BE1E-D4A33F1125D2}" destId="{59167583-4843-4D67-AC49-D393E16A8E88}" srcOrd="1" destOrd="0" presId="urn:microsoft.com/office/officeart/2005/8/layout/venn1"/>
    <dgm:cxn modelId="{E0E2E757-ADF7-45D7-8D70-65DB56653B9A}" type="presOf" srcId="{D909A2AA-9978-4472-82F2-AF3186EB4760}" destId="{7DEB8B3F-4F6A-4719-967C-5A7C1967FACC}" srcOrd="0" destOrd="0" presId="urn:microsoft.com/office/officeart/2005/8/layout/venn1"/>
    <dgm:cxn modelId="{E09169EA-2F61-44D2-BD71-E5415ED6CC45}" srcId="{4D5A72C3-D10C-42B2-8CCE-19B033A7974E}" destId="{22826FBD-C570-4ACA-8F63-71EAC2B8B474}" srcOrd="1" destOrd="0" parTransId="{0327674A-DD69-4991-A5CA-21D1D12507CA}" sibTransId="{BD360133-15ED-4793-9B20-F874D82150B6}"/>
    <dgm:cxn modelId="{925DBD1D-F602-4B20-AABD-15FABDF06CA5}" type="presOf" srcId="{22826FBD-C570-4ACA-8F63-71EAC2B8B474}" destId="{C8C601FA-AC54-4298-B429-9168085CBCC4}" srcOrd="1" destOrd="0" presId="urn:microsoft.com/office/officeart/2005/8/layout/venn1"/>
    <dgm:cxn modelId="{C094433D-7664-47D7-82FD-73E135F71CB0}" type="presOf" srcId="{79239332-E217-4F2A-BE1E-D4A33F1125D2}" destId="{BE9E52A8-15E2-4CA1-8556-DFD1F6E38AA7}" srcOrd="0" destOrd="0" presId="urn:microsoft.com/office/officeart/2005/8/layout/venn1"/>
    <dgm:cxn modelId="{6A33AA1F-4CED-4714-B8A0-F09F9652B7E7}" type="presParOf" srcId="{3EF37350-52A0-4440-9365-8322467F7534}" destId="{7DEB8B3F-4F6A-4719-967C-5A7C1967FACC}" srcOrd="0" destOrd="0" presId="urn:microsoft.com/office/officeart/2005/8/layout/venn1"/>
    <dgm:cxn modelId="{752EC923-3DB5-4DE3-8A3E-5354B5A599B0}" type="presParOf" srcId="{3EF37350-52A0-4440-9365-8322467F7534}" destId="{C77C6A64-E3C8-4602-B7F2-15818F5D3CD0}" srcOrd="1" destOrd="0" presId="urn:microsoft.com/office/officeart/2005/8/layout/venn1"/>
    <dgm:cxn modelId="{683E99C5-5A22-4358-AD80-1914CEEDEC81}" type="presParOf" srcId="{3EF37350-52A0-4440-9365-8322467F7534}" destId="{BA899380-A4AF-4185-8924-C854D78F407A}" srcOrd="2" destOrd="0" presId="urn:microsoft.com/office/officeart/2005/8/layout/venn1"/>
    <dgm:cxn modelId="{6B202553-C591-48F6-B607-EEB21F58C070}" type="presParOf" srcId="{3EF37350-52A0-4440-9365-8322467F7534}" destId="{C8C601FA-AC54-4298-B429-9168085CBCC4}" srcOrd="3" destOrd="0" presId="urn:microsoft.com/office/officeart/2005/8/layout/venn1"/>
    <dgm:cxn modelId="{2A2BE485-5C4F-4527-8180-36B50BB9E401}" type="presParOf" srcId="{3EF37350-52A0-4440-9365-8322467F7534}" destId="{BE9E52A8-15E2-4CA1-8556-DFD1F6E38AA7}" srcOrd="4" destOrd="0" presId="urn:microsoft.com/office/officeart/2005/8/layout/venn1"/>
    <dgm:cxn modelId="{6404820C-4B2A-489F-9567-33D3EA1E788F}" type="presParOf" srcId="{3EF37350-52A0-4440-9365-8322467F7534}" destId="{59167583-4843-4D67-AC49-D393E16A8E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2124" y="0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3674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2124" y="6513674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4F329-03FB-49C8-A75C-AE9E9E9171D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2124" y="0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097" y="3257935"/>
            <a:ext cx="7773308" cy="30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674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2124" y="6513674"/>
            <a:ext cx="4211108" cy="3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4FFBC-C4EA-4DE9-9F63-479C2E29B62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062038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5">
            <a:lum bright="24000" contrast="-30000"/>
          </a:blip>
          <a:srcRect l="3293" t="1151" r="7471" b="40192"/>
          <a:stretch>
            <a:fillRect/>
          </a:stretch>
        </p:blipFill>
        <p:spPr bwMode="auto">
          <a:xfrm>
            <a:off x="0" y="3284538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114300" y="139700"/>
            <a:ext cx="3665538" cy="717550"/>
            <a:chOff x="72" y="88"/>
            <a:chExt cx="2309" cy="452"/>
          </a:xfrm>
        </p:grpSpPr>
        <p:pic>
          <p:nvPicPr>
            <p:cNvPr id="1030" name="Picture 20"/>
            <p:cNvPicPr>
              <a:picLocks noChangeAspect="1" noChangeArrowheads="1"/>
            </p:cNvPicPr>
            <p:nvPr userDrawn="1"/>
          </p:nvPicPr>
          <p:blipFill>
            <a:blip r:embed="rId6">
              <a:lum bright="-12000" contrast="34000"/>
            </a:blip>
            <a:srcRect/>
            <a:stretch>
              <a:fillRect/>
            </a:stretch>
          </p:blipFill>
          <p:spPr bwMode="auto">
            <a:xfrm>
              <a:off x="72" y="88"/>
              <a:ext cx="2309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 Box 21"/>
            <p:cNvSpPr txBox="1">
              <a:spLocks noChangeArrowheads="1"/>
            </p:cNvSpPr>
            <p:nvPr userDrawn="1"/>
          </p:nvSpPr>
          <p:spPr bwMode="auto">
            <a:xfrm>
              <a:off x="95" y="300"/>
              <a:ext cx="124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GB" sz="1600" b="1" smtClean="0">
                  <a:solidFill>
                    <a:srgbClr val="4D4D4D"/>
                  </a:solidFill>
                </a:rPr>
                <a:t>Driving Innovation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278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278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278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278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278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4D4D4D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euk.or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://www.innovateuk.org/case-studies.ash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http://www.innovateuk.org/competitions/competitionsearch.ashx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hyperlink" Target="http://www.innovateuk.org/case-studies.ash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hyperlink" Target="http://www.innovateuk.org/competitions/competitionsearch.ashx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TSB Energy Activity &amp; the Research Base </a:t>
            </a: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000" dirty="0" smtClean="0"/>
              <a:t>Research Councils Energy Programme </a:t>
            </a:r>
          </a:p>
          <a:p>
            <a:pPr algn="ctr">
              <a:buNone/>
            </a:pPr>
            <a:r>
              <a:rPr lang="en-GB" sz="2000" dirty="0" smtClean="0"/>
              <a:t>Strategy Fellowship  Workshop</a:t>
            </a:r>
          </a:p>
          <a:p>
            <a:pPr algn="ctr">
              <a:buNone/>
            </a:pPr>
            <a:r>
              <a:rPr lang="en-GB" sz="2000" dirty="0" smtClean="0"/>
              <a:t>Feb 2013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endParaRPr lang="en-GB" sz="2000" dirty="0" smtClean="0"/>
          </a:p>
          <a:p>
            <a:r>
              <a:rPr lang="en-GB" sz="2000" dirty="0" smtClean="0"/>
              <a:t>What we do and why </a:t>
            </a:r>
          </a:p>
          <a:p>
            <a:r>
              <a:rPr lang="en-GB" sz="2000" dirty="0" smtClean="0"/>
              <a:t>TSB energy strategy for 2012 – 2015</a:t>
            </a:r>
          </a:p>
          <a:p>
            <a:pPr algn="ctr">
              <a:buNone/>
            </a:pPr>
            <a:endParaRPr lang="en-GB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/>
          <a:lstStyle/>
          <a:p>
            <a:r>
              <a:rPr lang="en-GB" dirty="0" smtClean="0"/>
              <a:t>A brief synopsis....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776663"/>
          </a:xfrm>
        </p:spPr>
        <p:txBody>
          <a:bodyPr/>
          <a:lstStyle/>
          <a:p>
            <a:r>
              <a:rPr lang="en-GB" sz="2400" dirty="0" smtClean="0"/>
              <a:t>Energy underpins every aspect of our lives.</a:t>
            </a:r>
          </a:p>
          <a:p>
            <a:r>
              <a:rPr lang="en-GB" sz="2400" dirty="0" smtClean="0"/>
              <a:t>The energy system needs major change to address the energy </a:t>
            </a:r>
            <a:r>
              <a:rPr lang="en-GB" sz="2400" dirty="0" err="1" smtClean="0"/>
              <a:t>trilemma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We believe that this change provides opportunity for UK business</a:t>
            </a:r>
          </a:p>
          <a:p>
            <a:r>
              <a:rPr lang="en-GB" sz="2400" dirty="0" smtClean="0"/>
              <a:t>Our role is to translate that opportunity and stimulate innovation that maximises economic benefit.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428860" y="2500306"/>
          <a:ext cx="435771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Or....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8322416" cy="177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Strategy Pillars: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472518" cy="37766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400" dirty="0" smtClean="0"/>
              <a:t>Develop affordable and secure sources of energy supply that also reduce GHG emissions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Integration of future demand and energy supply into a flexible, secure and resilient energy system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Reduce GHG emissions at point of use</a:t>
            </a:r>
          </a:p>
          <a:p>
            <a:pPr marL="514350" indent="-514350"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And working with our partners across the Low Carbon Innovation Coordination Group (LCICG) in delivery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r>
              <a:rPr lang="en-GB" dirty="0" smtClean="0"/>
              <a:t>Affordable and secure sources of energy which also reduce GHG emissions....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935594" y="4548206"/>
            <a:ext cx="2708372" cy="1524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14348" y="1928802"/>
            <a:ext cx="1714512" cy="250033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720884" y="4143380"/>
            <a:ext cx="2708372" cy="1524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935330" y="2285992"/>
            <a:ext cx="2708372" cy="1524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1472" y="5925941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‘foundation pillar’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demand and supply into a flexible, secure and resilient energy system...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143372" y="5500702"/>
            <a:ext cx="2214570" cy="108107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857496" y="3214686"/>
            <a:ext cx="3000388" cy="179545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15074" y="2357430"/>
            <a:ext cx="2143132" cy="108107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42910" y="3643314"/>
            <a:ext cx="1387502" cy="1931047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emissions at point of use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637342" y="2647742"/>
            <a:ext cx="2214578" cy="13573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56525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Find it at </a:t>
            </a:r>
            <a:r>
              <a:rPr lang="en-GB" sz="3200" dirty="0" smtClean="0">
                <a:hlinkClick r:id="rId3"/>
              </a:rPr>
              <a:t>www.innovateuk.org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5220072" y="3439830"/>
            <a:ext cx="2214578" cy="135732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Thank You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sz="2000" dirty="0" smtClean="0"/>
              <a:t>Rob Saunders</a:t>
            </a:r>
          </a:p>
          <a:p>
            <a:pPr>
              <a:buNone/>
            </a:pPr>
            <a:r>
              <a:rPr lang="en-GB" sz="2000" dirty="0" smtClean="0"/>
              <a:t>rob.saunders@tsb.gov.uk</a:t>
            </a: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our money went  (in 2011)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88341"/>
            <a:ext cx="8229600" cy="28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7158" y="3573016"/>
            <a:ext cx="5294962" cy="1214446"/>
          </a:xfrm>
        </p:spPr>
        <p:txBody>
          <a:bodyPr/>
          <a:lstStyle/>
          <a:p>
            <a:pPr marL="0" indent="0">
              <a:buNone/>
            </a:pPr>
            <a:r>
              <a:rPr lang="en-GB" sz="2800" i="1" u="sng" dirty="0" smtClean="0"/>
              <a:t>Our goal:</a:t>
            </a:r>
          </a:p>
          <a:p>
            <a:pPr marL="0" indent="0">
              <a:buNone/>
            </a:pPr>
            <a:r>
              <a:rPr lang="en-GB" sz="2800" i="1" dirty="0" smtClean="0"/>
              <a:t>to accelerate economic growth by stimulating and supporting business-led innovation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0000">
            <a:off x="5712255" y="1233669"/>
            <a:ext cx="2832100" cy="398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1124744"/>
            <a:ext cx="56975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We are the UK innovation agency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Funded by 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aim to...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Accelerate the journey from concept to commercialisation</a:t>
            </a:r>
          </a:p>
          <a:p>
            <a:r>
              <a:rPr lang="en-GB" dirty="0" smtClean="0"/>
              <a:t>Invest in thematic priority areas</a:t>
            </a:r>
          </a:p>
          <a:p>
            <a:r>
              <a:rPr lang="en-GB" dirty="0" smtClean="0"/>
              <a:t>Connect the innovation landscape</a:t>
            </a:r>
          </a:p>
          <a:p>
            <a:r>
              <a:rPr lang="en-GB" dirty="0" smtClean="0"/>
              <a:t>Turn government action into business opportunity</a:t>
            </a:r>
          </a:p>
          <a:p>
            <a:r>
              <a:rPr lang="en-GB" dirty="0" smtClean="0"/>
              <a:t>Continuously improve...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838200"/>
          </a:xfr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GB" sz="3600" kern="1200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Thematic Programme Budget to 2014/15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12"/>
            <a:ext cx="822166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GB" dirty="0" smtClean="0"/>
              <a:t>In practice, what does that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76663"/>
          </a:xfrm>
        </p:spPr>
        <p:txBody>
          <a:bodyPr/>
          <a:lstStyle/>
          <a:p>
            <a:r>
              <a:rPr lang="en-GB" sz="2400" dirty="0" smtClean="0"/>
              <a:t>We listen to business.</a:t>
            </a:r>
          </a:p>
          <a:p>
            <a:r>
              <a:rPr lang="en-GB" sz="2400" dirty="0" smtClean="0"/>
              <a:t>We figure out what’s stopping innovation from happening and intervene.</a:t>
            </a:r>
          </a:p>
          <a:p>
            <a:r>
              <a:rPr lang="en-GB" sz="2400" dirty="0" smtClean="0"/>
              <a:t>We pick out links and patterns from a mass of complexity, uncertainty, potential, opportunity, opinion, politics and commerce.</a:t>
            </a:r>
          </a:p>
          <a:p>
            <a:r>
              <a:rPr lang="en-GB" sz="2400" dirty="0" smtClean="0"/>
              <a:t>We join people up</a:t>
            </a:r>
          </a:p>
          <a:p>
            <a:pPr lvl="1"/>
            <a:r>
              <a:rPr lang="en-GB" sz="2000" dirty="0" smtClean="0"/>
              <a:t>Business to Business </a:t>
            </a:r>
          </a:p>
          <a:p>
            <a:pPr lvl="1"/>
            <a:r>
              <a:rPr lang="en-GB" sz="2000" dirty="0" smtClean="0"/>
              <a:t>Business to Research</a:t>
            </a:r>
          </a:p>
          <a:p>
            <a:r>
              <a:rPr lang="en-GB" sz="2400" dirty="0" smtClean="0"/>
              <a:t>We aim to add value that others can’t or don’t.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9226" name="Picture 8" descr="View All Ic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0" y="-547688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View More Ic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-1003300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b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75013" y="1822470"/>
            <a:ext cx="2571750" cy="784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31" name="Picture 13" descr="Eurostars_Colour_Po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1869" y="4270811"/>
            <a:ext cx="1368101" cy="11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4" descr="ktp_logo_v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5640" y="2974631"/>
            <a:ext cx="1584117" cy="15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KTN_Blan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2438" y="2855932"/>
            <a:ext cx="13985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 bwMode="auto">
          <a:xfrm>
            <a:off x="6237288" y="1822470"/>
            <a:ext cx="2427287" cy="78581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latin typeface="Calibri" pitchFamily="34" charset="0"/>
              </a:rPr>
              <a:t>Collaborative</a:t>
            </a:r>
            <a:r>
              <a:rPr lang="en-GB" sz="2400" b="1" dirty="0">
                <a:solidFill>
                  <a:srgbClr val="FFFFFF"/>
                </a:solidFill>
                <a:latin typeface="Calibri" pitchFamily="34" charset="0"/>
              </a:rPr>
              <a:t> R&amp;D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11150" y="1828820"/>
            <a:ext cx="2428875" cy="78581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</a:rPr>
              <a:t>Smart</a:t>
            </a:r>
          </a:p>
        </p:txBody>
      </p:sp>
      <p:pic>
        <p:nvPicPr>
          <p:cNvPr id="923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63608" y="4301701"/>
            <a:ext cx="2785979" cy="83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 bwMode="auto">
          <a:xfrm>
            <a:off x="311150" y="4270395"/>
            <a:ext cx="2447925" cy="785812"/>
          </a:xfrm>
          <a:prstGeom prst="roundRect">
            <a:avLst/>
          </a:prstGeom>
          <a:solidFill>
            <a:srgbClr val="99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</a:rPr>
              <a:t>Launchpad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8763" y="5422920"/>
            <a:ext cx="2428875" cy="785812"/>
          </a:xfrm>
          <a:prstGeom prst="roundRect">
            <a:avLst/>
          </a:prstGeom>
          <a:solidFill>
            <a:srgbClr val="986D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</a:rPr>
              <a:t>Innovation Vouchers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63900" y="5422920"/>
            <a:ext cx="2447925" cy="79216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</a:rPr>
              <a:t>Feasibility studies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307138" y="5422920"/>
            <a:ext cx="2428875" cy="785812"/>
          </a:xfrm>
          <a:prstGeom prst="roundRect">
            <a:avLst/>
          </a:prstGeom>
          <a:solidFill>
            <a:srgbClr val="6568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</a:rPr>
              <a:t>Entrepreneur Missions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1389" y="3046641"/>
            <a:ext cx="2428802" cy="785840"/>
            <a:chOff x="251520" y="3212976"/>
            <a:chExt cx="2428892" cy="785818"/>
          </a:xfrm>
        </p:grpSpPr>
        <p:sp>
          <p:nvSpPr>
            <p:cNvPr id="25" name="Rounded Rectangle 24"/>
            <p:cNvSpPr/>
            <p:nvPr/>
          </p:nvSpPr>
          <p:spPr>
            <a:xfrm>
              <a:off x="251281" y="3212767"/>
              <a:ext cx="2428965" cy="785791"/>
            </a:xfrm>
            <a:prstGeom prst="roundRect">
              <a:avLst/>
            </a:prstGeom>
            <a:solidFill>
              <a:srgbClr val="2837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b="1" dirty="0">
                <a:solidFill>
                  <a:srgbClr val="FFFFFF"/>
                </a:solidFill>
              </a:endParaRPr>
            </a:p>
          </p:txBody>
        </p:sp>
        <p:pic>
          <p:nvPicPr>
            <p:cNvPr id="9243" name="Picture 13" descr="_connect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5536" y="3284984"/>
              <a:ext cx="2160240" cy="66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323528" y="857232"/>
            <a:ext cx="8501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defRPr/>
            </a:pPr>
            <a:r>
              <a:rPr lang="en-GB" sz="2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And we use a range of ‘keys’ to unlock innovation</a:t>
            </a:r>
            <a:endParaRPr lang="en-GB" sz="2800" b="1" dirty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lIns="57132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9226" name="Picture 8" descr="View All Ic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0" y="-547688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View More Ic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-1003300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4" descr="ktp_logo_v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5640" y="2974631"/>
            <a:ext cx="1584117" cy="15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KTN_Blan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2438" y="2855932"/>
            <a:ext cx="13985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 bwMode="auto">
          <a:xfrm>
            <a:off x="6237288" y="1822470"/>
            <a:ext cx="2427287" cy="78581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latin typeface="Calibri" pitchFamily="34" charset="0"/>
              </a:rPr>
              <a:t>Collaborative</a:t>
            </a:r>
            <a:r>
              <a:rPr lang="en-GB" sz="2400" b="1" dirty="0">
                <a:solidFill>
                  <a:srgbClr val="FFFFFF"/>
                </a:solidFill>
                <a:latin typeface="Calibri" pitchFamily="34" charset="0"/>
              </a:rPr>
              <a:t> R&amp;D</a:t>
            </a:r>
          </a:p>
        </p:txBody>
      </p:sp>
      <p:pic>
        <p:nvPicPr>
          <p:cNvPr id="923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3608" y="4301701"/>
            <a:ext cx="2785979" cy="83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 bwMode="auto">
          <a:xfrm>
            <a:off x="258763" y="5422920"/>
            <a:ext cx="2428875" cy="785812"/>
          </a:xfrm>
          <a:prstGeom prst="roundRect">
            <a:avLst/>
          </a:prstGeom>
          <a:solidFill>
            <a:srgbClr val="986D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</a:rPr>
              <a:t>Innovation Vouchers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1389" y="3046641"/>
            <a:ext cx="2428802" cy="785840"/>
            <a:chOff x="251520" y="3212976"/>
            <a:chExt cx="2428892" cy="785818"/>
          </a:xfrm>
        </p:grpSpPr>
        <p:sp>
          <p:nvSpPr>
            <p:cNvPr id="25" name="Rounded Rectangle 24"/>
            <p:cNvSpPr/>
            <p:nvPr/>
          </p:nvSpPr>
          <p:spPr>
            <a:xfrm>
              <a:off x="251281" y="3212767"/>
              <a:ext cx="2428965" cy="785791"/>
            </a:xfrm>
            <a:prstGeom prst="roundRect">
              <a:avLst/>
            </a:prstGeom>
            <a:solidFill>
              <a:srgbClr val="2837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b="1" dirty="0">
                <a:solidFill>
                  <a:srgbClr val="FFFFFF"/>
                </a:solidFill>
              </a:endParaRPr>
            </a:p>
          </p:txBody>
        </p:sp>
        <p:pic>
          <p:nvPicPr>
            <p:cNvPr id="9243" name="Picture 13" descr="_connect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5536" y="3284984"/>
              <a:ext cx="2160240" cy="66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323528" y="857232"/>
            <a:ext cx="8501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defRPr/>
            </a:pPr>
            <a:r>
              <a:rPr lang="en-GB" sz="2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And some are designed to help make best use of working with the research base. </a:t>
            </a:r>
            <a:endParaRPr lang="en-GB" sz="2800" b="1" dirty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GB" dirty="0" smtClean="0"/>
              <a:t>Examples of Research Base collaboration in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698976" cy="3776663"/>
          </a:xfrm>
        </p:spPr>
        <p:txBody>
          <a:bodyPr/>
          <a:lstStyle/>
          <a:p>
            <a:r>
              <a:rPr lang="en-GB" sz="2400" dirty="0" smtClean="0"/>
              <a:t>CR&amp;D: </a:t>
            </a:r>
            <a:r>
              <a:rPr lang="en-GB" sz="2400" dirty="0" err="1" smtClean="0"/>
              <a:t>Monopiling</a:t>
            </a:r>
            <a:r>
              <a:rPr lang="en-GB" sz="2400" dirty="0" smtClean="0"/>
              <a:t> technology demo at EMEC:</a:t>
            </a:r>
          </a:p>
          <a:p>
            <a:pPr lvl="1"/>
            <a:r>
              <a:rPr lang="en-GB" sz="2000" dirty="0" smtClean="0"/>
              <a:t>Exeter University key partner in project led by Bauer Renewables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KTP cohorts development</a:t>
            </a:r>
          </a:p>
          <a:p>
            <a:pPr lvl="1"/>
            <a:r>
              <a:rPr lang="en-GB" sz="2000" dirty="0" smtClean="0"/>
              <a:t>Nuclear</a:t>
            </a:r>
          </a:p>
          <a:p>
            <a:pPr lvl="1"/>
            <a:r>
              <a:rPr lang="en-GB" sz="2000" dirty="0" smtClean="0"/>
              <a:t>Offshore Renewables </a:t>
            </a:r>
          </a:p>
          <a:p>
            <a:pPr lvl="1"/>
            <a:r>
              <a:rPr lang="en-GB" sz="2000" dirty="0" smtClean="0"/>
              <a:t>Power Electronics for Energy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Innovation Vouchers now open for energy.</a:t>
            </a:r>
            <a:endParaRPr lang="en-GB" sz="24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456731" cy="19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6467">
            <a:off x="6569037" y="3664183"/>
            <a:ext cx="1369101" cy="196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5517232"/>
            <a:ext cx="222885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strategy published recently...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Defining our priorities in to 2015</a:t>
            </a:r>
          </a:p>
          <a:p>
            <a:r>
              <a:rPr lang="en-GB" dirty="0" smtClean="0"/>
              <a:t>What we are trying to achieve</a:t>
            </a:r>
          </a:p>
          <a:p>
            <a:r>
              <a:rPr lang="en-GB" dirty="0" smtClean="0"/>
              <a:t>What we will target</a:t>
            </a:r>
          </a:p>
          <a:p>
            <a:r>
              <a:rPr lang="en-GB" dirty="0" smtClean="0"/>
              <a:t>How we will go about it</a:t>
            </a:r>
          </a:p>
          <a:p>
            <a:endParaRPr lang="en-GB" dirty="0" smtClean="0"/>
          </a:p>
          <a:p>
            <a:r>
              <a:rPr lang="en-GB" dirty="0" smtClean="0"/>
              <a:t>Plus case studies,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6786610" cy="48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72AA359D1824D82B93504B035385B" ma:contentTypeVersion="0" ma:contentTypeDescription="Create a new document." ma:contentTypeScope="" ma:versionID="c65e4a558db88465bfd1c50b7f7fc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4525D-BBBB-43BB-BC43-859959CC41FD}"/>
</file>

<file path=customXml/itemProps2.xml><?xml version="1.0" encoding="utf-8"?>
<ds:datastoreItem xmlns:ds="http://schemas.openxmlformats.org/officeDocument/2006/customXml" ds:itemID="{5592B8C0-22C4-448F-AFEA-78F31F8B56C2}"/>
</file>

<file path=customXml/itemProps3.xml><?xml version="1.0" encoding="utf-8"?>
<ds:datastoreItem xmlns:ds="http://schemas.openxmlformats.org/officeDocument/2006/customXml" ds:itemID="{7C5D7D04-F7B9-45E4-9CFA-33A41A3CA1F4}"/>
</file>

<file path=docProps/app.xml><?xml version="1.0" encoding="utf-8"?>
<Properties xmlns="http://schemas.openxmlformats.org/officeDocument/2006/extended-properties" xmlns:vt="http://schemas.openxmlformats.org/officeDocument/2006/docPropsVTypes">
  <TotalTime>16245</TotalTime>
  <Words>432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We aim to...</vt:lpstr>
      <vt:lpstr>Thematic Programme Budget to 2014/15</vt:lpstr>
      <vt:lpstr>In practice, what does that mean?</vt:lpstr>
      <vt:lpstr>Slide 6</vt:lpstr>
      <vt:lpstr>Slide 7</vt:lpstr>
      <vt:lpstr>Examples of Research Base collaboration in energy</vt:lpstr>
      <vt:lpstr>New strategy published recently...</vt:lpstr>
      <vt:lpstr>A brief synopsis....</vt:lpstr>
      <vt:lpstr>Or....</vt:lpstr>
      <vt:lpstr>Three Strategy Pillars:</vt:lpstr>
      <vt:lpstr>Affordable and secure sources of energy which also reduce GHG emissions....</vt:lpstr>
      <vt:lpstr>Integrating demand and supply into a flexible, secure and resilient energy system...</vt:lpstr>
      <vt:lpstr>Reducing emissions at point of use</vt:lpstr>
      <vt:lpstr>Slide 16</vt:lpstr>
      <vt:lpstr>Where our money went  (in 2011)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Generation and Supply  Implementation Plan 2010-2014    January 2010</dc:title>
  <cp:lastModifiedBy>rob_saunders</cp:lastModifiedBy>
  <cp:revision>354</cp:revision>
  <dcterms:created xsi:type="dcterms:W3CDTF">2010-01-17T17:49:24Z</dcterms:created>
  <dcterms:modified xsi:type="dcterms:W3CDTF">2013-02-20T08:42:00Z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0x01010021172AA359D1824D82B93504B035385B</vt:lpwstr>
  </property>
</Properties>
</file>