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9"/>
  </p:handoutMasterIdLst>
  <p:sldIdLst>
    <p:sldId id="287" r:id="rId2"/>
    <p:sldId id="288" r:id="rId3"/>
    <p:sldId id="289" r:id="rId4"/>
    <p:sldId id="290" r:id="rId5"/>
    <p:sldId id="304" r:id="rId6"/>
    <p:sldId id="298" r:id="rId7"/>
    <p:sldId id="294" r:id="rId8"/>
    <p:sldId id="291" r:id="rId9"/>
    <p:sldId id="305" r:id="rId10"/>
    <p:sldId id="292" r:id="rId11"/>
    <p:sldId id="295" r:id="rId12"/>
    <p:sldId id="296" r:id="rId13"/>
    <p:sldId id="297" r:id="rId14"/>
    <p:sldId id="299" r:id="rId15"/>
    <p:sldId id="300" r:id="rId16"/>
    <p:sldId id="293" r:id="rId17"/>
    <p:sldId id="30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4" d="100"/>
          <a:sy n="74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663A4-D22D-4DA7-B36C-ABF01DD1026E}" type="datetimeFigureOut">
              <a:rPr lang="en-GB" smtClean="0"/>
              <a:pPr/>
              <a:t>20/02/2013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61014-BE6E-4C53-B3B0-93E0F6E0F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18058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What is the PG about? (what, why, how?)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941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8622F-ED58-534E-B6B1-268EE6688BC7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D1A08-BD81-3B45-8603-D5332C8D3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rgbClr val="008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File:NASA_TRL_Meter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0"/>
            <a:ext cx="9013371" cy="11430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Councils and the Energy Funding Landscape</a:t>
            </a:r>
            <a:b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Study: Molecular Photovoltaics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7502"/>
            <a:ext cx="8229600" cy="4525963"/>
          </a:xfrm>
        </p:spPr>
        <p:txBody>
          <a:bodyPr/>
          <a:lstStyle/>
          <a:p>
            <a:r>
              <a:rPr lang="en-GB" dirty="0" smtClean="0">
                <a:solidFill>
                  <a:srgbClr val="0000FF"/>
                </a:solidFill>
              </a:rPr>
              <a:t>Address the following:</a:t>
            </a:r>
          </a:p>
          <a:p>
            <a:endParaRPr lang="en-GB" dirty="0" smtClean="0"/>
          </a:p>
          <a:p>
            <a:r>
              <a:rPr lang="en-GB" dirty="0" smtClean="0"/>
              <a:t>How does RC funded </a:t>
            </a:r>
            <a:r>
              <a:rPr lang="en-GB" b="1" dirty="0" smtClean="0"/>
              <a:t>research </a:t>
            </a:r>
            <a:r>
              <a:rPr lang="en-GB" dirty="0" smtClean="0"/>
              <a:t>relate to / feed into / bring about </a:t>
            </a:r>
            <a:r>
              <a:rPr lang="en-GB" b="1" dirty="0" smtClean="0"/>
              <a:t>innovation</a:t>
            </a:r>
            <a:r>
              <a:rPr lang="en-GB" dirty="0" smtClean="0"/>
              <a:t> in the field of molecular photovoltaics?</a:t>
            </a:r>
          </a:p>
          <a:p>
            <a:endParaRPr lang="en-GB" dirty="0" smtClean="0"/>
          </a:p>
          <a:p>
            <a:r>
              <a:rPr lang="en-GB" dirty="0" smtClean="0"/>
              <a:t>What have been the bottlenecks in achieving research </a:t>
            </a:r>
            <a:r>
              <a:rPr lang="en-GB" dirty="0" smtClean="0">
                <a:sym typeface="Wingdings" pitchFamily="2" charset="2"/>
              </a:rPr>
              <a:t> innovation in practice?</a:t>
            </a:r>
          </a:p>
          <a:p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What is needed to make it work better in future?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0536" y="614972"/>
            <a:ext cx="1553464" cy="77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3102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Relating RC funded research in molecular PV to innovation 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well is this working? </a:t>
            </a: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 gaps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1: Reflect on what has been happening</a:t>
            </a:r>
          </a:p>
          <a:p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2: what could be done to make it better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Contrast between</a:t>
            </a:r>
            <a:br>
              <a:rPr lang="en-GB" sz="3600" dirty="0" smtClean="0"/>
            </a:br>
            <a:r>
              <a:rPr lang="en-GB" sz="3600" dirty="0" smtClean="0"/>
              <a:t> manufacturing and </a:t>
            </a:r>
            <a:r>
              <a:rPr lang="en-GB" sz="3600" dirty="0" smtClean="0">
                <a:solidFill>
                  <a:schemeClr val="tx2"/>
                </a:solidFill>
              </a:rPr>
              <a:t>software-based</a:t>
            </a:r>
            <a:endParaRPr lang="en-GB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Needs a broader range of skills</a:t>
            </a:r>
          </a:p>
          <a:p>
            <a:r>
              <a:rPr lang="en-GB" sz="2400" dirty="0" smtClean="0"/>
              <a:t>Needs a large premises with capital equipment</a:t>
            </a:r>
          </a:p>
          <a:p>
            <a:r>
              <a:rPr lang="en-GB" sz="2400" dirty="0" smtClean="0"/>
              <a:t>Time to market usually long </a:t>
            </a:r>
          </a:p>
          <a:p>
            <a:r>
              <a:rPr lang="en-GB" sz="2400" dirty="0" smtClean="0"/>
              <a:t>Has supply chain issues</a:t>
            </a:r>
          </a:p>
          <a:p>
            <a:r>
              <a:rPr lang="en-GB" sz="2400" dirty="0" smtClean="0"/>
              <a:t>More likely to have regulatory and IP issues</a:t>
            </a:r>
          </a:p>
          <a:p>
            <a:r>
              <a:rPr lang="en-GB" sz="2400" dirty="0" smtClean="0"/>
              <a:t>Product changes are slow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412776"/>
            <a:ext cx="4038600" cy="4525963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tx2"/>
                </a:solidFill>
              </a:rPr>
              <a:t>Skills range narrower and fewer people needed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Office space or even home working possible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Fast time to market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Seldom have supply chain issues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Less likely IP/Regulatory issues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Product changes are regular and fast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5877272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C00000"/>
                </a:solidFill>
              </a:rPr>
              <a:t>If you are an Investor, which of these do you prefer?</a:t>
            </a:r>
            <a:endParaRPr lang="en-GB" sz="2800" dirty="0">
              <a:solidFill>
                <a:srgbClr val="C00000"/>
              </a:solidFill>
            </a:endParaRPr>
          </a:p>
        </p:txBody>
      </p:sp>
      <p:pic>
        <p:nvPicPr>
          <p:cNvPr id="7" name="Picture 7" descr="Begbroke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33256"/>
            <a:ext cx="2044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574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Contrast between</a:t>
            </a:r>
            <a:br>
              <a:rPr lang="en-GB" dirty="0"/>
            </a:br>
            <a:r>
              <a:rPr lang="en-GB" dirty="0"/>
              <a:t> manufacturing and </a:t>
            </a:r>
            <a:r>
              <a:rPr lang="en-GB" dirty="0">
                <a:solidFill>
                  <a:schemeClr val="tx2"/>
                </a:solidFill>
              </a:rPr>
              <a:t>software-based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The IP routes are very well understood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Regulatory frameworks accommodate most products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IP situation is changing from a “copyright” base to a more conventional Patent route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Problems can arise with embedded “freeware”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Regulations are having to assess software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" name="Picture 7" descr="Begbroke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5805488"/>
            <a:ext cx="2044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1879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How do we judge the readiness of an idea or product for market?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There is widespread adoption of a system developed by NASA</a:t>
            </a:r>
          </a:p>
          <a:p>
            <a:r>
              <a:rPr lang="en-GB" sz="2800" dirty="0" smtClean="0"/>
              <a:t>We need to have some decision-lines or stage-gating to plan development</a:t>
            </a:r>
          </a:p>
          <a:p>
            <a:r>
              <a:rPr lang="en-GB" sz="2800" dirty="0" smtClean="0">
                <a:solidFill>
                  <a:srgbClr val="C00000"/>
                </a:solidFill>
              </a:rPr>
              <a:t>Remember that the costs scale:</a:t>
            </a:r>
          </a:p>
          <a:p>
            <a:pPr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	research: development: production</a:t>
            </a:r>
          </a:p>
          <a:p>
            <a:pPr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		1       :          10          :       100</a:t>
            </a:r>
          </a:p>
          <a:p>
            <a:pPr>
              <a:buNone/>
            </a:pPr>
            <a:r>
              <a:rPr lang="en-GB" sz="2800" dirty="0" smtClean="0">
                <a:solidFill>
                  <a:srgbClr val="7030A0"/>
                </a:solidFill>
              </a:rPr>
              <a:t>Solar cell manufacturing is having to revise these numbers upwards</a:t>
            </a:r>
            <a:endParaRPr lang="en-GB" sz="2800" dirty="0">
              <a:solidFill>
                <a:srgbClr val="7030A0"/>
              </a:solidFill>
            </a:endParaRPr>
          </a:p>
        </p:txBody>
      </p:sp>
      <p:pic>
        <p:nvPicPr>
          <p:cNvPr id="4" name="Picture 7" descr="Begbroke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5805488"/>
            <a:ext cx="20447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1227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7488832" cy="559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11560" y="188640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>
                <a:solidFill>
                  <a:srgbClr val="000000"/>
                </a:solidFill>
              </a:rPr>
              <a:t>Innovation and “Stage Gating” Process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1600" y="638132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                                                               Note that RDAs no longer exist! </a:t>
            </a:r>
          </a:p>
        </p:txBody>
      </p:sp>
    </p:spTree>
    <p:extLst>
      <p:ext uri="{BB962C8B-B14F-4D97-AF65-F5344CB8AC3E}">
        <p14:creationId xmlns="" xmlns:p14="http://schemas.microsoft.com/office/powerpoint/2010/main" val="183598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Problems!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There is not enough early risk money in the UK, and the TSB funds are spread too thinly.</a:t>
            </a:r>
          </a:p>
          <a:p>
            <a:r>
              <a:rPr lang="en-GB" dirty="0" smtClean="0"/>
              <a:t>There is a danger of the second funding gap between TSB support and major Venture funding.</a:t>
            </a:r>
          </a:p>
          <a:p>
            <a:r>
              <a:rPr lang="en-GB" dirty="0" smtClean="0"/>
              <a:t>Making “stuff” requires large investment and takes time.</a:t>
            </a:r>
          </a:p>
          <a:p>
            <a:r>
              <a:rPr lang="en-GB" dirty="0" smtClean="0"/>
              <a:t>Solar cell FIT has benefitted Chinese suppliers and had a detrimental effect on investment in generation 2 and 3 devices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82410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Slides for Jenny Nelson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From Peter Dobson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(Oxford University and RCUK)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5563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0"/>
            <a:ext cx="9013371" cy="11430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Council Support for Molecular Photovoltaics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23" y="1130950"/>
            <a:ext cx="8229600" cy="171877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Supported largely through basic research (Physical Sciences) programme and Energy programme.</a:t>
            </a:r>
          </a:p>
          <a:p>
            <a:r>
              <a:rPr lang="en-GB" dirty="0" smtClean="0"/>
              <a:t>Supergen, Grand Challenges (energy), Material for Energy, ...</a:t>
            </a:r>
          </a:p>
          <a:p>
            <a:endParaRPr lang="en-GB" dirty="0" smtClean="0"/>
          </a:p>
          <a:p>
            <a:r>
              <a:rPr lang="en-GB" dirty="0" smtClean="0"/>
              <a:t>Excitonic </a:t>
            </a:r>
            <a:r>
              <a:rPr lang="en-GB" dirty="0" smtClean="0"/>
              <a:t>S</a:t>
            </a:r>
            <a:r>
              <a:rPr lang="en-GB" dirty="0" smtClean="0"/>
              <a:t>upergen consortia: </a:t>
            </a:r>
            <a:r>
              <a:rPr lang="en-GB" dirty="0" smtClean="0"/>
              <a:t>£1.1m (2005-2009), £3.34m (209-2013)</a:t>
            </a:r>
          </a:p>
          <a:p>
            <a:endParaRPr lang="en-GB" dirty="0" smtClean="0"/>
          </a:p>
        </p:txBody>
      </p:sp>
      <p:sp>
        <p:nvSpPr>
          <p:cNvPr id="11" name="Rounded Rectangle 10"/>
          <p:cNvSpPr/>
          <p:nvPr/>
        </p:nvSpPr>
        <p:spPr>
          <a:xfrm>
            <a:off x="457201" y="3331029"/>
            <a:ext cx="2500604" cy="2836507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054360" y="2849729"/>
            <a:ext cx="1198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SUPERGEN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352801" y="3371461"/>
            <a:ext cx="2500604" cy="2836507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567405" y="2849729"/>
            <a:ext cx="207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Materials for Energy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377603" y="3331029"/>
            <a:ext cx="2500604" cy="2836507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797481" y="2849729"/>
            <a:ext cx="1749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Solar technology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7228" y="3554963"/>
            <a:ext cx="1688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/>
              <a:t>Excitonic</a:t>
            </a:r>
            <a:r>
              <a:rPr lang="en-GB" sz="1600" dirty="0" smtClean="0"/>
              <a:t> Supergen Consortia, I and II</a:t>
            </a:r>
            <a:endParaRPr lang="en-GB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807228" y="5078457"/>
            <a:ext cx="1688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Supergen Solar Hub (minor part)</a:t>
            </a:r>
            <a:endParaRPr lang="en-GB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862874" y="4114800"/>
            <a:ext cx="1784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£xx m funding toward </a:t>
            </a:r>
            <a:r>
              <a:rPr lang="en-GB" dirty="0" err="1" smtClean="0"/>
              <a:t>yy</a:t>
            </a:r>
            <a:r>
              <a:rPr lang="en-GB" dirty="0" smtClean="0"/>
              <a:t> proposals (part funding)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763244" y="4114800"/>
            <a:ext cx="1784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£xx m funding toward </a:t>
            </a:r>
            <a:r>
              <a:rPr lang="en-GB" dirty="0" err="1" smtClean="0"/>
              <a:t>yy</a:t>
            </a:r>
            <a:r>
              <a:rPr lang="en-GB" dirty="0" smtClean="0"/>
              <a:t> proposals (part funding)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0"/>
            <a:ext cx="9013371" cy="11430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Councils and the Energy Funding Landscape</a:t>
            </a:r>
            <a:b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Study: Molecular Photovoltaics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7502"/>
            <a:ext cx="8229600" cy="4525963"/>
          </a:xfrm>
        </p:spPr>
        <p:txBody>
          <a:bodyPr/>
          <a:lstStyle/>
          <a:p>
            <a:r>
              <a:rPr lang="en-GB" dirty="0" smtClean="0"/>
              <a:t>“</a:t>
            </a: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Molecular photovoltaics</a:t>
            </a:r>
            <a:r>
              <a:rPr lang="en-GB" dirty="0" smtClean="0"/>
              <a:t>” = dye sensitised, organic, small molecule, hybrid photovoltaic device concepts and underpinning materials science (aka “</a:t>
            </a:r>
            <a:r>
              <a:rPr lang="en-GB" dirty="0" err="1" smtClean="0"/>
              <a:t>excitonic</a:t>
            </a:r>
            <a:r>
              <a:rPr lang="en-GB" dirty="0" smtClean="0"/>
              <a:t>”, organic, “Third generation”, plastic)</a:t>
            </a:r>
          </a:p>
          <a:p>
            <a:endParaRPr lang="en-GB" dirty="0" smtClean="0"/>
          </a:p>
          <a:p>
            <a:r>
              <a:rPr lang="en-GB" dirty="0" smtClean="0"/>
              <a:t>Selected as an example of a “science inspired” research area in energy (rather than a user inspired or market driven area)</a:t>
            </a:r>
          </a:p>
          <a:p>
            <a:endParaRPr lang="en-GB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0536" y="614972"/>
            <a:ext cx="1553464" cy="77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629" y="4500859"/>
            <a:ext cx="25717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2463233" y="4801666"/>
            <a:ext cx="2203076" cy="102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31634" y="4500859"/>
            <a:ext cx="222439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12402" y="4433018"/>
            <a:ext cx="176212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 bwMode="auto">
          <a:xfrm>
            <a:off x="8632372" y="6031459"/>
            <a:ext cx="157163" cy="0"/>
          </a:xfrm>
          <a:prstGeom prst="line">
            <a:avLst/>
          </a:prstGeom>
          <a:solidFill>
            <a:srgbClr val="FFFFFF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133222" y="5693321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FF00"/>
                </a:solidFill>
                <a:latin typeface="+mn-lt"/>
              </a:rPr>
              <a:t>200 nm</a:t>
            </a:r>
            <a:endParaRPr lang="en-GB" sz="1200" b="1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0"/>
            <a:ext cx="9013371" cy="11430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Council Support for Molecular Photovoltaics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23" y="1130950"/>
            <a:ext cx="8229600" cy="462590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Supported largely through basic research (Physical Sciences) programme and Energy programme.</a:t>
            </a:r>
          </a:p>
          <a:p>
            <a:r>
              <a:rPr lang="en-GB" dirty="0" smtClean="0"/>
              <a:t>Supergen, Grand Challenges (energy), Material for Energy, ...</a:t>
            </a:r>
          </a:p>
          <a:p>
            <a:endParaRPr lang="en-GB" dirty="0" smtClean="0"/>
          </a:p>
          <a:p>
            <a:r>
              <a:rPr lang="en-GB" dirty="0" smtClean="0"/>
              <a:t>Excitonic </a:t>
            </a:r>
            <a:r>
              <a:rPr lang="en-GB" dirty="0" smtClean="0"/>
              <a:t>S</a:t>
            </a:r>
            <a:r>
              <a:rPr lang="en-GB" dirty="0" smtClean="0"/>
              <a:t>upergen consortia: </a:t>
            </a:r>
            <a:r>
              <a:rPr lang="en-GB" dirty="0" smtClean="0"/>
              <a:t>£1.1m (2005-2009), £3.34m (209-2013)</a:t>
            </a:r>
          </a:p>
          <a:p>
            <a:endParaRPr lang="en-GB" dirty="0" smtClean="0"/>
          </a:p>
          <a:p>
            <a:r>
              <a:rPr lang="en-GB" dirty="0" smtClean="0"/>
              <a:t>Responsive mode  and challenge calls: e.g. £29m of projects in molecular photovoltaics part supported by EPSRC ‘Materials for Energy Applications’ area over 2005-2012</a:t>
            </a:r>
          </a:p>
          <a:p>
            <a:endParaRPr lang="en-GB" dirty="0" smtClean="0"/>
          </a:p>
          <a:p>
            <a:r>
              <a:rPr lang="en-GB" dirty="0" smtClean="0"/>
              <a:t>Large fraction of RC funded basic materials science of molecular semiconductors covered in these projects</a:t>
            </a:r>
          </a:p>
          <a:p>
            <a:endParaRPr lang="en-GB" dirty="0" smtClean="0"/>
          </a:p>
          <a:p>
            <a:r>
              <a:rPr lang="en-GB" dirty="0" smtClean="0"/>
              <a:t>Universities involved: Imperial, Cambridge, Sheffield, Manchester, Bath, Oxford, St Andrews, Warwick, Durham, UCL, Loughborough, Brunel, …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0"/>
            <a:ext cx="9013371" cy="11430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Council Support for Molecular Photovoltaics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784" y="1130950"/>
            <a:ext cx="8229600" cy="442431"/>
          </a:xfrm>
        </p:spPr>
        <p:txBody>
          <a:bodyPr/>
          <a:lstStyle/>
          <a:p>
            <a:r>
              <a:rPr lang="en-GB" dirty="0" smtClean="0"/>
              <a:t>Intended outcomes of RC funded research programmes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14" name="Rounded Rectangle 13"/>
          <p:cNvSpPr/>
          <p:nvPr/>
        </p:nvSpPr>
        <p:spPr>
          <a:xfrm>
            <a:off x="858416" y="1942713"/>
            <a:ext cx="7493024" cy="6861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rgbClr val="FF0000"/>
                </a:solidFill>
              </a:rPr>
              <a:t>Our aim is to construct affordable demonstration hybrid solar cells that could be mass-produced with long-term potential to achieve energy conversion efficiency of 10%. 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8416" y="1573381"/>
            <a:ext cx="78666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High-efficiency Hybrid Solar Cells for Micro-generation. Manchester &amp; Imperial, 2007-2011</a:t>
            </a:r>
            <a:endParaRPr lang="en-GB" sz="1600" dirty="0"/>
          </a:p>
        </p:txBody>
      </p:sp>
      <p:sp>
        <p:nvSpPr>
          <p:cNvPr id="24" name="Rounded Rectangle 23"/>
          <p:cNvSpPr/>
          <p:nvPr/>
        </p:nvSpPr>
        <p:spPr>
          <a:xfrm>
            <a:off x="779183" y="5665092"/>
            <a:ext cx="7493024" cy="6342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rgbClr val="FF0000"/>
                </a:solidFill>
              </a:rPr>
              <a:t>We anticipate the outcome of our work will be a materials set and a scalable process for high speed OPV manufacture. 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58416" y="5080317"/>
            <a:ext cx="7044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Polymer / fullerene photovoltaic devices: new materials and innovative processes for high-volume manufacture. Sheffield. 2011-2015</a:t>
            </a:r>
            <a:endParaRPr lang="en-GB" sz="1600" dirty="0"/>
          </a:p>
        </p:txBody>
      </p:sp>
      <p:sp>
        <p:nvSpPr>
          <p:cNvPr id="27" name="Rounded Rectangle 26"/>
          <p:cNvSpPr/>
          <p:nvPr/>
        </p:nvSpPr>
        <p:spPr>
          <a:xfrm>
            <a:off x="858417" y="3844784"/>
            <a:ext cx="7493023" cy="7081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rgbClr val="FF0000"/>
                </a:solidFill>
              </a:rPr>
              <a:t>This combined new approach will .. allow significant improvements to be made to specific SDSC designs, but also deliver a more general framework for .. optimization. 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58417" y="3260009"/>
            <a:ext cx="7044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Probing and enhancing charge generation and transport in solid-state dye-sensitized solar cells. Oxford, 2010-2013</a:t>
            </a:r>
            <a:endParaRPr lang="en-GB" sz="1600" b="1" dirty="0"/>
          </a:p>
        </p:txBody>
      </p:sp>
      <p:sp>
        <p:nvSpPr>
          <p:cNvPr id="29" name="Rectangle 28"/>
          <p:cNvSpPr/>
          <p:nvPr/>
        </p:nvSpPr>
        <p:spPr>
          <a:xfrm>
            <a:off x="5759891" y="2628900"/>
            <a:ext cx="2375779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Devices</a:t>
            </a:r>
            <a:endParaRPr 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975661" y="4552950"/>
            <a:ext cx="2375779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Design rules</a:t>
            </a:r>
            <a:endParaRPr 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34375" y="6299379"/>
            <a:ext cx="3690682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Materials and processes</a:t>
            </a:r>
            <a:endParaRPr 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3" grpId="0"/>
      <p:bldP spid="24" grpId="0" animBg="1"/>
      <p:bldP spid="26" grpId="0"/>
      <p:bldP spid="27" grpId="0" animBg="1"/>
      <p:bldP spid="28" grpId="0"/>
      <p:bldP spid="29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0"/>
            <a:ext cx="9013371" cy="11430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Council Support for Molecular Photovoltaics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784" y="1130950"/>
            <a:ext cx="8229600" cy="1959615"/>
          </a:xfrm>
        </p:spPr>
        <p:txBody>
          <a:bodyPr/>
          <a:lstStyle/>
          <a:p>
            <a:r>
              <a:rPr lang="en-GB" dirty="0" smtClean="0"/>
              <a:t>Intended outcomes of RC funded research </a:t>
            </a:r>
            <a:r>
              <a:rPr lang="en-GB" dirty="0" smtClean="0"/>
              <a:t>programmes</a:t>
            </a:r>
          </a:p>
          <a:p>
            <a:endParaRPr lang="en-GB" dirty="0" smtClean="0"/>
          </a:p>
          <a:p>
            <a:r>
              <a:rPr lang="en-GB" dirty="0" smtClean="0"/>
              <a:t>Delivering device concepts, design rules, new materials and process routes  intended for application in commercial molecular photovoltaics development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5759891" y="3632829"/>
            <a:ext cx="2375779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Devices</a:t>
            </a:r>
            <a:endParaRPr 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975661" y="4552950"/>
            <a:ext cx="2375779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Design rules</a:t>
            </a:r>
            <a:endParaRPr 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34375" y="5460642"/>
            <a:ext cx="3690682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Materials and processes</a:t>
            </a:r>
            <a:endParaRPr 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5" descr="NASA_TRL_Meter">
            <a:hlinkClick r:id="rId2" tooltip="NASA Technology Readiness Levels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6483" y="850006"/>
            <a:ext cx="3243167" cy="5242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1" name="Text Box 6"/>
          <p:cNvSpPr txBox="1">
            <a:spLocks noChangeArrowheads="1"/>
          </p:cNvSpPr>
          <p:nvPr/>
        </p:nvSpPr>
        <p:spPr bwMode="auto">
          <a:xfrm rot="16200000">
            <a:off x="6578600" y="2892703"/>
            <a:ext cx="482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http://en.wikipedia.org/wiki/Technology_Readiness_Level</a:t>
            </a:r>
          </a:p>
        </p:txBody>
      </p:sp>
      <p:sp>
        <p:nvSpPr>
          <p:cNvPr id="53252" name="Text Box 7"/>
          <p:cNvSpPr txBox="1">
            <a:spLocks noChangeArrowheads="1"/>
          </p:cNvSpPr>
          <p:nvPr/>
        </p:nvSpPr>
        <p:spPr bwMode="auto">
          <a:xfrm>
            <a:off x="328210" y="1268760"/>
            <a:ext cx="4392612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dirty="0"/>
              <a:t> Provides a common understanding of  technology status </a:t>
            </a:r>
          </a:p>
          <a:p>
            <a:pPr>
              <a:buFontTx/>
              <a:buChar char="•"/>
            </a:pPr>
            <a:r>
              <a:rPr lang="en-US" dirty="0"/>
              <a:t> Risk management </a:t>
            </a:r>
          </a:p>
          <a:p>
            <a:pPr>
              <a:buFontTx/>
              <a:buChar char="•"/>
            </a:pPr>
            <a:r>
              <a:rPr lang="en-US" dirty="0"/>
              <a:t> Used to make decisions concerning technology funding </a:t>
            </a:r>
          </a:p>
          <a:p>
            <a:pPr>
              <a:buFontTx/>
              <a:buChar char="•"/>
            </a:pPr>
            <a:r>
              <a:rPr lang="en-US" dirty="0"/>
              <a:t> Used to make decisions concerning transition of technology </a:t>
            </a:r>
          </a:p>
          <a:p>
            <a:pPr>
              <a:buFontTx/>
              <a:buChar char="•"/>
            </a:pPr>
            <a:endParaRPr lang="en-GB" dirty="0"/>
          </a:p>
          <a:p>
            <a:r>
              <a:rPr lang="en-GB" dirty="0">
                <a:solidFill>
                  <a:srgbClr val="C00000"/>
                </a:solidFill>
              </a:rPr>
              <a:t>Disadvantages:</a:t>
            </a:r>
          </a:p>
          <a:p>
            <a:pPr>
              <a:buFontTx/>
              <a:buChar char="•"/>
            </a:pPr>
            <a:r>
              <a:rPr lang="en-US" dirty="0">
                <a:solidFill>
                  <a:srgbClr val="C00000"/>
                </a:solidFill>
              </a:rPr>
              <a:t> More reporting, paperwork, reviews </a:t>
            </a:r>
          </a:p>
          <a:p>
            <a:pPr>
              <a:buFontTx/>
              <a:buChar char="•"/>
            </a:pPr>
            <a:r>
              <a:rPr lang="en-US" dirty="0">
                <a:solidFill>
                  <a:srgbClr val="C00000"/>
                </a:solidFill>
              </a:rPr>
              <a:t> Relatively new, takes time to influence the system </a:t>
            </a:r>
          </a:p>
          <a:p>
            <a:pPr>
              <a:buFontTx/>
              <a:buChar char="•"/>
            </a:pPr>
            <a:r>
              <a:rPr lang="en-US" dirty="0">
                <a:solidFill>
                  <a:srgbClr val="C00000"/>
                </a:solidFill>
              </a:rPr>
              <a:t> Systems engineering not addressed in early TRLs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5445224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00FF"/>
                </a:solidFill>
              </a:rPr>
              <a:t>Research Councils fund up to TRL2/3; The TSB+RCUK is funding up to TRL4/5</a:t>
            </a:r>
            <a:endParaRPr lang="en-GB" dirty="0">
              <a:solidFill>
                <a:srgbClr val="0000FF"/>
              </a:solidFill>
            </a:endParaRPr>
          </a:p>
        </p:txBody>
      </p:sp>
      <p:pic>
        <p:nvPicPr>
          <p:cNvPr id="7" name="Picture 7" descr="Begbroke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33822" y="5884485"/>
            <a:ext cx="1859366" cy="792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0006"/>
          </a:xfrm>
        </p:spPr>
        <p:txBody>
          <a:bodyPr>
            <a:normAutofit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Commercialisation: Technology Readiness Levels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51538" y="6519446"/>
            <a:ext cx="23557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rgbClr val="0000FF"/>
                </a:solidFill>
              </a:rPr>
              <a:t>Courtesy of Peter Dobson</a:t>
            </a:r>
            <a:endParaRPr lang="en-GB" sz="1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090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Commercialisation: </a:t>
            </a:r>
            <a:r>
              <a:rPr lang="en-GB" sz="3600" dirty="0" smtClean="0">
                <a:solidFill>
                  <a:srgbClr val="CC0000"/>
                </a:solidFill>
              </a:rPr>
              <a:t>Typical </a:t>
            </a:r>
            <a:r>
              <a:rPr lang="en-GB" sz="3600" dirty="0" smtClean="0">
                <a:solidFill>
                  <a:srgbClr val="CC0000"/>
                </a:solidFill>
              </a:rPr>
              <a:t>Cost/Time Profile  of a </a:t>
            </a:r>
            <a:r>
              <a:rPr lang="en-GB" sz="3600" dirty="0" smtClean="0">
                <a:solidFill>
                  <a:srgbClr val="CC0000"/>
                </a:solidFill>
              </a:rPr>
              <a:t>Spin-Off that </a:t>
            </a:r>
            <a:r>
              <a:rPr lang="en-GB" sz="3600" dirty="0" smtClean="0">
                <a:solidFill>
                  <a:srgbClr val="CC0000"/>
                </a:solidFill>
              </a:rPr>
              <a:t>manufactures things (2012)</a:t>
            </a:r>
            <a:endParaRPr lang="en-US" sz="3600" dirty="0" smtClean="0">
              <a:solidFill>
                <a:srgbClr val="CC0000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44675"/>
            <a:ext cx="4038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solidFill>
                  <a:srgbClr val="000099"/>
                </a:solidFill>
              </a:rPr>
              <a:t>University research phase £1-2M, 2-3 years RC funded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£1-2M start-up funds, 2 years with milestones (note this is harder in 2012/3 than in 2000)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solidFill>
                  <a:srgbClr val="CC0000"/>
                </a:solidFill>
              </a:rPr>
              <a:t>£5M-£10M over ~3 years with milestones</a:t>
            </a:r>
            <a:endParaRPr lang="en-US" sz="2400" dirty="0" smtClean="0">
              <a:solidFill>
                <a:srgbClr val="CC0000"/>
              </a:solidFill>
            </a:endParaRP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773238"/>
            <a:ext cx="4038600" cy="4492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000" dirty="0" smtClean="0">
                <a:solidFill>
                  <a:srgbClr val="000099"/>
                </a:solidFill>
              </a:rPr>
              <a:t>Discovery, invention, IP filed, some market info. Find a future CEO</a:t>
            </a:r>
          </a:p>
          <a:p>
            <a:pPr eaLnBrk="1" hangingPunct="1">
              <a:lnSpc>
                <a:spcPct val="80000"/>
              </a:lnSpc>
            </a:pPr>
            <a:endParaRPr lang="en-GB" sz="20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sz="2000" dirty="0" smtClean="0"/>
              <a:t>Acquire premises, build team (10-12), equipment, serious market info. Generate IP, retain University contact. Use TSB schemes to reduce burn-rate?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GB" sz="2000" dirty="0"/>
              <a:t>	</a:t>
            </a:r>
            <a:r>
              <a:rPr lang="en-GB" sz="2000" dirty="0" smtClean="0">
                <a:solidFill>
                  <a:srgbClr val="7030A0"/>
                </a:solidFill>
              </a:rPr>
              <a:t>Have paying customers? </a:t>
            </a:r>
          </a:p>
          <a:p>
            <a:pPr eaLnBrk="1" hangingPunct="1">
              <a:lnSpc>
                <a:spcPct val="80000"/>
              </a:lnSpc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</a:pPr>
            <a:r>
              <a:rPr lang="en-GB" sz="2000" dirty="0" smtClean="0">
                <a:solidFill>
                  <a:srgbClr val="CC0000"/>
                </a:solidFill>
              </a:rPr>
              <a:t>Move/extend, restructure Board, build team especially sales/marketing and retain University contacts.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GB" sz="2000" dirty="0">
                <a:solidFill>
                  <a:srgbClr val="CC0000"/>
                </a:solidFill>
              </a:rPr>
              <a:t>	</a:t>
            </a:r>
            <a:r>
              <a:rPr lang="en-GB" sz="2000" dirty="0" smtClean="0">
                <a:solidFill>
                  <a:srgbClr val="7030A0"/>
                </a:solidFill>
              </a:rPr>
              <a:t>Established customer base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pic>
        <p:nvPicPr>
          <p:cNvPr id="65541" name="Picture 5" descr="Begbroke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8902" y="6093296"/>
            <a:ext cx="1794061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451538" y="6519446"/>
            <a:ext cx="23557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rgbClr val="0000FF"/>
                </a:solidFill>
              </a:rPr>
              <a:t>Courtesy of Peter Dobson</a:t>
            </a:r>
            <a:endParaRPr lang="en-GB" sz="1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10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324304" cy="839755"/>
          </a:xfrm>
        </p:spPr>
        <p:txBody>
          <a:bodyPr>
            <a:noAutofit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Innovation in molecular PV: Who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develops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technology?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02" y="3166626"/>
            <a:ext cx="8658807" cy="3116424"/>
          </a:xfrm>
        </p:spPr>
        <p:txBody>
          <a:bodyPr>
            <a:noAutofit/>
          </a:bodyPr>
          <a:lstStyle/>
          <a:p>
            <a:r>
              <a:rPr lang="en-GB" sz="1800" dirty="0" smtClean="0"/>
              <a:t>TSB and TSB:EPSRC co funded projects: </a:t>
            </a:r>
            <a:r>
              <a:rPr lang="en-GB" sz="1800" dirty="0" smtClean="0">
                <a:solidFill>
                  <a:srgbClr val="FF0000"/>
                </a:solidFill>
              </a:rPr>
              <a:t>Universities as partners</a:t>
            </a:r>
            <a:endParaRPr lang="en-GB" sz="1800" dirty="0" smtClean="0"/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E.g. solar grand challenge projects 2011-2014</a:t>
            </a:r>
          </a:p>
          <a:p>
            <a:pPr lvl="1"/>
            <a:endParaRPr lang="en-GB" sz="1800" dirty="0" smtClean="0"/>
          </a:p>
          <a:p>
            <a:r>
              <a:rPr lang="en-GB" sz="1800" dirty="0" smtClean="0"/>
              <a:t>Start ups: </a:t>
            </a:r>
            <a:r>
              <a:rPr lang="en-GB" sz="1800" dirty="0" smtClean="0">
                <a:solidFill>
                  <a:srgbClr val="FF0000"/>
                </a:solidFill>
              </a:rPr>
              <a:t>Universities involved in spinning out ideas</a:t>
            </a: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OPV: Eight19, Solar Press, Molecular Photovoltaics; </a:t>
            </a:r>
            <a:r>
              <a:rPr lang="en-GB" sz="1800" dirty="0" err="1" smtClean="0">
                <a:solidFill>
                  <a:srgbClr val="0000FF"/>
                </a:solidFill>
              </a:rPr>
              <a:t>Ossila</a:t>
            </a:r>
            <a:endParaRPr lang="en-GB" sz="1800" dirty="0" smtClean="0">
              <a:solidFill>
                <a:srgbClr val="0000FF"/>
              </a:solidFill>
            </a:endParaRP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DSSC: Oxford Photovoltaics</a:t>
            </a:r>
          </a:p>
          <a:p>
            <a:pPr lvl="1"/>
            <a:endParaRPr lang="en-GB" sz="1800" dirty="0" smtClean="0"/>
          </a:p>
          <a:p>
            <a:r>
              <a:rPr lang="en-GB" sz="1800" dirty="0" smtClean="0"/>
              <a:t>Bigger companies: </a:t>
            </a:r>
            <a:r>
              <a:rPr lang="en-GB" sz="1800" dirty="0" smtClean="0">
                <a:solidFill>
                  <a:srgbClr val="FF0000"/>
                </a:solidFill>
              </a:rPr>
              <a:t>Universities as consultants or partners in TSB or EU projects</a:t>
            </a: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E.g. Tata developing in building integrated dye cell products; G24i indoor chargers</a:t>
            </a: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Materials or component suppliers (NSG, Merck)</a:t>
            </a: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Watching brief and investment through university research projects e.g. </a:t>
            </a:r>
            <a:r>
              <a:rPr lang="en-GB" sz="1800" dirty="0" smtClean="0">
                <a:solidFill>
                  <a:srgbClr val="0000FF"/>
                </a:solidFill>
              </a:rPr>
              <a:t>Solvay</a:t>
            </a:r>
            <a:endParaRPr lang="en-GB" sz="1800" dirty="0" smtClean="0">
              <a:solidFill>
                <a:srgbClr val="0000FF"/>
              </a:solidFill>
            </a:endParaRPr>
          </a:p>
          <a:p>
            <a:endParaRPr lang="en-GB" sz="1800" dirty="0">
              <a:solidFill>
                <a:srgbClr val="0000FF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0016" y="839755"/>
            <a:ext cx="3482955" cy="209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324304" cy="839755"/>
          </a:xfrm>
        </p:spPr>
        <p:txBody>
          <a:bodyPr>
            <a:noAutofit/>
          </a:bodyPr>
          <a:lstStyle/>
          <a:p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Innovation in molecular PV: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problems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193" y="1197735"/>
            <a:ext cx="8658807" cy="4509051"/>
          </a:xfrm>
        </p:spPr>
        <p:txBody>
          <a:bodyPr>
            <a:noAutofit/>
          </a:bodyPr>
          <a:lstStyle/>
          <a:p>
            <a:r>
              <a:rPr lang="en-GB" sz="1800" dirty="0" smtClean="0"/>
              <a:t>TSB </a:t>
            </a:r>
            <a:r>
              <a:rPr lang="en-GB" sz="1800" dirty="0" smtClean="0"/>
              <a:t>etc:</a:t>
            </a:r>
            <a:endParaRPr lang="en-GB" sz="1800" dirty="0" smtClean="0"/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TSB funding limited and thinly spread</a:t>
            </a: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…</a:t>
            </a:r>
            <a:endParaRPr lang="en-GB" sz="1800" dirty="0" smtClean="0">
              <a:solidFill>
                <a:srgbClr val="0000FF"/>
              </a:solidFill>
            </a:endParaRPr>
          </a:p>
          <a:p>
            <a:pPr lvl="1"/>
            <a:endParaRPr lang="en-GB" sz="1800" dirty="0" smtClean="0"/>
          </a:p>
          <a:p>
            <a:r>
              <a:rPr lang="en-GB" sz="1800" dirty="0" smtClean="0"/>
              <a:t>Start ups</a:t>
            </a:r>
            <a:r>
              <a:rPr lang="en-GB" sz="1800" dirty="0" smtClean="0"/>
              <a:t>:</a:t>
            </a:r>
            <a:endParaRPr lang="en-GB" sz="1800" dirty="0" smtClean="0">
              <a:solidFill>
                <a:srgbClr val="FF0000"/>
              </a:solidFill>
            </a:endParaRP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Shortage of ‘early risk’ funding in the UK</a:t>
            </a: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Investors used to software based technology companies. Manufacturing is more complicated and expensive</a:t>
            </a: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Difficulty in acquiring funds to proceed to stage two.</a:t>
            </a: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…</a:t>
            </a:r>
            <a:endParaRPr lang="en-GB" sz="1800" dirty="0" smtClean="0">
              <a:solidFill>
                <a:srgbClr val="0000FF"/>
              </a:solidFill>
            </a:endParaRPr>
          </a:p>
          <a:p>
            <a:pPr lvl="1"/>
            <a:endParaRPr lang="en-GB" sz="1800" dirty="0" smtClean="0"/>
          </a:p>
          <a:p>
            <a:r>
              <a:rPr lang="en-GB" sz="1800" dirty="0" smtClean="0"/>
              <a:t>Bigger companies</a:t>
            </a:r>
            <a:r>
              <a:rPr lang="en-GB" sz="1800" dirty="0" smtClean="0"/>
              <a:t>:</a:t>
            </a:r>
            <a:endParaRPr lang="en-GB" sz="1800" dirty="0" smtClean="0">
              <a:solidFill>
                <a:srgbClr val="FF0000"/>
              </a:solidFill>
            </a:endParaRP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Lack of incentives for large companies to invest in PV commercialisation in the UK</a:t>
            </a: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Cost reductions in silicon PV reduce incentive to develop new PV technologies</a:t>
            </a:r>
          </a:p>
          <a:p>
            <a:pPr lvl="1"/>
            <a:r>
              <a:rPr lang="en-GB" sz="1800" dirty="0" smtClean="0">
                <a:solidFill>
                  <a:srgbClr val="0000FF"/>
                </a:solidFill>
              </a:rPr>
              <a:t>…</a:t>
            </a:r>
            <a:endParaRPr lang="en-GB" sz="1800" dirty="0" smtClean="0">
              <a:solidFill>
                <a:srgbClr val="0000FF"/>
              </a:solidFill>
            </a:endParaRPr>
          </a:p>
          <a:p>
            <a:endParaRPr lang="en-GB" sz="1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172AA359D1824D82B93504B035385B" ma:contentTypeVersion="0" ma:contentTypeDescription="Create a new document." ma:contentTypeScope="" ma:versionID="c65e4a558db88465bfd1c50b7f7fc51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C21F6C-01BD-4D5A-AC1D-DA48C78C1CA1}"/>
</file>

<file path=customXml/itemProps2.xml><?xml version="1.0" encoding="utf-8"?>
<ds:datastoreItem xmlns:ds="http://schemas.openxmlformats.org/officeDocument/2006/customXml" ds:itemID="{C97E8A5A-F584-4179-8CA1-FFEE19298A13}"/>
</file>

<file path=customXml/itemProps3.xml><?xml version="1.0" encoding="utf-8"?>
<ds:datastoreItem xmlns:ds="http://schemas.openxmlformats.org/officeDocument/2006/customXml" ds:itemID="{A496CB93-8655-45B2-8D9F-F60B6D46224E}"/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1179</Words>
  <Application>Microsoft Office PowerPoint</Application>
  <PresentationFormat>On-screen Show (4:3)</PresentationFormat>
  <Paragraphs>159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Research Councils and the Energy Funding Landscape Case Study: Molecular Photovoltaics</vt:lpstr>
      <vt:lpstr>Research Councils and the Energy Funding Landscape Case Study: Molecular Photovoltaics</vt:lpstr>
      <vt:lpstr>Research Council Support for Molecular Photovoltaics</vt:lpstr>
      <vt:lpstr>Research Council Support for Molecular Photovoltaics</vt:lpstr>
      <vt:lpstr>Research Council Support for Molecular Photovoltaics</vt:lpstr>
      <vt:lpstr>Commercialisation: Technology Readiness Levels</vt:lpstr>
      <vt:lpstr>Commercialisation: Typical Cost/Time Profile  of a Spin-Off that manufactures things (2012)</vt:lpstr>
      <vt:lpstr>Innovation in molecular PV: Who develops the technology?</vt:lpstr>
      <vt:lpstr>Innovation in molecular PV: problems</vt:lpstr>
      <vt:lpstr>Relating RC funded research in molecular PV to innovation </vt:lpstr>
      <vt:lpstr>Contrast between  manufacturing and software-based</vt:lpstr>
      <vt:lpstr>Contrast between  manufacturing and software-based</vt:lpstr>
      <vt:lpstr>How do we judge the readiness of an idea or product for market?</vt:lpstr>
      <vt:lpstr>Slide 14</vt:lpstr>
      <vt:lpstr>The Problems!</vt:lpstr>
      <vt:lpstr>Slides for Jenny Nelson</vt:lpstr>
      <vt:lpstr>Research Council Support for Molecular Photovoltaics</vt:lpstr>
    </vt:vector>
  </TitlesOfParts>
  <Company>Imperial College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and Ambition</dc:title>
  <dc:creator>John Seddon</dc:creator>
  <cp:lastModifiedBy>jennyn</cp:lastModifiedBy>
  <cp:revision>68</cp:revision>
  <dcterms:created xsi:type="dcterms:W3CDTF">2012-02-27T19:38:54Z</dcterms:created>
  <dcterms:modified xsi:type="dcterms:W3CDTF">2013-02-20T01:41:33Z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0x01010021172AA359D1824D82B93504B035385B</vt:lpwstr>
  </property>
</Properties>
</file>