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4" r:id="rId6"/>
    <p:sldId id="260" r:id="rId7"/>
    <p:sldId id="261" r:id="rId8"/>
    <p:sldId id="265" r:id="rId9"/>
    <p:sldId id="266" r:id="rId10"/>
    <p:sldId id="267" r:id="rId11"/>
    <p:sldId id="280" r:id="rId12"/>
    <p:sldId id="281" r:id="rId13"/>
    <p:sldId id="270" r:id="rId14"/>
    <p:sldId id="271" r:id="rId15"/>
    <p:sldId id="272" r:id="rId16"/>
    <p:sldId id="282" r:id="rId17"/>
    <p:sldId id="273" r:id="rId18"/>
    <p:sldId id="274" r:id="rId19"/>
    <p:sldId id="283" r:id="rId20"/>
    <p:sldId id="275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5:55:11.9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24575,'0'4138'-4797,"32"-2914"4544,-14-739 191,48 482 3357,-40-742-2386,-2 257-1,-27 191-2273,3-647-5461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5:55:16.6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24575,'1'3'0,"0"0"0,0-1 0,0 1 0,1 0 0,-1 0 0,1-1 0,-1 1 0,1-1 0,0 1 0,0-1 0,0 0 0,4 4 0,3 3 0,116 126 0,-70-79 0,-1 3 0,79 116 0,-129-168 0,-1 0 0,0 1 0,0-1 0,-1 1 0,0 0 0,0-1 0,-1 1 0,0 0 0,0 0 0,-1 12 0,-1-12 0,2 0 0,-1 0 0,1 0 0,0 0 0,1 0 0,-1-1 0,2 1 0,-1 0 0,7 12 0,1-6-114,0-2 1,1 1-1,0-1 0,1-1 0,0 0 1,1-1-1,0 0 0,1-1 0,0 0 1,1-1-1,27 11 0,-15-7-6712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5:55:17.6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1 786 24575,'4'0'0,"0"-1"0,0 1 0,0-1 0,0 0 0,0 0 0,0-1 0,0 1 0,-1-1 0,1 0 0,-1 0 0,1 0 0,5-5 0,37-36 0,-33 30 0,126-145 257,-29 31-1305,-29 49-3814,-64 63 4905,194-162-1821,-139 121 3779,2 2 3386,-45 32-6752,-2 2-5461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6:08:13.5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6:08:13.5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6:08:10.7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24575,'134'126'-163,"179"131"0,173 79-2924,81 14 2094,15-26 1,996 400-1,-1380-647 2064,382 94 0,-534-158 11,-1 2 1,0 2-1,77 42 0,-63-29-1164,41 19 0,-4 1-559,129 45 1,-182-82-6186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31T16:08:11.8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5657 0 24575,'-7'18'0,"-6"-5"0,0 1 0,-1-2 0,0 1 0,-1-2 0,0 0 0,-22 11 0,-11 9 0,-162 101 0,-688 343-2281,-35-52 1020,75-36 530,326-128-51,23 35 1058,440-248 303,-397 237 3428,301-202-3958,-3-7-1,-4-8 0,-185 46 0,251-83-1413,69-14-5461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16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23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164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991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172" y="1604841"/>
            <a:ext cx="8228763" cy="3977484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749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35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2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05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10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92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87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91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22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939F5-EBAE-4581-A0A3-7C5A1FB8A720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6517A-B292-4D84-9D43-23BE0449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3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customXml" Target="../ink/ink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38CCC-D6E8-C5A4-5EAD-015289E5A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843" y="188883"/>
            <a:ext cx="7772400" cy="1619455"/>
          </a:xfrm>
        </p:spPr>
        <p:txBody>
          <a:bodyPr>
            <a:normAutofit fontScale="90000"/>
          </a:bodyPr>
          <a:lstStyle/>
          <a:p>
            <a:r>
              <a:rPr lang="en-GB" dirty="0"/>
              <a:t>Vector </a:t>
            </a:r>
            <a:r>
              <a:rPr lang="en-GB" dirty="0" err="1"/>
              <a:t>Runahead</a:t>
            </a:r>
            <a:r>
              <a:rPr lang="en-GB" dirty="0"/>
              <a:t> for Indirect Memory Accesses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8572D-9195-C185-A46C-DF3F910A8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5043" y="2108816"/>
            <a:ext cx="6858000" cy="1655762"/>
          </a:xfrm>
        </p:spPr>
        <p:txBody>
          <a:bodyPr>
            <a:normAutofit/>
          </a:bodyPr>
          <a:lstStyle/>
          <a:p>
            <a:r>
              <a:rPr lang="en-GB" sz="2800" dirty="0"/>
              <a:t>Sam Ainsworth</a:t>
            </a: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FCFB2D7E-CBFC-DEBB-0AF2-52282785E3D3}"/>
              </a:ext>
            </a:extLst>
          </p:cNvPr>
          <p:cNvSpPr/>
          <p:nvPr/>
        </p:nvSpPr>
        <p:spPr>
          <a:xfrm>
            <a:off x="2494803" y="352337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CustomShape 3">
            <a:extLst>
              <a:ext uri="{FF2B5EF4-FFF2-40B4-BE49-F238E27FC236}">
                <a16:creationId xmlns:a16="http://schemas.microsoft.com/office/drawing/2014/main" id="{F19E9D5C-9AE4-53B1-D80C-E9492327E2CF}"/>
              </a:ext>
            </a:extLst>
          </p:cNvPr>
          <p:cNvSpPr/>
          <p:nvPr/>
        </p:nvSpPr>
        <p:spPr>
          <a:xfrm>
            <a:off x="3468963" y="555305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CustomShape 4">
            <a:extLst>
              <a:ext uri="{FF2B5EF4-FFF2-40B4-BE49-F238E27FC236}">
                <a16:creationId xmlns:a16="http://schemas.microsoft.com/office/drawing/2014/main" id="{0D6E09D2-326B-3249-9EE5-2E7FACA2D1A4}"/>
              </a:ext>
            </a:extLst>
          </p:cNvPr>
          <p:cNvSpPr/>
          <p:nvPr/>
        </p:nvSpPr>
        <p:spPr>
          <a:xfrm>
            <a:off x="3228483" y="415013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5">
            <a:extLst>
              <a:ext uri="{FF2B5EF4-FFF2-40B4-BE49-F238E27FC236}">
                <a16:creationId xmlns:a16="http://schemas.microsoft.com/office/drawing/2014/main" id="{6155E63F-0932-3CA5-63B1-BDC2751C2360}"/>
              </a:ext>
            </a:extLst>
          </p:cNvPr>
          <p:cNvSpPr/>
          <p:nvPr/>
        </p:nvSpPr>
        <p:spPr>
          <a:xfrm>
            <a:off x="4008963" y="463865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CustomShape 6">
            <a:extLst>
              <a:ext uri="{FF2B5EF4-FFF2-40B4-BE49-F238E27FC236}">
                <a16:creationId xmlns:a16="http://schemas.microsoft.com/office/drawing/2014/main" id="{064669F0-2E17-3DC1-08BE-9DA028E00C86}"/>
              </a:ext>
            </a:extLst>
          </p:cNvPr>
          <p:cNvSpPr/>
          <p:nvPr/>
        </p:nvSpPr>
        <p:spPr>
          <a:xfrm>
            <a:off x="2591643" y="464153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CustomShape 7">
            <a:extLst>
              <a:ext uri="{FF2B5EF4-FFF2-40B4-BE49-F238E27FC236}">
                <a16:creationId xmlns:a16="http://schemas.microsoft.com/office/drawing/2014/main" id="{178D8807-4ECB-B523-CB62-F609C9821215}"/>
              </a:ext>
            </a:extLst>
          </p:cNvPr>
          <p:cNvSpPr/>
          <p:nvPr/>
        </p:nvSpPr>
        <p:spPr>
          <a:xfrm>
            <a:off x="5043243" y="333221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CustomShape 8">
            <a:extLst>
              <a:ext uri="{FF2B5EF4-FFF2-40B4-BE49-F238E27FC236}">
                <a16:creationId xmlns:a16="http://schemas.microsoft.com/office/drawing/2014/main" id="{A57C5D2E-04FF-8421-4DD8-A965B3FD1EC2}"/>
              </a:ext>
            </a:extLst>
          </p:cNvPr>
          <p:cNvSpPr/>
          <p:nvPr/>
        </p:nvSpPr>
        <p:spPr>
          <a:xfrm>
            <a:off x="3419283" y="303881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CustomShape 9">
            <a:extLst>
              <a:ext uri="{FF2B5EF4-FFF2-40B4-BE49-F238E27FC236}">
                <a16:creationId xmlns:a16="http://schemas.microsoft.com/office/drawing/2014/main" id="{3C3D149A-F942-F5AF-467D-D7D16849FD96}"/>
              </a:ext>
            </a:extLst>
          </p:cNvPr>
          <p:cNvSpPr/>
          <p:nvPr/>
        </p:nvSpPr>
        <p:spPr>
          <a:xfrm>
            <a:off x="2764803" y="4063378"/>
            <a:ext cx="96480" cy="57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10">
            <a:extLst>
              <a:ext uri="{FF2B5EF4-FFF2-40B4-BE49-F238E27FC236}">
                <a16:creationId xmlns:a16="http://schemas.microsoft.com/office/drawing/2014/main" id="{B1FED39E-EF03-8331-1BCA-ACF2E123715A}"/>
              </a:ext>
            </a:extLst>
          </p:cNvPr>
          <p:cNvSpPr/>
          <p:nvPr/>
        </p:nvSpPr>
        <p:spPr>
          <a:xfrm flipV="1">
            <a:off x="2955963" y="3308818"/>
            <a:ext cx="463320" cy="293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" name="CustomShape 11">
            <a:extLst>
              <a:ext uri="{FF2B5EF4-FFF2-40B4-BE49-F238E27FC236}">
                <a16:creationId xmlns:a16="http://schemas.microsoft.com/office/drawing/2014/main" id="{46486998-9D7F-86E1-AD5F-C84A0ABCFBB6}"/>
              </a:ext>
            </a:extLst>
          </p:cNvPr>
          <p:cNvSpPr/>
          <p:nvPr/>
        </p:nvSpPr>
        <p:spPr>
          <a:xfrm flipH="1" flipV="1">
            <a:off x="2955963" y="3982738"/>
            <a:ext cx="351360" cy="24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" name="CustomShape 12">
            <a:extLst>
              <a:ext uri="{FF2B5EF4-FFF2-40B4-BE49-F238E27FC236}">
                <a16:creationId xmlns:a16="http://schemas.microsoft.com/office/drawing/2014/main" id="{509341FF-803A-E45F-73DC-75A986DC03D4}"/>
              </a:ext>
            </a:extLst>
          </p:cNvPr>
          <p:cNvSpPr/>
          <p:nvPr/>
        </p:nvSpPr>
        <p:spPr>
          <a:xfrm>
            <a:off x="3959283" y="3308818"/>
            <a:ext cx="1162440" cy="10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" name="CustomShape 13">
            <a:extLst>
              <a:ext uri="{FF2B5EF4-FFF2-40B4-BE49-F238E27FC236}">
                <a16:creationId xmlns:a16="http://schemas.microsoft.com/office/drawing/2014/main" id="{A4DBDFE3-835D-F7CA-469D-21E95CCB2045}"/>
              </a:ext>
            </a:extLst>
          </p:cNvPr>
          <p:cNvSpPr/>
          <p:nvPr/>
        </p:nvSpPr>
        <p:spPr>
          <a:xfrm flipV="1">
            <a:off x="3131643" y="4907218"/>
            <a:ext cx="876960" cy="2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" name="CustomShape 14">
            <a:extLst>
              <a:ext uri="{FF2B5EF4-FFF2-40B4-BE49-F238E27FC236}">
                <a16:creationId xmlns:a16="http://schemas.microsoft.com/office/drawing/2014/main" id="{D5C295E0-40C3-57D4-A353-04D256AB7F7F}"/>
              </a:ext>
            </a:extLst>
          </p:cNvPr>
          <p:cNvSpPr/>
          <p:nvPr/>
        </p:nvSpPr>
        <p:spPr>
          <a:xfrm>
            <a:off x="3052803" y="5102338"/>
            <a:ext cx="495000" cy="529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CustomShape 15">
            <a:extLst>
              <a:ext uri="{FF2B5EF4-FFF2-40B4-BE49-F238E27FC236}">
                <a16:creationId xmlns:a16="http://schemas.microsoft.com/office/drawing/2014/main" id="{D8728D7E-76EF-456F-FB58-C19883C71B76}"/>
              </a:ext>
            </a:extLst>
          </p:cNvPr>
          <p:cNvSpPr/>
          <p:nvPr/>
        </p:nvSpPr>
        <p:spPr>
          <a:xfrm flipV="1">
            <a:off x="3930123" y="5098018"/>
            <a:ext cx="157680" cy="532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" name="CustomShape 16">
            <a:extLst>
              <a:ext uri="{FF2B5EF4-FFF2-40B4-BE49-F238E27FC236}">
                <a16:creationId xmlns:a16="http://schemas.microsoft.com/office/drawing/2014/main" id="{BE4E1915-0433-683C-9E7B-692795C0CF32}"/>
              </a:ext>
            </a:extLst>
          </p:cNvPr>
          <p:cNvSpPr/>
          <p:nvPr/>
        </p:nvSpPr>
        <p:spPr>
          <a:xfrm>
            <a:off x="4964043" y="413429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CustomShape 17">
            <a:extLst>
              <a:ext uri="{FF2B5EF4-FFF2-40B4-BE49-F238E27FC236}">
                <a16:creationId xmlns:a16="http://schemas.microsoft.com/office/drawing/2014/main" id="{40084DA6-4574-1E9D-BF35-D2EC58CC47E9}"/>
              </a:ext>
            </a:extLst>
          </p:cNvPr>
          <p:cNvSpPr/>
          <p:nvPr/>
        </p:nvSpPr>
        <p:spPr>
          <a:xfrm>
            <a:off x="4773243" y="609305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…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18">
            <a:extLst>
              <a:ext uri="{FF2B5EF4-FFF2-40B4-BE49-F238E27FC236}">
                <a16:creationId xmlns:a16="http://schemas.microsoft.com/office/drawing/2014/main" id="{195F53B3-6267-DD5E-FB1F-8769969CE46D}"/>
              </a:ext>
            </a:extLst>
          </p:cNvPr>
          <p:cNvSpPr/>
          <p:nvPr/>
        </p:nvSpPr>
        <p:spPr>
          <a:xfrm>
            <a:off x="3930123" y="6014218"/>
            <a:ext cx="842760" cy="348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19">
            <a:extLst>
              <a:ext uri="{FF2B5EF4-FFF2-40B4-BE49-F238E27FC236}">
                <a16:creationId xmlns:a16="http://schemas.microsoft.com/office/drawing/2014/main" id="{28B72832-C391-CADF-9533-F0C3D4010A66}"/>
              </a:ext>
            </a:extLst>
          </p:cNvPr>
          <p:cNvSpPr/>
          <p:nvPr/>
        </p:nvSpPr>
        <p:spPr>
          <a:xfrm flipH="1">
            <a:off x="4470123" y="4595098"/>
            <a:ext cx="573120" cy="122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20">
            <a:extLst>
              <a:ext uri="{FF2B5EF4-FFF2-40B4-BE49-F238E27FC236}">
                <a16:creationId xmlns:a16="http://schemas.microsoft.com/office/drawing/2014/main" id="{A566EFF8-71C8-3312-BF97-C236FE0E5BB4}"/>
              </a:ext>
            </a:extLst>
          </p:cNvPr>
          <p:cNvSpPr/>
          <p:nvPr/>
        </p:nvSpPr>
        <p:spPr>
          <a:xfrm flipH="1">
            <a:off x="3768483" y="4404298"/>
            <a:ext cx="1195200" cy="15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21">
            <a:extLst>
              <a:ext uri="{FF2B5EF4-FFF2-40B4-BE49-F238E27FC236}">
                <a16:creationId xmlns:a16="http://schemas.microsoft.com/office/drawing/2014/main" id="{E1731310-6D71-30B2-C389-A1DF1AC48B36}"/>
              </a:ext>
            </a:extLst>
          </p:cNvPr>
          <p:cNvSpPr/>
          <p:nvPr/>
        </p:nvSpPr>
        <p:spPr>
          <a:xfrm>
            <a:off x="4008963" y="358493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22">
            <a:extLst>
              <a:ext uri="{FF2B5EF4-FFF2-40B4-BE49-F238E27FC236}">
                <a16:creationId xmlns:a16="http://schemas.microsoft.com/office/drawing/2014/main" id="{EFFAEC7E-E0D2-DD37-9641-831D9C500BB1}"/>
              </a:ext>
            </a:extLst>
          </p:cNvPr>
          <p:cNvSpPr/>
          <p:nvPr/>
        </p:nvSpPr>
        <p:spPr>
          <a:xfrm flipV="1">
            <a:off x="3689283" y="4046098"/>
            <a:ext cx="398520" cy="182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23">
            <a:extLst>
              <a:ext uri="{FF2B5EF4-FFF2-40B4-BE49-F238E27FC236}">
                <a16:creationId xmlns:a16="http://schemas.microsoft.com/office/drawing/2014/main" id="{A79011DE-3233-1004-3D26-9F3DA40D3330}"/>
              </a:ext>
            </a:extLst>
          </p:cNvPr>
          <p:cNvSpPr/>
          <p:nvPr/>
        </p:nvSpPr>
        <p:spPr>
          <a:xfrm flipH="1">
            <a:off x="4548963" y="3602218"/>
            <a:ext cx="493920" cy="252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24">
            <a:extLst>
              <a:ext uri="{FF2B5EF4-FFF2-40B4-BE49-F238E27FC236}">
                <a16:creationId xmlns:a16="http://schemas.microsoft.com/office/drawing/2014/main" id="{61603987-352F-39E7-129C-C2B51F359F8D}"/>
              </a:ext>
            </a:extLst>
          </p:cNvPr>
          <p:cNvSpPr/>
          <p:nvPr/>
        </p:nvSpPr>
        <p:spPr>
          <a:xfrm flipH="1" flipV="1">
            <a:off x="4470123" y="4046098"/>
            <a:ext cx="573120" cy="167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5">
            <a:extLst>
              <a:ext uri="{FF2B5EF4-FFF2-40B4-BE49-F238E27FC236}">
                <a16:creationId xmlns:a16="http://schemas.microsoft.com/office/drawing/2014/main" id="{932397A5-C6AB-4F5A-69A3-1FA49755DC8F}"/>
              </a:ext>
            </a:extLst>
          </p:cNvPr>
          <p:cNvSpPr/>
          <p:nvPr/>
        </p:nvSpPr>
        <p:spPr>
          <a:xfrm>
            <a:off x="4694043" y="525641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…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26">
            <a:extLst>
              <a:ext uri="{FF2B5EF4-FFF2-40B4-BE49-F238E27FC236}">
                <a16:creationId xmlns:a16="http://schemas.microsoft.com/office/drawing/2014/main" id="{D6DD742C-DCC8-F8B9-C46E-38F8E7585CAA}"/>
              </a:ext>
            </a:extLst>
          </p:cNvPr>
          <p:cNvSpPr/>
          <p:nvPr/>
        </p:nvSpPr>
        <p:spPr>
          <a:xfrm>
            <a:off x="4470123" y="5099458"/>
            <a:ext cx="303120" cy="23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27">
            <a:extLst>
              <a:ext uri="{FF2B5EF4-FFF2-40B4-BE49-F238E27FC236}">
                <a16:creationId xmlns:a16="http://schemas.microsoft.com/office/drawing/2014/main" id="{5D81DBFB-CDFB-21BF-4E1F-EECA97417371}"/>
              </a:ext>
            </a:extLst>
          </p:cNvPr>
          <p:cNvSpPr/>
          <p:nvPr/>
        </p:nvSpPr>
        <p:spPr>
          <a:xfrm>
            <a:off x="2688483" y="608621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…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8">
            <a:extLst>
              <a:ext uri="{FF2B5EF4-FFF2-40B4-BE49-F238E27FC236}">
                <a16:creationId xmlns:a16="http://schemas.microsoft.com/office/drawing/2014/main" id="{61FA30B9-B730-9302-4BC3-1591F476A04F}"/>
              </a:ext>
            </a:extLst>
          </p:cNvPr>
          <p:cNvSpPr/>
          <p:nvPr/>
        </p:nvSpPr>
        <p:spPr>
          <a:xfrm>
            <a:off x="5504043" y="483233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…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29">
            <a:extLst>
              <a:ext uri="{FF2B5EF4-FFF2-40B4-BE49-F238E27FC236}">
                <a16:creationId xmlns:a16="http://schemas.microsoft.com/office/drawing/2014/main" id="{B3F2CABB-7AC7-D082-8D4D-A3CB56C83C86}"/>
              </a:ext>
            </a:extLst>
          </p:cNvPr>
          <p:cNvSpPr/>
          <p:nvPr/>
        </p:nvSpPr>
        <p:spPr>
          <a:xfrm>
            <a:off x="5851083" y="363497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…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30">
            <a:extLst>
              <a:ext uri="{FF2B5EF4-FFF2-40B4-BE49-F238E27FC236}">
                <a16:creationId xmlns:a16="http://schemas.microsoft.com/office/drawing/2014/main" id="{2A6533CC-55DE-93E2-D7FF-14AC33FCA5BF}"/>
              </a:ext>
            </a:extLst>
          </p:cNvPr>
          <p:cNvSpPr/>
          <p:nvPr/>
        </p:nvSpPr>
        <p:spPr>
          <a:xfrm>
            <a:off x="5946123" y="5878498"/>
            <a:ext cx="539640" cy="539640"/>
          </a:xfrm>
          <a:prstGeom prst="ellipse">
            <a:avLst/>
          </a:prstGeom>
          <a:solidFill>
            <a:srgbClr val="F2DCDB"/>
          </a:solidFill>
          <a:ln w="9360">
            <a:solidFill>
              <a:srgbClr val="953735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…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31">
            <a:extLst>
              <a:ext uri="{FF2B5EF4-FFF2-40B4-BE49-F238E27FC236}">
                <a16:creationId xmlns:a16="http://schemas.microsoft.com/office/drawing/2014/main" id="{25D36DEB-5A7B-8845-34AF-AFFA2F79A4E2}"/>
              </a:ext>
            </a:extLst>
          </p:cNvPr>
          <p:cNvSpPr/>
          <p:nvPr/>
        </p:nvSpPr>
        <p:spPr>
          <a:xfrm flipH="1">
            <a:off x="3147843" y="6014218"/>
            <a:ext cx="398520" cy="150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" name="CustomShape 32">
            <a:extLst>
              <a:ext uri="{FF2B5EF4-FFF2-40B4-BE49-F238E27FC236}">
                <a16:creationId xmlns:a16="http://schemas.microsoft.com/office/drawing/2014/main" id="{9924548F-4053-FC4C-A448-0ACE6A4C0F72}"/>
              </a:ext>
            </a:extLst>
          </p:cNvPr>
          <p:cNvSpPr/>
          <p:nvPr/>
        </p:nvSpPr>
        <p:spPr>
          <a:xfrm flipV="1">
            <a:off x="5313243" y="6148498"/>
            <a:ext cx="632520" cy="21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CustomShape 33">
            <a:extLst>
              <a:ext uri="{FF2B5EF4-FFF2-40B4-BE49-F238E27FC236}">
                <a16:creationId xmlns:a16="http://schemas.microsoft.com/office/drawing/2014/main" id="{B8392420-DB68-2436-681F-1D979F32FB7E}"/>
              </a:ext>
            </a:extLst>
          </p:cNvPr>
          <p:cNvSpPr/>
          <p:nvPr/>
        </p:nvSpPr>
        <p:spPr>
          <a:xfrm flipV="1">
            <a:off x="5155203" y="5102338"/>
            <a:ext cx="348840" cy="232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9" name="CustomShape 34">
            <a:extLst>
              <a:ext uri="{FF2B5EF4-FFF2-40B4-BE49-F238E27FC236}">
                <a16:creationId xmlns:a16="http://schemas.microsoft.com/office/drawing/2014/main" id="{9422375F-08C7-8D1B-4A3A-AB579FE6E1C3}"/>
              </a:ext>
            </a:extLst>
          </p:cNvPr>
          <p:cNvSpPr/>
          <p:nvPr/>
        </p:nvSpPr>
        <p:spPr>
          <a:xfrm flipV="1">
            <a:off x="5504043" y="4094698"/>
            <a:ext cx="425880" cy="30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CustomShape 35">
            <a:extLst>
              <a:ext uri="{FF2B5EF4-FFF2-40B4-BE49-F238E27FC236}">
                <a16:creationId xmlns:a16="http://schemas.microsoft.com/office/drawing/2014/main" id="{63649DEE-A026-C3CE-0873-85C99C8A497A}"/>
              </a:ext>
            </a:extLst>
          </p:cNvPr>
          <p:cNvSpPr/>
          <p:nvPr/>
        </p:nvSpPr>
        <p:spPr>
          <a:xfrm>
            <a:off x="5155203" y="5717578"/>
            <a:ext cx="869760" cy="239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953735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1735252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2"/>
          <p:cNvSpPr txBox="1"/>
          <p:nvPr/>
        </p:nvSpPr>
        <p:spPr>
          <a:xfrm>
            <a:off x="4831652" y="1951504"/>
            <a:ext cx="3330822" cy="1036147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for(int x=0; x&lt;N; x++) {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C[B[A[x]]]++;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}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5092893" y="3486294"/>
            <a:ext cx="2873650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Observe Load to A[n]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TextShape 4"/>
          <p:cNvSpPr txBox="1"/>
          <p:nvPr/>
        </p:nvSpPr>
        <p:spPr>
          <a:xfrm>
            <a:off x="5419444" y="4163888"/>
            <a:ext cx="2220548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Prefetch A[n+N]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TextShape 5"/>
          <p:cNvSpPr txBox="1"/>
          <p:nvPr/>
        </p:nvSpPr>
        <p:spPr>
          <a:xfrm>
            <a:off x="5288824" y="4816990"/>
            <a:ext cx="2612409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Prefetch B[A[n+N]]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TextShape 6"/>
          <p:cNvSpPr txBox="1"/>
          <p:nvPr/>
        </p:nvSpPr>
        <p:spPr>
          <a:xfrm>
            <a:off x="5092893" y="5445601"/>
            <a:ext cx="3004271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Prefetch C[B[A[n+N]]]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02" name="Line 7"/>
          <p:cNvCxnSpPr>
            <a:stCxn id="98" idx="3"/>
            <a:endCxn id="99" idx="3"/>
          </p:cNvCxnSpPr>
          <p:nvPr/>
        </p:nvCxnSpPr>
        <p:spPr>
          <a:xfrm flipH="1">
            <a:off x="7639992" y="3767782"/>
            <a:ext cx="326878" cy="677920"/>
          </a:xfrm>
          <a:prstGeom prst="curvedConnector3">
            <a:avLst>
              <a:gd name="adj1" fmla="val -104828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03" name="Line 8"/>
          <p:cNvCxnSpPr>
            <a:stCxn id="99" idx="1"/>
            <a:endCxn id="100" idx="1"/>
          </p:cNvCxnSpPr>
          <p:nvPr/>
        </p:nvCxnSpPr>
        <p:spPr>
          <a:xfrm flipH="1">
            <a:off x="5288823" y="4445375"/>
            <a:ext cx="130947" cy="653429"/>
          </a:xfrm>
          <a:prstGeom prst="curvedConnector3">
            <a:avLst>
              <a:gd name="adj1" fmla="val 339868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04" name="Line 9"/>
          <p:cNvCxnSpPr>
            <a:stCxn id="100" idx="3"/>
            <a:endCxn id="101" idx="3"/>
          </p:cNvCxnSpPr>
          <p:nvPr/>
        </p:nvCxnSpPr>
        <p:spPr>
          <a:xfrm>
            <a:off x="7901233" y="5098477"/>
            <a:ext cx="196257" cy="628938"/>
          </a:xfrm>
          <a:prstGeom prst="curvedConnector3">
            <a:avLst>
              <a:gd name="adj1" fmla="val 236243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pic>
        <p:nvPicPr>
          <p:cNvPr id="105" name="Picture 104"/>
          <p:cNvPicPr/>
          <p:nvPr/>
        </p:nvPicPr>
        <p:blipFill>
          <a:blip r:embed="rId2"/>
          <a:stretch/>
        </p:blipFill>
        <p:spPr>
          <a:xfrm>
            <a:off x="945693" y="2088329"/>
            <a:ext cx="3324944" cy="3291962"/>
          </a:xfrm>
          <a:prstGeom prst="rect">
            <a:avLst/>
          </a:prstGeom>
          <a:ln>
            <a:noFill/>
          </a:ln>
        </p:spPr>
      </p:pic>
      <p:sp>
        <p:nvSpPr>
          <p:cNvPr id="106" name="TextShape 10"/>
          <p:cNvSpPr txBox="1"/>
          <p:nvPr/>
        </p:nvSpPr>
        <p:spPr>
          <a:xfrm>
            <a:off x="4831652" y="3094433"/>
            <a:ext cx="3396132" cy="314142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Programmable Prefetcher Events:</a:t>
            </a:r>
          </a:p>
        </p:txBody>
      </p:sp>
      <p:sp>
        <p:nvSpPr>
          <p:cNvPr id="107" name="TextShape 11"/>
          <p:cNvSpPr txBox="1"/>
          <p:nvPr/>
        </p:nvSpPr>
        <p:spPr>
          <a:xfrm>
            <a:off x="5827960" y="1592297"/>
            <a:ext cx="2073273" cy="293896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Original Code:</a:t>
            </a: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F5E254C0-683D-FFAC-8A18-A3886865B80E}"/>
              </a:ext>
            </a:extLst>
          </p:cNvPr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Event-Triggered Parallel Prefetcher</a:t>
            </a:r>
          </a:p>
        </p:txBody>
      </p:sp>
    </p:spTree>
    <p:extLst>
      <p:ext uri="{BB962C8B-B14F-4D97-AF65-F5344CB8AC3E}">
        <p14:creationId xmlns:p14="http://schemas.microsoft.com/office/powerpoint/2010/main" val="11390024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188D4-A778-E7BF-9455-0DCACDA8E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about </a:t>
            </a:r>
            <a:r>
              <a:rPr lang="en-GB" dirty="0" err="1"/>
              <a:t>Runahead</a:t>
            </a:r>
            <a:r>
              <a:rPr lang="en-GB" dirty="0"/>
              <a:t> Execution?</a:t>
            </a:r>
          </a:p>
        </p:txBody>
      </p:sp>
      <p:sp>
        <p:nvSpPr>
          <p:cNvPr id="7" name="TextShape 9">
            <a:extLst>
              <a:ext uri="{FF2B5EF4-FFF2-40B4-BE49-F238E27FC236}">
                <a16:creationId xmlns:a16="http://schemas.microsoft.com/office/drawing/2014/main" id="{59015868-BE67-0884-6738-84043310BC42}"/>
              </a:ext>
            </a:extLst>
          </p:cNvPr>
          <p:cNvSpPr txBox="1"/>
          <p:nvPr/>
        </p:nvSpPr>
        <p:spPr>
          <a:xfrm>
            <a:off x="2285553" y="1366157"/>
            <a:ext cx="4572000" cy="1268325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2000" dirty="0">
                <a:effectLst/>
                <a:latin typeface="Courier New" panose="02070309020205020404" pitchFamily="49" charset="0"/>
              </a:rPr>
              <a:t>for (int x=0; x&lt;N; x++){</a:t>
            </a:r>
            <a:br>
              <a:rPr lang="en-GB" sz="2000" dirty="0"/>
            </a:br>
            <a:r>
              <a:rPr lang="en-GB" sz="2000" dirty="0"/>
              <a:t>   </a:t>
            </a:r>
            <a:r>
              <a:rPr lang="en-GB" sz="2000" dirty="0">
                <a:effectLst/>
                <a:latin typeface="Courier New" panose="02070309020205020404" pitchFamily="49" charset="0"/>
              </a:rPr>
              <a:t>y += B[hash(A[x])]-&gt;value;</a:t>
            </a:r>
          </a:p>
          <a:p>
            <a:r>
              <a:rPr lang="en-GB" sz="2000" dirty="0">
                <a:latin typeface="Courier New" panose="02070309020205020404" pitchFamily="49" charset="0"/>
              </a:rPr>
              <a:t>}</a:t>
            </a:r>
            <a:endParaRPr lang="en-GB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4E0C1F-4C13-D56B-FF9A-379DF176B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078" y="2708112"/>
            <a:ext cx="5314950" cy="2038350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0B21E9E-4B39-ED4E-80ED-90633D165AB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24951" y="5186940"/>
            <a:ext cx="8228763" cy="1145009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All about “work-skipping” as memory-level parallelism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7762C12-8371-4426-D1E3-A4A9A5416423}"/>
                  </a:ext>
                </a:extLst>
              </p14:cNvPr>
              <p14:cNvContentPartPr/>
              <p14:nvPr/>
            </p14:nvContentPartPr>
            <p14:xfrm>
              <a:off x="4286523" y="5888827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7762C12-8371-4426-D1E3-A4A9A541642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7523" y="587982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7238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188D4-A778-E7BF-9455-0DCACDA8E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about </a:t>
            </a:r>
            <a:r>
              <a:rPr lang="en-GB" dirty="0" err="1"/>
              <a:t>Runahead</a:t>
            </a:r>
            <a:r>
              <a:rPr lang="en-GB" dirty="0"/>
              <a:t> Execution?</a:t>
            </a:r>
          </a:p>
        </p:txBody>
      </p:sp>
      <p:sp>
        <p:nvSpPr>
          <p:cNvPr id="7" name="TextShape 9">
            <a:extLst>
              <a:ext uri="{FF2B5EF4-FFF2-40B4-BE49-F238E27FC236}">
                <a16:creationId xmlns:a16="http://schemas.microsoft.com/office/drawing/2014/main" id="{59015868-BE67-0884-6738-84043310BC42}"/>
              </a:ext>
            </a:extLst>
          </p:cNvPr>
          <p:cNvSpPr txBox="1"/>
          <p:nvPr/>
        </p:nvSpPr>
        <p:spPr>
          <a:xfrm>
            <a:off x="2285553" y="1366157"/>
            <a:ext cx="4572000" cy="1268325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2000" dirty="0">
                <a:effectLst/>
                <a:latin typeface="Courier New" panose="02070309020205020404" pitchFamily="49" charset="0"/>
              </a:rPr>
              <a:t>for (int x=0; x&lt;N; x++){</a:t>
            </a:r>
            <a:br>
              <a:rPr lang="en-GB" sz="2000" dirty="0"/>
            </a:br>
            <a:r>
              <a:rPr lang="en-GB" sz="2000" dirty="0"/>
              <a:t>   </a:t>
            </a:r>
            <a:r>
              <a:rPr lang="en-GB" sz="2000" dirty="0">
                <a:effectLst/>
                <a:latin typeface="Courier New" panose="02070309020205020404" pitchFamily="49" charset="0"/>
              </a:rPr>
              <a:t>y += B[hash(A[x])]-&gt;value;</a:t>
            </a:r>
          </a:p>
          <a:p>
            <a:r>
              <a:rPr lang="en-GB" sz="2000" dirty="0">
                <a:latin typeface="Courier New" panose="02070309020205020404" pitchFamily="49" charset="0"/>
              </a:rPr>
              <a:t>}</a:t>
            </a:r>
            <a:endParaRPr lang="en-GB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4E0C1F-4C13-D56B-FF9A-379DF176B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078" y="2708112"/>
            <a:ext cx="5314950" cy="2038350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0B21E9E-4B39-ED4E-80ED-90633D165AB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24951" y="5186940"/>
            <a:ext cx="8228763" cy="1145009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All about “work-skipping” as memory-level parallelism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So it doesn’t work for indirect memory accesses!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But: It’s all microarchitectural and in-core, so no codesign required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7762C12-8371-4426-D1E3-A4A9A5416423}"/>
                  </a:ext>
                </a:extLst>
              </p14:cNvPr>
              <p14:cNvContentPartPr/>
              <p14:nvPr/>
            </p14:nvContentPartPr>
            <p14:xfrm>
              <a:off x="4286523" y="5888827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7762C12-8371-4426-D1E3-A4A9A541642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7523" y="587982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737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C6FE-CFDA-1356-EB7D-4047D2A54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3245" y="223520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Idea: </a:t>
            </a:r>
            <a:br>
              <a:rPr lang="en-GB" dirty="0"/>
            </a:br>
            <a:r>
              <a:rPr lang="en-GB" dirty="0"/>
              <a:t>Memory-Level Parallelism == Thread-Level Parallelism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42C8E33-1F73-CEE9-2457-C5E9DC6820A7}"/>
                  </a:ext>
                </a:extLst>
              </p14:cNvPr>
              <p14:cNvContentPartPr/>
              <p14:nvPr/>
            </p14:nvContentPartPr>
            <p14:xfrm>
              <a:off x="1660683" y="3791467"/>
              <a:ext cx="1879200" cy="974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42C8E33-1F73-CEE9-2457-C5E9DC6820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51683" y="3782467"/>
                <a:ext cx="1896840" cy="99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26B40ED-58BA-9EAD-2247-BE8879F200CB}"/>
                  </a:ext>
                </a:extLst>
              </p14:cNvPr>
              <p14:cNvContentPartPr/>
              <p14:nvPr/>
            </p14:nvContentPartPr>
            <p14:xfrm>
              <a:off x="1746723" y="3783187"/>
              <a:ext cx="2036520" cy="1015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26B40ED-58BA-9EAD-2247-BE8879F200C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38083" y="3774187"/>
                <a:ext cx="2054160" cy="103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6685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C6FE-CFDA-1356-EB7D-4047D2A54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3245" y="223520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Idea: </a:t>
            </a:r>
            <a:br>
              <a:rPr lang="en-GB" dirty="0"/>
            </a:br>
            <a:r>
              <a:rPr lang="en-GB" dirty="0"/>
              <a:t>Memory-Level Parallelism == </a:t>
            </a:r>
            <a:r>
              <a:rPr lang="en-GB" i="1" dirty="0"/>
              <a:t>Data</a:t>
            </a:r>
            <a:r>
              <a:rPr lang="en-GB" dirty="0"/>
              <a:t>-Level Parallelism</a:t>
            </a:r>
          </a:p>
        </p:txBody>
      </p:sp>
    </p:spTree>
    <p:extLst>
      <p:ext uri="{BB962C8B-B14F-4D97-AF65-F5344CB8AC3E}">
        <p14:creationId xmlns:p14="http://schemas.microsoft.com/office/powerpoint/2010/main" val="3327519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264A8-5BFC-27DA-DBFF-3EB384F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Vector </a:t>
            </a:r>
            <a:r>
              <a:rPr lang="en-GB" dirty="0" err="1"/>
              <a:t>Runahead</a:t>
            </a:r>
            <a:r>
              <a:rPr lang="en-GB" dirty="0"/>
              <a:t> Execution </a:t>
            </a:r>
            <a:br>
              <a:rPr lang="en-GB" dirty="0"/>
            </a:br>
            <a:r>
              <a:rPr lang="en-GB" sz="2200" dirty="0"/>
              <a:t>(ISCA 2021, with </a:t>
            </a:r>
            <a:r>
              <a:rPr lang="en-GB" sz="2200" dirty="0" err="1"/>
              <a:t>Ajeya</a:t>
            </a:r>
            <a:r>
              <a:rPr lang="en-GB" sz="2200" dirty="0"/>
              <a:t> Naithani, Tim Jones and Lieven </a:t>
            </a:r>
            <a:r>
              <a:rPr lang="en-GB" sz="2200" dirty="0" err="1"/>
              <a:t>Eeckhout</a:t>
            </a:r>
            <a:r>
              <a:rPr lang="en-GB" sz="2200" dirty="0"/>
              <a:t>)</a:t>
            </a:r>
            <a:endParaRPr lang="en-GB" sz="4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E1C3F4-60AC-4733-2FB6-5D0C1D06D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359" y="1524874"/>
            <a:ext cx="5314950" cy="203835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94B1EAF-62FB-CD94-F355-23E38FFC9F8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5718834" y="3563224"/>
            <a:ext cx="0" cy="6380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8F4DF30-6AA7-0AAA-76E7-4214D4B04FC7}"/>
              </a:ext>
            </a:extLst>
          </p:cNvPr>
          <p:cNvSpPr txBox="1"/>
          <p:nvPr/>
        </p:nvSpPr>
        <p:spPr>
          <a:xfrm>
            <a:off x="848687" y="2679671"/>
            <a:ext cx="15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Work-Skipping</a:t>
            </a:r>
          </a:p>
        </p:txBody>
      </p:sp>
    </p:spTree>
    <p:extLst>
      <p:ext uri="{BB962C8B-B14F-4D97-AF65-F5344CB8AC3E}">
        <p14:creationId xmlns:p14="http://schemas.microsoft.com/office/powerpoint/2010/main" val="1982693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264A8-5BFC-27DA-DBFF-3EB384F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Vector </a:t>
            </a:r>
            <a:r>
              <a:rPr lang="en-GB" dirty="0" err="1"/>
              <a:t>Runahead</a:t>
            </a:r>
            <a:r>
              <a:rPr lang="en-GB" dirty="0"/>
              <a:t> Execution </a:t>
            </a:r>
            <a:br>
              <a:rPr lang="en-GB" dirty="0"/>
            </a:br>
            <a:r>
              <a:rPr lang="en-GB" sz="2200" dirty="0"/>
              <a:t>(ISCA 2021, with </a:t>
            </a:r>
            <a:r>
              <a:rPr lang="en-GB" sz="2200" dirty="0" err="1"/>
              <a:t>Ajeya</a:t>
            </a:r>
            <a:r>
              <a:rPr lang="en-GB" sz="2200" dirty="0"/>
              <a:t> Naithani, Tim Jones and Lieven </a:t>
            </a:r>
            <a:r>
              <a:rPr lang="en-GB" sz="2200" dirty="0" err="1"/>
              <a:t>Eeckhout</a:t>
            </a:r>
            <a:r>
              <a:rPr lang="en-GB" sz="2200" dirty="0"/>
              <a:t>)</a:t>
            </a:r>
            <a:endParaRPr lang="en-GB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2D8D4C-15F8-2040-FD28-59E979EAF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534" y="4201225"/>
            <a:ext cx="5562600" cy="1962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E1C3F4-60AC-4733-2FB6-5D0C1D06D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1359" y="1524874"/>
            <a:ext cx="5314950" cy="203835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94B1EAF-62FB-CD94-F355-23E38FFC9F8E}"/>
              </a:ext>
            </a:extLst>
          </p:cNvPr>
          <p:cNvCxnSpPr>
            <a:stCxn id="7" idx="2"/>
            <a:endCxn id="5" idx="0"/>
          </p:cNvCxnSpPr>
          <p:nvPr/>
        </p:nvCxnSpPr>
        <p:spPr>
          <a:xfrm>
            <a:off x="5718834" y="3563224"/>
            <a:ext cx="0" cy="6380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927C3FE-0380-2D98-B7A0-EA01396E6C73}"/>
              </a:ext>
            </a:extLst>
          </p:cNvPr>
          <p:cNvSpPr txBox="1"/>
          <p:nvPr/>
        </p:nvSpPr>
        <p:spPr>
          <a:xfrm>
            <a:off x="848686" y="4997634"/>
            <a:ext cx="1966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Stall-And-Vectorise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F4DF30-6AA7-0AAA-76E7-4214D4B04FC7}"/>
              </a:ext>
            </a:extLst>
          </p:cNvPr>
          <p:cNvSpPr txBox="1"/>
          <p:nvPr/>
        </p:nvSpPr>
        <p:spPr>
          <a:xfrm>
            <a:off x="848687" y="2679671"/>
            <a:ext cx="154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Work-Skipping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C093C1-FFDC-674D-C1C8-7A72D9548251}"/>
              </a:ext>
            </a:extLst>
          </p:cNvPr>
          <p:cNvSpPr txBox="1"/>
          <p:nvPr/>
        </p:nvSpPr>
        <p:spPr>
          <a:xfrm>
            <a:off x="427839" y="6292819"/>
            <a:ext cx="7755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If you’re going to have cache misses, have lots of them at the same time!</a:t>
            </a:r>
          </a:p>
        </p:txBody>
      </p:sp>
    </p:spTree>
    <p:extLst>
      <p:ext uri="{BB962C8B-B14F-4D97-AF65-F5344CB8AC3E}">
        <p14:creationId xmlns:p14="http://schemas.microsoft.com/office/powerpoint/2010/main" val="407071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CE70D-D8AE-F75D-920D-1F5D16A4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Vector </a:t>
            </a:r>
            <a:r>
              <a:rPr lang="en-GB" dirty="0" err="1"/>
              <a:t>Runahead</a:t>
            </a:r>
            <a:r>
              <a:rPr lang="en-GB" dirty="0"/>
              <a:t>: Change the Pipeline to reinterpret instructions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973EBB-7BBF-C682-1567-A6D468B61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2677"/>
            <a:ext cx="9144000" cy="1792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DBF918-115E-6E63-2717-03CE2E1B1233}"/>
              </a:ext>
            </a:extLst>
          </p:cNvPr>
          <p:cNvSpPr txBox="1"/>
          <p:nvPr/>
        </p:nvSpPr>
        <p:spPr>
          <a:xfrm>
            <a:off x="1242095" y="4790114"/>
            <a:ext cx="72732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This isn’t real vectorisation, which may well be incorrect for the workload (data dependencies).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All of this is transient execution! (Just like the Event-Kernels in the Event Triggered Programmable Prefetcher)</a:t>
            </a:r>
          </a:p>
        </p:txBody>
      </p:sp>
    </p:spTree>
    <p:extLst>
      <p:ext uri="{BB962C8B-B14F-4D97-AF65-F5344CB8AC3E}">
        <p14:creationId xmlns:p14="http://schemas.microsoft.com/office/powerpoint/2010/main" val="2243718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E268-689A-602C-FC57-1766E6A72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Turns out you need to Vectorise a lot to hide latency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B38327-9F15-2FC0-CF30-54875657A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552575"/>
            <a:ext cx="4876800" cy="187642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0A417C6-C354-3EB2-BEAF-81D8F95B17AC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4572000" y="3429000"/>
            <a:ext cx="0" cy="12660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671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E268-689A-602C-FC57-1766E6A72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Turns out you need to Vectorise a lot to hide latency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B38327-9F15-2FC0-CF30-54875657A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552575"/>
            <a:ext cx="4876800" cy="1876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DB75B6-695C-E050-C427-FF2633C9F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675" y="4695082"/>
            <a:ext cx="5200650" cy="162877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0A417C6-C354-3EB2-BEAF-81D8F95B17AC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4572000" y="3429000"/>
            <a:ext cx="0" cy="12660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8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Indirect Memory Accesses</a:t>
            </a:r>
          </a:p>
        </p:txBody>
      </p:sp>
      <p:sp>
        <p:nvSpPr>
          <p:cNvPr id="80" name="TextShape 2"/>
          <p:cNvSpPr txBox="1"/>
          <p:nvPr/>
        </p:nvSpPr>
        <p:spPr>
          <a:xfrm>
            <a:off x="2220548" y="1759818"/>
            <a:ext cx="4310476" cy="1669182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for(int x=0; x&lt;N; x++) {</a:t>
            </a:r>
            <a:endParaRPr lang="en-GB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C[B[A[x]]]++;</a:t>
            </a:r>
            <a:endParaRPr lang="en-GB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}</a:t>
            </a:r>
            <a:endParaRPr lang="en-GB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39F58-CEAB-BA4F-A480-F1B08EBD6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works, and it got us an IEEE Micro Top Picks Top Picks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77ADD3-211E-AA9D-591F-60FCF8AF7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1806574"/>
            <a:ext cx="870585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52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264A8-5BFC-27DA-DBFF-3EB384F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Vector </a:t>
            </a:r>
            <a:r>
              <a:rPr lang="en-GB" dirty="0" err="1"/>
              <a:t>Runahead</a:t>
            </a:r>
            <a:r>
              <a:rPr lang="en-GB" dirty="0"/>
              <a:t> for Indirect Memory Accesses</a:t>
            </a:r>
            <a:endParaRPr lang="en-GB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2D8D4C-15F8-2040-FD28-59E979EAF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022" y="2573761"/>
            <a:ext cx="5562600" cy="19621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805D2C8-0609-11FA-D69E-F75280E557E9}"/>
              </a:ext>
            </a:extLst>
          </p:cNvPr>
          <p:cNvSpPr txBox="1">
            <a:spLocks/>
          </p:cNvSpPr>
          <p:nvPr/>
        </p:nvSpPr>
        <p:spPr>
          <a:xfrm>
            <a:off x="3457313" y="5418983"/>
            <a:ext cx="2229374" cy="4495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Sam Ainsworth</a:t>
            </a:r>
          </a:p>
        </p:txBody>
      </p:sp>
    </p:spTree>
    <p:extLst>
      <p:ext uri="{BB962C8B-B14F-4D97-AF65-F5344CB8AC3E}">
        <p14:creationId xmlns:p14="http://schemas.microsoft.com/office/powerpoint/2010/main" val="267206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Indirect Memory Accesses: </a:t>
            </a:r>
          </a:p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Stalls, stalls, stalls</a:t>
            </a:r>
          </a:p>
        </p:txBody>
      </p:sp>
      <p:sp>
        <p:nvSpPr>
          <p:cNvPr id="82" name="Line 2"/>
          <p:cNvSpPr/>
          <p:nvPr/>
        </p:nvSpPr>
        <p:spPr>
          <a:xfrm>
            <a:off x="4817937" y="4464968"/>
            <a:ext cx="354961" cy="1632756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83" name="Table 3"/>
          <p:cNvGraphicFramePr/>
          <p:nvPr/>
        </p:nvGraphicFramePr>
        <p:xfrm>
          <a:off x="5172898" y="3105536"/>
          <a:ext cx="946672" cy="3257064"/>
        </p:xfrm>
        <a:graphic>
          <a:graphicData uri="http://schemas.openxmlformats.org/drawingml/2006/table">
            <a:tbl>
              <a:tblPr/>
              <a:tblGrid>
                <a:gridCol w="94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709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4" name="Line 4"/>
          <p:cNvSpPr/>
          <p:nvPr/>
        </p:nvSpPr>
        <p:spPr>
          <a:xfrm flipV="1">
            <a:off x="4854511" y="3877176"/>
            <a:ext cx="318387" cy="2220548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Line 5"/>
          <p:cNvSpPr/>
          <p:nvPr/>
        </p:nvSpPr>
        <p:spPr>
          <a:xfrm>
            <a:off x="4854511" y="3565320"/>
            <a:ext cx="318387" cy="311856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Line 6"/>
          <p:cNvSpPr/>
          <p:nvPr/>
        </p:nvSpPr>
        <p:spPr>
          <a:xfrm flipV="1">
            <a:off x="3628637" y="4464968"/>
            <a:ext cx="279528" cy="575057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Line 7"/>
          <p:cNvSpPr/>
          <p:nvPr/>
        </p:nvSpPr>
        <p:spPr>
          <a:xfrm flipV="1">
            <a:off x="3628637" y="3550625"/>
            <a:ext cx="279528" cy="986838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Line 8"/>
          <p:cNvSpPr/>
          <p:nvPr/>
        </p:nvSpPr>
        <p:spPr>
          <a:xfrm>
            <a:off x="3627331" y="4791520"/>
            <a:ext cx="280834" cy="1240894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TextShape 9"/>
          <p:cNvSpPr txBox="1"/>
          <p:nvPr/>
        </p:nvSpPr>
        <p:spPr>
          <a:xfrm>
            <a:off x="2220548" y="1759818"/>
            <a:ext cx="4310476" cy="1268325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for(int x=0; x&lt;N; x++) {</a:t>
            </a:r>
            <a:endParaRPr lang="en-GB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C[B[A[x]]]++;</a:t>
            </a:r>
            <a:endParaRPr lang="en-GB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}</a:t>
            </a:r>
            <a:endParaRPr lang="en-GB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0" name="Table 10"/>
          <p:cNvGraphicFramePr/>
          <p:nvPr/>
        </p:nvGraphicFramePr>
        <p:xfrm>
          <a:off x="2743030" y="3118598"/>
          <a:ext cx="884627" cy="3236832"/>
        </p:xfrm>
        <a:graphic>
          <a:graphicData uri="http://schemas.openxmlformats.org/drawingml/2006/table">
            <a:tbl>
              <a:tblPr/>
              <a:tblGrid>
                <a:gridCol w="884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8E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pPr algn="ctr"/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...</a:t>
                      </a: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pPr algn="ctr"/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...</a:t>
                      </a: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1" name="Table 11"/>
          <p:cNvGraphicFramePr/>
          <p:nvPr/>
        </p:nvGraphicFramePr>
        <p:xfrm>
          <a:off x="3908165" y="3107821"/>
          <a:ext cx="946672" cy="3236832"/>
        </p:xfrm>
        <a:graphic>
          <a:graphicData uri="http://schemas.openxmlformats.org/drawingml/2006/table">
            <a:tbl>
              <a:tblPr/>
              <a:tblGrid>
                <a:gridCol w="94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Indirect Memory Accesses:</a:t>
            </a:r>
          </a:p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Still have memory-level parallelism</a:t>
            </a:r>
          </a:p>
        </p:txBody>
      </p:sp>
      <p:sp>
        <p:nvSpPr>
          <p:cNvPr id="82" name="Line 2"/>
          <p:cNvSpPr/>
          <p:nvPr/>
        </p:nvSpPr>
        <p:spPr>
          <a:xfrm>
            <a:off x="4817937" y="4464968"/>
            <a:ext cx="354961" cy="1632756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83" name="Table 3"/>
          <p:cNvGraphicFramePr/>
          <p:nvPr/>
        </p:nvGraphicFramePr>
        <p:xfrm>
          <a:off x="5172898" y="3105536"/>
          <a:ext cx="946672" cy="3257064"/>
        </p:xfrm>
        <a:graphic>
          <a:graphicData uri="http://schemas.openxmlformats.org/drawingml/2006/table">
            <a:tbl>
              <a:tblPr/>
              <a:tblGrid>
                <a:gridCol w="94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709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4B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4" name="Line 4"/>
          <p:cNvSpPr/>
          <p:nvPr/>
        </p:nvSpPr>
        <p:spPr>
          <a:xfrm flipV="1">
            <a:off x="4854511" y="3877176"/>
            <a:ext cx="318387" cy="2220548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Line 5"/>
          <p:cNvSpPr/>
          <p:nvPr/>
        </p:nvSpPr>
        <p:spPr>
          <a:xfrm>
            <a:off x="4854511" y="3565320"/>
            <a:ext cx="318387" cy="311856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Line 6"/>
          <p:cNvSpPr/>
          <p:nvPr/>
        </p:nvSpPr>
        <p:spPr>
          <a:xfrm flipV="1">
            <a:off x="3628637" y="4464968"/>
            <a:ext cx="279528" cy="575057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Line 7"/>
          <p:cNvSpPr/>
          <p:nvPr/>
        </p:nvSpPr>
        <p:spPr>
          <a:xfrm flipV="1">
            <a:off x="3628637" y="3550625"/>
            <a:ext cx="279528" cy="986838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Line 8"/>
          <p:cNvSpPr/>
          <p:nvPr/>
        </p:nvSpPr>
        <p:spPr>
          <a:xfrm>
            <a:off x="3627331" y="4791520"/>
            <a:ext cx="280834" cy="1240894"/>
          </a:xfrm>
          <a:prstGeom prst="line">
            <a:avLst/>
          </a:prstGeom>
          <a:ln w="36000">
            <a:solidFill>
              <a:srgbClr val="333366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TextShape 9"/>
          <p:cNvSpPr txBox="1"/>
          <p:nvPr/>
        </p:nvSpPr>
        <p:spPr>
          <a:xfrm>
            <a:off x="2220548" y="1759818"/>
            <a:ext cx="4310476" cy="1268325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for(int x=0; x&lt;N; x++) {</a:t>
            </a:r>
            <a:endParaRPr lang="en-GB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C[B[A[x]]]++;</a:t>
            </a:r>
            <a:endParaRPr lang="en-GB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}</a:t>
            </a:r>
            <a:endParaRPr lang="en-GB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0" name="Table 10"/>
          <p:cNvGraphicFramePr/>
          <p:nvPr/>
        </p:nvGraphicFramePr>
        <p:xfrm>
          <a:off x="2743030" y="3118598"/>
          <a:ext cx="884627" cy="3236832"/>
        </p:xfrm>
        <a:graphic>
          <a:graphicData uri="http://schemas.openxmlformats.org/drawingml/2006/table">
            <a:tbl>
              <a:tblPr/>
              <a:tblGrid>
                <a:gridCol w="884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8E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pPr algn="ctr"/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...</a:t>
                      </a: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pPr algn="ctr"/>
                      <a:r>
                        <a:rPr lang="en-GB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...</a:t>
                      </a: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F7EF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1" name="Table 11"/>
          <p:cNvGraphicFramePr/>
          <p:nvPr/>
        </p:nvGraphicFramePr>
        <p:xfrm>
          <a:off x="3908165" y="3107821"/>
          <a:ext cx="946672" cy="3236832"/>
        </p:xfrm>
        <a:graphic>
          <a:graphicData uri="http://schemas.openxmlformats.org/drawingml/2006/table">
            <a:tbl>
              <a:tblPr/>
              <a:tblGrid>
                <a:gridCol w="94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128">
                <a:tc>
                  <a:txBody>
                    <a:bodyPr/>
                    <a:lstStyle/>
                    <a:p>
                      <a:pPr algn="ctr"/>
                      <a:r>
                        <a:rPr lang="en-GB" sz="15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en-GB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1638" marR="81638" marT="41472" marB="41472">
                    <a:lnL w="14400">
                      <a:solidFill>
                        <a:srgbClr val="000000"/>
                      </a:solidFill>
                    </a:lnL>
                    <a:lnR w="14400">
                      <a:solidFill>
                        <a:srgbClr val="000000"/>
                      </a:solidFill>
                    </a:lnR>
                    <a:lnT w="14400">
                      <a:solidFill>
                        <a:srgbClr val="000000"/>
                      </a:solidFill>
                    </a:lnT>
                    <a:lnB w="14400">
                      <a:solidFill>
                        <a:srgbClr val="000000"/>
                      </a:solidFill>
                    </a:lnB>
                    <a:solidFill>
                      <a:srgbClr val="CBE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38FE627-D026-9421-7D5C-3FFA17FB3A2F}"/>
                  </a:ext>
                </a:extLst>
              </p14:cNvPr>
              <p14:cNvContentPartPr/>
              <p14:nvPr/>
            </p14:nvContentPartPr>
            <p14:xfrm>
              <a:off x="2600283" y="3204307"/>
              <a:ext cx="60480" cy="29595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38FE627-D026-9421-7D5C-3FFA17FB3A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91643" y="3195307"/>
                <a:ext cx="78120" cy="2977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AB982B05-AF0C-8979-E157-B16BC54A2CDC}"/>
              </a:ext>
            </a:extLst>
          </p:cNvPr>
          <p:cNvGrpSpPr/>
          <p:nvPr/>
        </p:nvGrpSpPr>
        <p:grpSpPr>
          <a:xfrm>
            <a:off x="2466003" y="5871907"/>
            <a:ext cx="499320" cy="293760"/>
            <a:chOff x="2466003" y="5871907"/>
            <a:chExt cx="499320" cy="29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0A84ABD-EB3A-2EFF-16E4-ED26C3217536}"/>
                    </a:ext>
                  </a:extLst>
                </p14:cNvPr>
                <p14:cNvContentPartPr/>
                <p14:nvPr/>
              </p14:nvContentPartPr>
              <p14:xfrm>
                <a:off x="2466003" y="5871907"/>
                <a:ext cx="232560" cy="2912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0A84ABD-EB3A-2EFF-16E4-ED26C321753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457003" y="5863267"/>
                  <a:ext cx="25020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A779B1C-C886-82BF-ED13-015F81E88BDD}"/>
                    </a:ext>
                  </a:extLst>
                </p14:cNvPr>
                <p14:cNvContentPartPr/>
                <p14:nvPr/>
              </p14:nvContentPartPr>
              <p14:xfrm>
                <a:off x="2650323" y="5882707"/>
                <a:ext cx="315000" cy="2829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A779B1C-C886-82BF-ED13-015F81E88BD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641683" y="5874067"/>
                  <a:ext cx="332640" cy="300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053350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C6FE-CFDA-1356-EB7D-4047D2A54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3245" y="223520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Idea: </a:t>
            </a:r>
            <a:br>
              <a:rPr lang="en-GB" dirty="0"/>
            </a:br>
            <a:r>
              <a:rPr lang="en-GB" dirty="0"/>
              <a:t>Memory-Level Parallelism == Thread-Level Parallelism</a:t>
            </a:r>
          </a:p>
        </p:txBody>
      </p:sp>
    </p:spTree>
    <p:extLst>
      <p:ext uri="{BB962C8B-B14F-4D97-AF65-F5344CB8AC3E}">
        <p14:creationId xmlns:p14="http://schemas.microsoft.com/office/powerpoint/2010/main" val="1790860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Event-Triggered Parallel Prefetcher (ASPLOS 2018, with Tim Jones)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4831652" y="1951504"/>
            <a:ext cx="3330822" cy="1036147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for(int x=0; x&lt;N; x++) {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C[B[A[x]]]++;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}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" name="Picture 93"/>
          <p:cNvPicPr/>
          <p:nvPr/>
        </p:nvPicPr>
        <p:blipFill>
          <a:blip r:embed="rId2"/>
          <a:stretch/>
        </p:blipFill>
        <p:spPr>
          <a:xfrm>
            <a:off x="945693" y="2088329"/>
            <a:ext cx="3324944" cy="3291962"/>
          </a:xfrm>
          <a:prstGeom prst="rect">
            <a:avLst/>
          </a:prstGeom>
          <a:ln>
            <a:noFill/>
          </a:ln>
        </p:spPr>
      </p:pic>
      <p:sp>
        <p:nvSpPr>
          <p:cNvPr id="95" name="TextShape 3"/>
          <p:cNvSpPr txBox="1"/>
          <p:nvPr/>
        </p:nvSpPr>
        <p:spPr>
          <a:xfrm>
            <a:off x="5827959" y="1588949"/>
            <a:ext cx="1861934" cy="297245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Original Code: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2"/>
          <p:cNvSpPr txBox="1"/>
          <p:nvPr/>
        </p:nvSpPr>
        <p:spPr>
          <a:xfrm>
            <a:off x="4831652" y="1951504"/>
            <a:ext cx="3330822" cy="1036147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for(int x=0; x&lt;N; x++) {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C[B[A[x]]]++;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}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5092893" y="3486294"/>
            <a:ext cx="2873650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Observe Load to A[n]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02" name="Line 7"/>
          <p:cNvCxnSpPr>
            <a:cxnSpLocks/>
            <a:stCxn id="98" idx="3"/>
          </p:cNvCxnSpPr>
          <p:nvPr/>
        </p:nvCxnSpPr>
        <p:spPr>
          <a:xfrm flipH="1">
            <a:off x="7639992" y="3767782"/>
            <a:ext cx="326878" cy="677920"/>
          </a:xfrm>
          <a:prstGeom prst="curvedConnector3">
            <a:avLst>
              <a:gd name="adj1" fmla="val -104828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pic>
        <p:nvPicPr>
          <p:cNvPr id="105" name="Picture 104"/>
          <p:cNvPicPr/>
          <p:nvPr/>
        </p:nvPicPr>
        <p:blipFill>
          <a:blip r:embed="rId2"/>
          <a:stretch/>
        </p:blipFill>
        <p:spPr>
          <a:xfrm>
            <a:off x="945693" y="2088329"/>
            <a:ext cx="3324944" cy="3291962"/>
          </a:xfrm>
          <a:prstGeom prst="rect">
            <a:avLst/>
          </a:prstGeom>
          <a:ln>
            <a:noFill/>
          </a:ln>
        </p:spPr>
      </p:pic>
      <p:sp>
        <p:nvSpPr>
          <p:cNvPr id="106" name="TextShape 10"/>
          <p:cNvSpPr txBox="1"/>
          <p:nvPr/>
        </p:nvSpPr>
        <p:spPr>
          <a:xfrm>
            <a:off x="4831652" y="3094433"/>
            <a:ext cx="3396132" cy="314142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Programmable Prefetcher Events:</a:t>
            </a:r>
          </a:p>
        </p:txBody>
      </p:sp>
      <p:sp>
        <p:nvSpPr>
          <p:cNvPr id="107" name="TextShape 11"/>
          <p:cNvSpPr txBox="1"/>
          <p:nvPr/>
        </p:nvSpPr>
        <p:spPr>
          <a:xfrm>
            <a:off x="5827960" y="1592297"/>
            <a:ext cx="2073273" cy="293896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Original Code:</a:t>
            </a: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681EF88F-1F80-E15E-E3A0-A2A2126DE1C1}"/>
              </a:ext>
            </a:extLst>
          </p:cNvPr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Event-Triggered Parallel Prefetcher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2"/>
          <p:cNvSpPr txBox="1"/>
          <p:nvPr/>
        </p:nvSpPr>
        <p:spPr>
          <a:xfrm>
            <a:off x="4831652" y="1951504"/>
            <a:ext cx="3330822" cy="1036147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for(int x=0; x&lt;N; x++) {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C[B[A[x]]]++;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}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5092893" y="3486294"/>
            <a:ext cx="2873650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Observe Load to A[n]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TextShape 4"/>
          <p:cNvSpPr txBox="1"/>
          <p:nvPr/>
        </p:nvSpPr>
        <p:spPr>
          <a:xfrm>
            <a:off x="5419444" y="4163888"/>
            <a:ext cx="2220548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Prefetch A[n+N]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02" name="Line 7"/>
          <p:cNvCxnSpPr>
            <a:stCxn id="98" idx="3"/>
            <a:endCxn id="99" idx="3"/>
          </p:cNvCxnSpPr>
          <p:nvPr/>
        </p:nvCxnSpPr>
        <p:spPr>
          <a:xfrm flipH="1">
            <a:off x="7639992" y="3767782"/>
            <a:ext cx="326878" cy="677920"/>
          </a:xfrm>
          <a:prstGeom prst="curvedConnector3">
            <a:avLst>
              <a:gd name="adj1" fmla="val -104828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03" name="Line 8"/>
          <p:cNvCxnSpPr>
            <a:cxnSpLocks/>
            <a:stCxn id="99" idx="1"/>
          </p:cNvCxnSpPr>
          <p:nvPr/>
        </p:nvCxnSpPr>
        <p:spPr>
          <a:xfrm flipH="1">
            <a:off x="5288823" y="4445375"/>
            <a:ext cx="130947" cy="653429"/>
          </a:xfrm>
          <a:prstGeom prst="curvedConnector3">
            <a:avLst>
              <a:gd name="adj1" fmla="val 339868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pic>
        <p:nvPicPr>
          <p:cNvPr id="105" name="Picture 104"/>
          <p:cNvPicPr/>
          <p:nvPr/>
        </p:nvPicPr>
        <p:blipFill>
          <a:blip r:embed="rId2"/>
          <a:stretch/>
        </p:blipFill>
        <p:spPr>
          <a:xfrm>
            <a:off x="945693" y="2088329"/>
            <a:ext cx="3324944" cy="3291962"/>
          </a:xfrm>
          <a:prstGeom prst="rect">
            <a:avLst/>
          </a:prstGeom>
          <a:ln>
            <a:noFill/>
          </a:ln>
        </p:spPr>
      </p:pic>
      <p:sp>
        <p:nvSpPr>
          <p:cNvPr id="106" name="TextShape 10"/>
          <p:cNvSpPr txBox="1"/>
          <p:nvPr/>
        </p:nvSpPr>
        <p:spPr>
          <a:xfrm>
            <a:off x="4831652" y="3094433"/>
            <a:ext cx="3396132" cy="314142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Programmable Prefetcher Events:</a:t>
            </a:r>
          </a:p>
        </p:txBody>
      </p:sp>
      <p:sp>
        <p:nvSpPr>
          <p:cNvPr id="107" name="TextShape 11"/>
          <p:cNvSpPr txBox="1"/>
          <p:nvPr/>
        </p:nvSpPr>
        <p:spPr>
          <a:xfrm>
            <a:off x="5827960" y="1592297"/>
            <a:ext cx="2073273" cy="293896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Original Code:</a:t>
            </a: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5D20CD94-83D4-9504-BF26-5C7DE6D6AE8D}"/>
              </a:ext>
            </a:extLst>
          </p:cNvPr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Event-Triggered Parallel Prefetcher</a:t>
            </a:r>
          </a:p>
        </p:txBody>
      </p:sp>
    </p:spTree>
    <p:extLst>
      <p:ext uri="{BB962C8B-B14F-4D97-AF65-F5344CB8AC3E}">
        <p14:creationId xmlns:p14="http://schemas.microsoft.com/office/powerpoint/2010/main" val="37765999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2"/>
          <p:cNvSpPr txBox="1"/>
          <p:nvPr/>
        </p:nvSpPr>
        <p:spPr>
          <a:xfrm>
            <a:off x="4831652" y="1951504"/>
            <a:ext cx="3330822" cy="1036147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for(int x=0; x&lt;N; x++) {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C[B[A[x]]]++;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}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5092893" y="3486294"/>
            <a:ext cx="2873650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Observe Load to A[n]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TextShape 4"/>
          <p:cNvSpPr txBox="1"/>
          <p:nvPr/>
        </p:nvSpPr>
        <p:spPr>
          <a:xfrm>
            <a:off x="5419444" y="4163888"/>
            <a:ext cx="2220548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Prefetch A[n+N]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TextShape 5"/>
          <p:cNvSpPr txBox="1"/>
          <p:nvPr/>
        </p:nvSpPr>
        <p:spPr>
          <a:xfrm>
            <a:off x="5288824" y="4816990"/>
            <a:ext cx="2612409" cy="563301"/>
          </a:xfrm>
          <a:prstGeom prst="rect">
            <a:avLst/>
          </a:prstGeom>
          <a:solidFill>
            <a:srgbClr val="E6E6FF"/>
          </a:solidFill>
          <a:ln>
            <a:solidFill>
              <a:srgbClr val="000000"/>
            </a:solidFill>
          </a:ln>
        </p:spPr>
        <p:txBody>
          <a:bodyPr lIns="163276" tIns="163276" rIns="163276" bIns="163276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Prefetch B[A[n+N]]</a:t>
            </a:r>
            <a:endParaRPr lang="en-GB" sz="127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02" name="Line 7"/>
          <p:cNvCxnSpPr>
            <a:stCxn id="98" idx="3"/>
            <a:endCxn id="99" idx="3"/>
          </p:cNvCxnSpPr>
          <p:nvPr/>
        </p:nvCxnSpPr>
        <p:spPr>
          <a:xfrm flipH="1">
            <a:off x="7639992" y="3767782"/>
            <a:ext cx="326878" cy="677920"/>
          </a:xfrm>
          <a:prstGeom prst="curvedConnector3">
            <a:avLst>
              <a:gd name="adj1" fmla="val -104828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03" name="Line 8"/>
          <p:cNvCxnSpPr>
            <a:stCxn id="99" idx="1"/>
            <a:endCxn id="100" idx="1"/>
          </p:cNvCxnSpPr>
          <p:nvPr/>
        </p:nvCxnSpPr>
        <p:spPr>
          <a:xfrm flipH="1">
            <a:off x="5288823" y="4445375"/>
            <a:ext cx="130947" cy="653429"/>
          </a:xfrm>
          <a:prstGeom prst="curvedConnector3">
            <a:avLst>
              <a:gd name="adj1" fmla="val 339868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04" name="Line 9"/>
          <p:cNvCxnSpPr>
            <a:cxnSpLocks/>
            <a:stCxn id="100" idx="3"/>
          </p:cNvCxnSpPr>
          <p:nvPr/>
        </p:nvCxnSpPr>
        <p:spPr>
          <a:xfrm>
            <a:off x="7901233" y="5098477"/>
            <a:ext cx="196257" cy="628938"/>
          </a:xfrm>
          <a:prstGeom prst="curvedConnector3">
            <a:avLst>
              <a:gd name="adj1" fmla="val 236243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pic>
        <p:nvPicPr>
          <p:cNvPr id="105" name="Picture 104"/>
          <p:cNvPicPr/>
          <p:nvPr/>
        </p:nvPicPr>
        <p:blipFill>
          <a:blip r:embed="rId2"/>
          <a:stretch/>
        </p:blipFill>
        <p:spPr>
          <a:xfrm>
            <a:off x="945693" y="2088329"/>
            <a:ext cx="3324944" cy="3291962"/>
          </a:xfrm>
          <a:prstGeom prst="rect">
            <a:avLst/>
          </a:prstGeom>
          <a:ln>
            <a:noFill/>
          </a:ln>
        </p:spPr>
      </p:pic>
      <p:sp>
        <p:nvSpPr>
          <p:cNvPr id="106" name="TextShape 10"/>
          <p:cNvSpPr txBox="1"/>
          <p:nvPr/>
        </p:nvSpPr>
        <p:spPr>
          <a:xfrm>
            <a:off x="4831652" y="3094433"/>
            <a:ext cx="3396132" cy="314142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Programmable Prefetcher Events:</a:t>
            </a:r>
          </a:p>
        </p:txBody>
      </p:sp>
      <p:sp>
        <p:nvSpPr>
          <p:cNvPr id="107" name="TextShape 11"/>
          <p:cNvSpPr txBox="1"/>
          <p:nvPr/>
        </p:nvSpPr>
        <p:spPr>
          <a:xfrm>
            <a:off x="5827960" y="1592297"/>
            <a:ext cx="2073273" cy="293896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r>
              <a:rPr lang="en-GB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Original Code:</a:t>
            </a: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3A31CE3E-37B1-63D4-4843-91AD63A55FBB}"/>
              </a:ext>
            </a:extLst>
          </p:cNvPr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GB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Event-Triggered Parallel Prefetcher</a:t>
            </a:r>
          </a:p>
        </p:txBody>
      </p:sp>
    </p:spTree>
    <p:extLst>
      <p:ext uri="{BB962C8B-B14F-4D97-AF65-F5344CB8AC3E}">
        <p14:creationId xmlns:p14="http://schemas.microsoft.com/office/powerpoint/2010/main" val="30740291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9A44B6962AD74AAB36399022377907" ma:contentTypeVersion="10" ma:contentTypeDescription="Create a new document." ma:contentTypeScope="" ma:versionID="c21c5314472f2cb2e9244acecfb51086">
  <xsd:schema xmlns:xsd="http://www.w3.org/2001/XMLSchema" xmlns:xs="http://www.w3.org/2001/XMLSchema" xmlns:p="http://schemas.microsoft.com/office/2006/metadata/properties" xmlns:ns2="aa9afe1c-e89f-46ce-8d78-d785da04bf1e" targetNamespace="http://schemas.microsoft.com/office/2006/metadata/properties" ma:root="true" ma:fieldsID="3f97f6eb8368cabb60a7aa5235d7b4d3" ns2:_="">
    <xsd:import namespace="aa9afe1c-e89f-46ce-8d78-d785da04bf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afe1c-e89f-46ce-8d78-d785da04b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2AE005-8937-48AB-86AD-157B0C10327B}"/>
</file>

<file path=customXml/itemProps2.xml><?xml version="1.0" encoding="utf-8"?>
<ds:datastoreItem xmlns:ds="http://schemas.openxmlformats.org/officeDocument/2006/customXml" ds:itemID="{9F5DAA10-E877-4B27-B186-FA59C3AB2780}"/>
</file>

<file path=customXml/itemProps3.xml><?xml version="1.0" encoding="utf-8"?>
<ds:datastoreItem xmlns:ds="http://schemas.openxmlformats.org/officeDocument/2006/customXml" ds:itemID="{ED1C316E-12E9-46BA-AC6F-8F77DBEE1A9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665</Words>
  <Application>Microsoft Office PowerPoint</Application>
  <PresentationFormat>On-screen Show (4:3)</PresentationFormat>
  <Paragraphs>123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Office Theme</vt:lpstr>
      <vt:lpstr>Vector Runahead for Indirect Memory Accesses</vt:lpstr>
      <vt:lpstr>PowerPoint Presentation</vt:lpstr>
      <vt:lpstr>PowerPoint Presentation</vt:lpstr>
      <vt:lpstr>PowerPoint Presentation</vt:lpstr>
      <vt:lpstr>Idea:  Memory-Level Parallelism == Thread-Level Parallelism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Runahead Execution?</vt:lpstr>
      <vt:lpstr>What about Runahead Execution?</vt:lpstr>
      <vt:lpstr>Idea:  Memory-Level Parallelism == Thread-Level Parallelism</vt:lpstr>
      <vt:lpstr>Idea:  Memory-Level Parallelism == Data-Level Parallelism</vt:lpstr>
      <vt:lpstr>Vector Runahead Execution  (ISCA 2021, with Ajeya Naithani, Tim Jones and Lieven Eeckhout)</vt:lpstr>
      <vt:lpstr>Vector Runahead Execution  (ISCA 2021, with Ajeya Naithani, Tim Jones and Lieven Eeckhout)</vt:lpstr>
      <vt:lpstr>Vector Runahead: Change the Pipeline to reinterpret instructions</vt:lpstr>
      <vt:lpstr>Turns out you need to Vectorise a lot to hide latency</vt:lpstr>
      <vt:lpstr>Turns out you need to Vectorise a lot to hide latency</vt:lpstr>
      <vt:lpstr>It works, and it got us an IEEE Micro Top Picks Top Picks</vt:lpstr>
      <vt:lpstr>Vector Runahead for Indirect Memory Accesses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Runahead for Indirect Memory Accesses</dc:title>
  <dc:creator>Sam Ainsworth</dc:creator>
  <cp:lastModifiedBy>Sam Ainsworth</cp:lastModifiedBy>
  <cp:revision>4</cp:revision>
  <dcterms:created xsi:type="dcterms:W3CDTF">2022-08-31T15:53:55Z</dcterms:created>
  <dcterms:modified xsi:type="dcterms:W3CDTF">2022-09-12T11:46:53Z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0x010100199A44B6962AD74AAB36399022377907</vt:lpwstr>
  </property>
</Properties>
</file>