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8D"/>
    <a:srgbClr val="8E6417"/>
    <a:srgbClr val="EDEDED"/>
    <a:srgbClr val="6EB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6525-AEB2-B843-AAE1-BDBBFB04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5319C-79A0-B44E-88BC-4DABF8155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EF7DD-7401-6043-8126-B19C0A7B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FB62-A69B-2249-A9CE-309EDDE39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8105F-8318-C24F-A078-12A0A7CE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9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E752-6737-934D-8962-1C972F15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AC84A-907B-7346-A636-D1E3B7DB1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1A80B-15EF-8441-9D50-A8CDF5FC0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5F6B-31E6-974A-A6B0-AEA1AE75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9874-B482-FA46-AF3B-8660DBE5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CD4EF-7946-2149-817A-771EF2408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47C59E-DB0C-A14C-A5B6-56C7F48A0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E23F9-97A7-284C-9559-92EB490D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187DB-3C74-AA4E-85B7-E53988E2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BC76-9D8A-A441-97E9-F23BD982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2B46-37C6-F241-A508-31597771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76331-66BA-F540-A0C2-26E5F7957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B66B-2CBF-4443-8ED6-5C57EA56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9B93-6641-1C48-9EC0-55124570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93B4-7240-BF47-9AF9-EE8ED948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31CD-5B8A-7841-B822-C1EDC15D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9CADC-B64F-B145-AA7C-3D7C51365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45582-7DFD-4F4B-91B9-BCB1C90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722D-0F4A-5146-BD14-43B83374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66956-8ECC-9646-881F-49BAD30F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4EAA-9015-7348-8316-8D1BE65D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97A93-406F-AF42-98DF-9611A784F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D5F25-BA75-924B-B92E-624F1D57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5E876-639B-7747-A92D-CEC76DD2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6FC46-E155-1F49-9380-A6F84D54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A6FD0-1845-D34D-A640-68B3EF91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E80D-BF23-1449-A969-823FC264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22D89-2F20-9546-858D-F19F85E0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B0ECB-7F88-0842-909B-3E21A445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E9B09-05F9-3D4E-9783-7415FBECD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515EA-AF2E-4246-BD1D-29FD0C4CF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AD680-1177-354B-B053-AB88DD83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B1994-F9EF-A34C-A2D8-6A2EB292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8AE9C-D63D-7A40-8502-AF3DE7DC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7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E99B-934E-DF47-A4ED-F2BC1D85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682C0-D9A7-DD41-89FC-A30A2187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8ED93-B186-E444-BD12-0EECECAFE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01567-49EF-5D4E-8968-046DD52E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E27DD-5706-4243-993A-BCFA58E8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0FF7-9938-1B4D-92C6-D1D45056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FB95D-FCD2-9845-A91D-F494F41A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2880-02F9-B049-8B51-5DB2C8D9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34BB-3B13-1C48-A77A-C6AD95F2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398E-890C-D74F-BE57-909181B7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974FD-9F1E-1E46-B584-6C897B8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F6E67-08BB-164E-9218-E370C579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994F8-D778-B54A-9E6F-FC8E0CAD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B1A6-F633-B048-BB7E-681A5345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C67CB-91C9-DC4F-A3EA-9EE4B7C8A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7EB7A-BE1F-A54D-AF21-8A911F061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90273-2883-5E40-9C15-064EABF8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C6EF4-92E9-844B-BCF8-FA6125A5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EFC2D-4F21-004E-9B5E-464B46EF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BE1B6-CA91-8C42-ADB6-3A86DD18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13EE7-6B3A-1345-A518-51357DE1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FCFE0-3169-AF4E-B512-0691A4C61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D868-B4F6-4A41-A22C-04D8E72EA3F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406BF-6D91-D04A-A01E-883E6B4A2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9FEBB-2546-5F41-9D21-CC90CB114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907A-AC5A-3742-9D9A-B80F7DAF5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B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9DDE-0146-774D-99F9-92BFDC631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2055"/>
            <a:ext cx="9144000" cy="179122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badi" panose="020F0502020204030204" pitchFamily="34" charset="0"/>
              </a:rPr>
              <a:t>What is antimicrobial resistance (AMR)?</a:t>
            </a:r>
          </a:p>
        </p:txBody>
      </p:sp>
      <p:pic>
        <p:nvPicPr>
          <p:cNvPr id="1026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93182746-EF22-AA42-B3B6-FFAD4293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4566001"/>
            <a:ext cx="3047998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8EFBB4-B5B7-A498-2957-3610D572030E}"/>
              </a:ext>
            </a:extLst>
          </p:cNvPr>
          <p:cNvSpPr/>
          <p:nvPr/>
        </p:nvSpPr>
        <p:spPr>
          <a:xfrm>
            <a:off x="481203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35149-6C8D-E872-60C4-343873DAC157}"/>
              </a:ext>
            </a:extLst>
          </p:cNvPr>
          <p:cNvSpPr/>
          <p:nvPr/>
        </p:nvSpPr>
        <p:spPr>
          <a:xfrm>
            <a:off x="873915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3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B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9DDE-0146-774D-99F9-92BFDC631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92055"/>
            <a:ext cx="9144000" cy="179122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badi" panose="020F0502020204030204" pitchFamily="34" charset="0"/>
              </a:rPr>
              <a:t>Why is AMR increasing?</a:t>
            </a:r>
          </a:p>
        </p:txBody>
      </p:sp>
      <p:pic>
        <p:nvPicPr>
          <p:cNvPr id="6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A274EA1A-7C2E-0D40-B71C-5705A12B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4566001"/>
            <a:ext cx="3047998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D06569-9B04-14CF-3F10-BD2C34B46946}"/>
              </a:ext>
            </a:extLst>
          </p:cNvPr>
          <p:cNvSpPr/>
          <p:nvPr/>
        </p:nvSpPr>
        <p:spPr>
          <a:xfrm>
            <a:off x="481203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D9FBCC-2F80-DE13-B91B-AE383C65368B}"/>
              </a:ext>
            </a:extLst>
          </p:cNvPr>
          <p:cNvSpPr/>
          <p:nvPr/>
        </p:nvSpPr>
        <p:spPr>
          <a:xfrm>
            <a:off x="873915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66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B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9DDE-0146-774D-99F9-92BFDC631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761" y="2179529"/>
            <a:ext cx="8250477" cy="179122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badi" panose="020F0502020204030204" pitchFamily="34" charset="0"/>
              </a:rPr>
              <a:t>How can you prevent AMR?</a:t>
            </a:r>
          </a:p>
        </p:txBody>
      </p:sp>
      <p:pic>
        <p:nvPicPr>
          <p:cNvPr id="6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D87065A9-1245-844A-B426-E3EF3932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4566001"/>
            <a:ext cx="3047998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2722E0-516D-439B-AC39-D887EEB29228}"/>
              </a:ext>
            </a:extLst>
          </p:cNvPr>
          <p:cNvSpPr/>
          <p:nvPr/>
        </p:nvSpPr>
        <p:spPr>
          <a:xfrm>
            <a:off x="481203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162EF-E63E-54E0-E62F-159E55BDEDD9}"/>
              </a:ext>
            </a:extLst>
          </p:cNvPr>
          <p:cNvSpPr/>
          <p:nvPr/>
        </p:nvSpPr>
        <p:spPr>
          <a:xfrm>
            <a:off x="873915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70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B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9DDE-0146-774D-99F9-92BFDC631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62" y="1486539"/>
            <a:ext cx="7685103" cy="2160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badi" panose="020F0502020204030204" pitchFamily="34" charset="0"/>
              </a:rPr>
              <a:t>Preventing antimicrobial resistance together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C49C17-C914-3D42-9156-1A6AE4C3EBDC}"/>
              </a:ext>
            </a:extLst>
          </p:cNvPr>
          <p:cNvGrpSpPr/>
          <p:nvPr/>
        </p:nvGrpSpPr>
        <p:grpSpPr>
          <a:xfrm>
            <a:off x="8869829" y="1615858"/>
            <a:ext cx="2610019" cy="2610019"/>
            <a:chOff x="9118948" y="1590806"/>
            <a:chExt cx="2610019" cy="2610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D72401-B73A-A84C-9EB9-6CA447BE3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3958" y="1815816"/>
              <a:ext cx="2160000" cy="2160000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 descr="World Antimicrobial Awareness Week 2021 - PAHO/WHO | Pan American Health  Organization">
              <a:extLst>
                <a:ext uri="{FF2B5EF4-FFF2-40B4-BE49-F238E27FC236}">
                  <a16:creationId xmlns:a16="http://schemas.microsoft.com/office/drawing/2014/main" id="{3009F8B9-4E0C-384A-B737-4C8983C38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948" y="1590806"/>
              <a:ext cx="2610019" cy="261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2E1B7233-F809-F94D-80F9-C4A4FEAF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4566001"/>
            <a:ext cx="3047998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C7B2B0-A448-1248-A680-CD27D66173E5}"/>
              </a:ext>
            </a:extLst>
          </p:cNvPr>
          <p:cNvSpPr/>
          <p:nvPr/>
        </p:nvSpPr>
        <p:spPr>
          <a:xfrm>
            <a:off x="481203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04564-CBEA-CD09-C9AE-67A4FF4F0EE7}"/>
              </a:ext>
            </a:extLst>
          </p:cNvPr>
          <p:cNvSpPr/>
          <p:nvPr/>
        </p:nvSpPr>
        <p:spPr>
          <a:xfrm>
            <a:off x="8739150" y="4811745"/>
            <a:ext cx="2914650" cy="122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badi" panose="020F0502020204030204" pitchFamily="34" charset="0"/>
              </a:rPr>
              <a:t>Your logo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88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HR Health Protection Research Unit in Healthcare Associated Infections  and Antimicrobial Resistance | Faculty of Medicine | Imperial College London">
            <a:extLst>
              <a:ext uri="{FF2B5EF4-FFF2-40B4-BE49-F238E27FC236}">
                <a16:creationId xmlns:a16="http://schemas.microsoft.com/office/drawing/2014/main" id="{0A711884-96D3-D141-AD2A-6002CE1DA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5" b="34326"/>
          <a:stretch/>
        </p:blipFill>
        <p:spPr bwMode="auto">
          <a:xfrm>
            <a:off x="2125688" y="2771152"/>
            <a:ext cx="7061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6CE6F122-F292-8C4B-A466-CDCAED8F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22" y="4667789"/>
            <a:ext cx="3047998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111642D-C153-E84F-8013-A0854210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2" y="5138742"/>
            <a:ext cx="2934473" cy="7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ity University London Logo PNG Transparent &amp;amp; SVG Vector - Freebie Supply">
            <a:extLst>
              <a:ext uri="{FF2B5EF4-FFF2-40B4-BE49-F238E27FC236}">
                <a16:creationId xmlns:a16="http://schemas.microsoft.com/office/drawing/2014/main" id="{75051941-22B1-1149-A056-55926AE20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0657" y="4911429"/>
            <a:ext cx="3564800" cy="11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EC281D-A817-DF48-A67D-1CA25A5D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084" y="809230"/>
            <a:ext cx="6870441" cy="772591"/>
          </a:xfrm>
        </p:spPr>
        <p:txBody>
          <a:bodyPr>
            <a:noAutofit/>
          </a:bodyPr>
          <a:lstStyle/>
          <a:p>
            <a:r>
              <a:rPr lang="en-US" b="1" dirty="0">
                <a:latin typeface="Abadi" panose="020F0502020204030204" pitchFamily="34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03810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Office Theme</vt:lpstr>
      <vt:lpstr>What is antimicrobial resistance (AMR)?</vt:lpstr>
      <vt:lpstr>Why is AMR increasing?</vt:lpstr>
      <vt:lpstr>How can you prevent AMR?</vt:lpstr>
      <vt:lpstr>Preventing antimicrobial resistance together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antimicrobial resistance (AMR)?</dc:title>
  <dc:creator>Z Nina</dc:creator>
  <cp:lastModifiedBy>Hill-Cawthorne, Kerri</cp:lastModifiedBy>
  <cp:revision>9</cp:revision>
  <dcterms:created xsi:type="dcterms:W3CDTF">2021-11-23T11:58:59Z</dcterms:created>
  <dcterms:modified xsi:type="dcterms:W3CDTF">2022-10-04T12:34:13Z</dcterms:modified>
</cp:coreProperties>
</file>