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87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09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4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10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7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3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6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09AD-F451-4723-8ED1-D24F26D8D77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CD306-B010-49BC-9100-EB12FFFA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lVk4NVIUh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Vj0cIgwpQ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59" y="163828"/>
            <a:ext cx="1950217" cy="72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336" y="5751900"/>
            <a:ext cx="845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Health Protection Research Unit in Healthcare Associated Infections and Antimicrobial Resistance at Imperial College London.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"/>
          <a:stretch/>
        </p:blipFill>
        <p:spPr>
          <a:xfrm>
            <a:off x="2381763" y="5966460"/>
            <a:ext cx="5971593" cy="85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3" y="5939880"/>
            <a:ext cx="911945" cy="8800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880" y="-796"/>
            <a:ext cx="6786368" cy="5742510"/>
            <a:chOff x="17880" y="-796"/>
            <a:chExt cx="6786368" cy="574251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" b="16179"/>
            <a:stretch/>
          </p:blipFill>
          <p:spPr bwMode="auto">
            <a:xfrm>
              <a:off x="17880" y="-796"/>
              <a:ext cx="6675976" cy="5734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796136" y="980727"/>
              <a:ext cx="1008112" cy="47525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39816" y="1916831"/>
              <a:ext cx="956320" cy="3824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83496" y="2924945"/>
              <a:ext cx="956320" cy="2808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35468" y="3933056"/>
              <a:ext cx="956320" cy="1800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59496" y="4869162"/>
              <a:ext cx="956320" cy="864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384" y="6214743"/>
            <a:ext cx="1447165" cy="409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6" y="260648"/>
            <a:ext cx="1950217" cy="720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"/>
          <a:stretch/>
        </p:blipFill>
        <p:spPr>
          <a:xfrm>
            <a:off x="1150128" y="5953170"/>
            <a:ext cx="5971593" cy="8534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3" y="5939880"/>
            <a:ext cx="911945" cy="8800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0" y="104933"/>
            <a:ext cx="6786368" cy="5742510"/>
            <a:chOff x="17880" y="-796"/>
            <a:chExt cx="6786368" cy="574251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" b="16179"/>
            <a:stretch/>
          </p:blipFill>
          <p:spPr bwMode="auto">
            <a:xfrm>
              <a:off x="17880" y="-796"/>
              <a:ext cx="6675976" cy="5734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796136" y="980727"/>
              <a:ext cx="1008112" cy="47525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39816" y="1916831"/>
              <a:ext cx="956320" cy="3824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83496" y="2924945"/>
              <a:ext cx="956320" cy="2808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35468" y="3933056"/>
              <a:ext cx="956320" cy="1800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59496" y="4869162"/>
              <a:ext cx="956320" cy="864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2897936" y="2022560"/>
            <a:ext cx="8688050" cy="30759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Micro-organisms</a:t>
            </a:r>
            <a:r>
              <a:rPr lang="en-GB" b="1" dirty="0"/>
              <a:t>, </a:t>
            </a:r>
            <a:r>
              <a:rPr lang="en-GB" b="1" dirty="0" smtClean="0"/>
              <a:t>evolution </a:t>
            </a:r>
            <a:r>
              <a:rPr lang="en-GB" b="1" dirty="0"/>
              <a:t>and antibiotic resistance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9" name="Picture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21" y="6236717"/>
            <a:ext cx="144716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5692" y="2217468"/>
            <a:ext cx="4117053" cy="308779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473362" y="1174149"/>
            <a:ext cx="8552331" cy="5174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Let us demonstrate </a:t>
            </a:r>
            <a:r>
              <a:rPr lang="en-GB" dirty="0" smtClean="0"/>
              <a:t>–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These bacteria are making us quite ill, so we are treated with an </a:t>
            </a:r>
            <a:r>
              <a:rPr lang="en-GB" dirty="0" smtClean="0"/>
              <a:t>antibiotic: “</a:t>
            </a:r>
            <a:r>
              <a:rPr lang="en-GB" dirty="0" err="1" smtClean="0"/>
              <a:t>Wonderdrug</a:t>
            </a:r>
            <a:r>
              <a:rPr lang="en-GB" dirty="0" smtClean="0"/>
              <a:t> </a:t>
            </a:r>
            <a:r>
              <a:rPr lang="en-GB" dirty="0" smtClean="0"/>
              <a:t>No. 1</a:t>
            </a:r>
            <a:r>
              <a:rPr lang="en-GB" dirty="0" smtClean="0"/>
              <a:t>”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It kills all bacteria </a:t>
            </a:r>
            <a:r>
              <a:rPr lang="en-GB" dirty="0" smtClean="0"/>
              <a:t>in the </a:t>
            </a:r>
            <a:r>
              <a:rPr lang="en-GB" dirty="0" smtClean="0"/>
              <a:t>environment…except some, which have developed a </a:t>
            </a:r>
            <a:r>
              <a:rPr lang="en-GB" dirty="0" smtClean="0"/>
              <a:t>mutation that stops the drug recognising the bacterium.  This mutation is </a:t>
            </a:r>
            <a:r>
              <a:rPr lang="en-GB" dirty="0" smtClean="0"/>
              <a:t>indicated by a pom-pom which is </a:t>
            </a:r>
            <a:r>
              <a:rPr lang="en-GB" dirty="0" smtClean="0"/>
              <a:t>a ------------colour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This is naturally </a:t>
            </a:r>
            <a:r>
              <a:rPr lang="en-GB" b="1" dirty="0"/>
              <a:t>occurring (intrinsic) </a:t>
            </a:r>
            <a:r>
              <a:rPr lang="en-GB" b="1" dirty="0" smtClean="0"/>
              <a:t>resistance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All other bacteria are destroyed!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(please disassemble killed bacteria)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5760" y="427181"/>
            <a:ext cx="11725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accent6"/>
                </a:solidFill>
                <a:latin typeface="Snap ITC" panose="04040A07060A02020202" pitchFamily="82" charset="0"/>
              </a:rPr>
              <a:t>N</a:t>
            </a:r>
            <a:r>
              <a:rPr lang="en-GB" sz="4400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aturally occurring resistance…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4828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40941" y="604656"/>
            <a:ext cx="679883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The antibiotic has probably made us better, but maybe we didn’t use them exactly as instructed, but not finishing the course.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If your bacteria were destroyed- please make another one in the same way.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Note that “</a:t>
            </a:r>
            <a:r>
              <a:rPr lang="en-GB" dirty="0" err="1" smtClean="0"/>
              <a:t>Wonderdrug</a:t>
            </a:r>
            <a:r>
              <a:rPr lang="en-GB" dirty="0" smtClean="0"/>
              <a:t> No 1” is still in the environment.</a:t>
            </a:r>
            <a:endParaRPr lang="en-GB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8514" y="937711"/>
            <a:ext cx="5579634" cy="41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3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3" y="1298500"/>
            <a:ext cx="11456893" cy="5441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If you chose a pom-pom which is colour ------------- because of the presence of “</a:t>
            </a:r>
            <a:r>
              <a:rPr lang="en-GB" dirty="0" err="1" smtClean="0"/>
              <a:t>Wonderdrug</a:t>
            </a:r>
            <a:r>
              <a:rPr lang="en-GB" dirty="0" smtClean="0"/>
              <a:t> no 1” </a:t>
            </a:r>
            <a:r>
              <a:rPr lang="en-GB" dirty="0" smtClean="0"/>
              <a:t>your bacteria have responded to</a:t>
            </a:r>
            <a:r>
              <a:rPr lang="en-GB" dirty="0" smtClean="0"/>
              <a:t> </a:t>
            </a:r>
            <a:r>
              <a:rPr lang="en-GB" b="1" dirty="0" smtClean="0"/>
              <a:t>“selection pressure”.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Selection pressure happens when the </a:t>
            </a:r>
            <a:r>
              <a:rPr lang="en-GB" dirty="0" smtClean="0"/>
              <a:t>conditions in </a:t>
            </a:r>
            <a:r>
              <a:rPr lang="en-GB" dirty="0" smtClean="0"/>
              <a:t>the environment </a:t>
            </a:r>
            <a:r>
              <a:rPr lang="en-GB" dirty="0" smtClean="0"/>
              <a:t>cause </a:t>
            </a:r>
            <a:r>
              <a:rPr lang="en-GB" dirty="0" smtClean="0"/>
              <a:t>one type of organism to thrive over others.  It is also called </a:t>
            </a:r>
            <a:r>
              <a:rPr lang="en-GB" b="1" dirty="0" smtClean="0"/>
              <a:t>evolutionary pressure, or natural selection.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our case it means that the presence of antibiotics in the environment allows only resistant bacteria  thrive because the competition is killed off.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Antibiotic Resistance is a potential side-effect of the use of antibiotics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7553" y="80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Selection pressure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267-A40B-40D1-A725-15DDD9118D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  <a:latin typeface="Snap ITC" panose="04040A07060A02020202" pitchFamily="82" charset="0"/>
              </a:rPr>
              <a:t>A</a:t>
            </a:r>
            <a:r>
              <a:rPr lang="en-GB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cquired resistance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If you </a:t>
            </a:r>
            <a:r>
              <a:rPr lang="en-GB" b="1" u="sng" dirty="0" smtClean="0"/>
              <a:t>didn’t </a:t>
            </a:r>
            <a:r>
              <a:rPr lang="en-GB" dirty="0" smtClean="0"/>
              <a:t> choose a pom-pom which is colour----------- don’t worry.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Our resistant bacteria can transfer </a:t>
            </a:r>
            <a:r>
              <a:rPr lang="en-GB" dirty="0" smtClean="0"/>
              <a:t>their </a:t>
            </a:r>
            <a:r>
              <a:rPr lang="en-GB" dirty="0" smtClean="0"/>
              <a:t>resistance to other bacterial, by sharing some of their plasmid </a:t>
            </a:r>
            <a:r>
              <a:rPr lang="en-GB" dirty="0" smtClean="0"/>
              <a:t>DNA. 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When bacteria evolve in response to selection pressure, or get resistant DNA from another bacteria, this is called </a:t>
            </a:r>
            <a:r>
              <a:rPr lang="en-GB" b="1" dirty="0" smtClean="0"/>
              <a:t>acquired resistance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Terrifyingly bacteria can share their DNA not only with their own kind, but with other species of bacteria too!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is part of the reason antibiotic resistance is such a threat to global health.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267-A40B-40D1-A725-15DDD9118D6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Drug resistant bacteria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Review </a:t>
            </a:r>
            <a:r>
              <a:rPr lang="en-GB" b="1" dirty="0" smtClean="0"/>
              <a:t>the bacteria again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As we</a:t>
            </a:r>
            <a:r>
              <a:rPr lang="en-GB" dirty="0" smtClean="0"/>
              <a:t> exposed them to antibiotics we </a:t>
            </a:r>
            <a:r>
              <a:rPr lang="en-GB" dirty="0" smtClean="0"/>
              <a:t>have now created a colony of drug resistant </a:t>
            </a:r>
            <a:r>
              <a:rPr lang="en-GB" dirty="0" smtClean="0"/>
              <a:t>bacteria.  These </a:t>
            </a:r>
            <a:r>
              <a:rPr lang="en-GB" dirty="0" smtClean="0"/>
              <a:t>are going to cause drug-resistant illnesses.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If you go into hospital with an illness caused by these bacteria, giving you “</a:t>
            </a:r>
            <a:r>
              <a:rPr lang="en-GB" dirty="0" err="1" smtClean="0"/>
              <a:t>wonderdrug</a:t>
            </a:r>
            <a:r>
              <a:rPr lang="en-GB" dirty="0" smtClean="0"/>
              <a:t> no 1” will not work as the bugs are no longer susceptible.  </a:t>
            </a:r>
          </a:p>
          <a:p>
            <a:endParaRPr lang="en-GB" dirty="0"/>
          </a:p>
          <a:p>
            <a:r>
              <a:rPr lang="en-GB" dirty="0" smtClean="0"/>
              <a:t>You will have to be treated with a different drug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267-A40B-40D1-A725-15DDD9118D6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/>
                </a:solidFill>
                <a:latin typeface="Snap ITC" panose="04040A07060A02020202" pitchFamily="82" charset="0"/>
              </a:rPr>
              <a:t>Wonderdrug</a:t>
            </a:r>
            <a:r>
              <a:rPr lang="en-GB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 no.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62308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Luckily, we still have “</a:t>
            </a:r>
            <a:r>
              <a:rPr lang="en-GB" dirty="0" err="1" smtClean="0"/>
              <a:t>wonderdrug</a:t>
            </a:r>
            <a:r>
              <a:rPr lang="en-GB" dirty="0" smtClean="0"/>
              <a:t> no. 2</a:t>
            </a:r>
            <a:r>
              <a:rPr lang="en-GB" dirty="0" smtClean="0"/>
              <a:t>” this works using a different mechanism and dissolves the cell wall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However, some bacteria may have a </a:t>
            </a:r>
            <a:r>
              <a:rPr lang="en-GB" dirty="0" smtClean="0"/>
              <a:t>natural </a:t>
            </a:r>
            <a:r>
              <a:rPr lang="en-GB" dirty="0" smtClean="0"/>
              <a:t>resistance to it, which in this case is indicated by a  ------------ cell wall (pipe-cleaner)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All other bacteria are destroyed! </a:t>
            </a:r>
            <a:endParaRPr lang="en-GB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(</a:t>
            </a:r>
            <a:r>
              <a:rPr lang="en-GB" sz="1600" dirty="0" smtClean="0"/>
              <a:t>please disassemble killed bacteria)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3660" r="9254" b="16290"/>
          <a:stretch/>
        </p:blipFill>
        <p:spPr>
          <a:xfrm rot="5400000">
            <a:off x="7632548" y="1651300"/>
            <a:ext cx="4765641" cy="28400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267-A40B-40D1-A725-15DDD9118D6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Multidrug resistant bacteria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6727" cy="4351338"/>
          </a:xfrm>
        </p:spPr>
        <p:txBody>
          <a:bodyPr/>
          <a:lstStyle/>
          <a:p>
            <a:r>
              <a:rPr lang="en-GB" dirty="0" smtClean="0"/>
              <a:t>All </a:t>
            </a:r>
            <a:r>
              <a:rPr lang="en-GB" dirty="0" smtClean="0"/>
              <a:t>our bacteria, </a:t>
            </a:r>
            <a:r>
              <a:rPr lang="en-GB" dirty="0" smtClean="0"/>
              <a:t>were already resistant to “</a:t>
            </a:r>
            <a:r>
              <a:rPr lang="en-GB" dirty="0" err="1" smtClean="0"/>
              <a:t>wonderdrug</a:t>
            </a:r>
            <a:r>
              <a:rPr lang="en-GB" dirty="0" smtClean="0"/>
              <a:t> no. 1”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Those which also already have </a:t>
            </a:r>
            <a:r>
              <a:rPr lang="en-GB" b="1" dirty="0" smtClean="0"/>
              <a:t>natural resistance </a:t>
            </a:r>
            <a:r>
              <a:rPr lang="en-GB" dirty="0" smtClean="0"/>
              <a:t>to “</a:t>
            </a:r>
            <a:r>
              <a:rPr lang="en-GB" dirty="0" err="1" smtClean="0"/>
              <a:t>wonderdrug</a:t>
            </a:r>
            <a:r>
              <a:rPr lang="en-GB" dirty="0" smtClean="0"/>
              <a:t> no. 2” are therefore now resistant to two types of drugs- they are called multi-drug resistant bacteria or multi-drug resistant organisms (MDRO)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Having used “</a:t>
            </a:r>
            <a:r>
              <a:rPr lang="en-GB" dirty="0" err="1" smtClean="0"/>
              <a:t>wonderdrug</a:t>
            </a:r>
            <a:r>
              <a:rPr lang="en-GB" dirty="0" smtClean="0"/>
              <a:t> no. 2” in the environment  - what happens now if you are asked to make another bug?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267-A40B-40D1-A725-15DDD9118D6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548" y="1525811"/>
            <a:ext cx="11069619" cy="479968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If </a:t>
            </a:r>
            <a:r>
              <a:rPr lang="en-GB" dirty="0" smtClean="0"/>
              <a:t>the </a:t>
            </a:r>
            <a:r>
              <a:rPr lang="en-GB" dirty="0" smtClean="0"/>
              <a:t>bacterium you made was </a:t>
            </a:r>
            <a:r>
              <a:rPr lang="en-GB" dirty="0" smtClean="0"/>
              <a:t>destroyed- please make </a:t>
            </a:r>
            <a:r>
              <a:rPr lang="en-GB" dirty="0" smtClean="0"/>
              <a:t>another in the same way</a:t>
            </a:r>
            <a:endParaRPr lang="en-GB" dirty="0" smtClean="0"/>
          </a:p>
          <a:p>
            <a:pPr algn="just"/>
            <a:endParaRPr lang="en-GB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Bear in mind both “</a:t>
            </a:r>
            <a:r>
              <a:rPr lang="en-GB" dirty="0" err="1" smtClean="0"/>
              <a:t>wonderdrug</a:t>
            </a:r>
            <a:r>
              <a:rPr lang="en-GB" dirty="0" smtClean="0"/>
              <a:t> no.1” and “</a:t>
            </a:r>
            <a:r>
              <a:rPr lang="en-GB" dirty="0" err="1" smtClean="0"/>
              <a:t>wonderdrug</a:t>
            </a:r>
            <a:r>
              <a:rPr lang="en-GB" dirty="0" smtClean="0"/>
              <a:t> no. 2” are present in the environment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You can respond to the selection </a:t>
            </a:r>
            <a:r>
              <a:rPr lang="en-GB" dirty="0" smtClean="0"/>
              <a:t>pressure by building  a whole new bacterium </a:t>
            </a:r>
            <a:r>
              <a:rPr lang="en-GB" dirty="0" smtClean="0"/>
              <a:t>or acquire the two types of resistance through the transfer of plasmid </a:t>
            </a:r>
            <a:r>
              <a:rPr lang="en-GB" dirty="0" smtClean="0"/>
              <a:t>DNA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9699" y="365125"/>
            <a:ext cx="11650532" cy="861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Multidrug resistant bacteria</a:t>
            </a:r>
            <a:endParaRPr lang="en-GB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267-A40B-40D1-A725-15DDD9118D6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e  now have a colony of multi-drug resistant bacteria which are no longer susceptible to “</a:t>
            </a:r>
            <a:r>
              <a:rPr lang="en-GB" dirty="0" err="1" smtClean="0"/>
              <a:t>wonderdrug</a:t>
            </a:r>
            <a:r>
              <a:rPr lang="en-GB" dirty="0" smtClean="0"/>
              <a:t> no. 1” or “</a:t>
            </a:r>
            <a:r>
              <a:rPr lang="en-GB" dirty="0" err="1" smtClean="0"/>
              <a:t>wonderdrug</a:t>
            </a:r>
            <a:r>
              <a:rPr lang="en-GB" dirty="0" smtClean="0"/>
              <a:t> no. 2”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If you were to go to hospital with a disease caused by this bacteria, th</a:t>
            </a:r>
            <a:r>
              <a:rPr lang="en-GB" dirty="0" smtClean="0"/>
              <a:t>e hospital may not be able to treat you at all….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ability and speed with which bacteria evolve like this, means the same pattern will occur if we were to introduce a  “</a:t>
            </a:r>
            <a:r>
              <a:rPr lang="en-GB" dirty="0" err="1" smtClean="0"/>
              <a:t>wonderdrug</a:t>
            </a:r>
            <a:r>
              <a:rPr lang="en-GB" dirty="0" smtClean="0"/>
              <a:t> no. 3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9699" y="365125"/>
            <a:ext cx="11650532" cy="861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Multidrug resistant bacteria</a:t>
            </a:r>
            <a:endParaRPr lang="en-GB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267-A40B-40D1-A725-15DDD9118D6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234" y="1525812"/>
            <a:ext cx="11245327" cy="487498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Our over-use of antibiotics not only in human health, but also in food producing animals has lead to antibiotic resistance becoming a global health threat</a:t>
            </a:r>
          </a:p>
          <a:p>
            <a:pPr algn="just"/>
            <a:endParaRPr lang="en-GB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 There are now organisms which are multi-drug resistant to all antibiotics </a:t>
            </a:r>
            <a:r>
              <a:rPr lang="en-GB" u="sng" dirty="0" smtClean="0"/>
              <a:t>including </a:t>
            </a:r>
            <a:r>
              <a:rPr lang="en-GB" dirty="0" smtClean="0"/>
              <a:t> the antibiotics of last resort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There are no new antibiotics in the pipeline- and even if there were, as this exercise demonstrates, this is not going to solve the problem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b="1" dirty="0" smtClean="0"/>
              <a:t>Using antibiotics properly and only as and when they are truly needed is the only way to ensure that they will continue working in the future. They are a precious resource and should be treated as such!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9699" y="365125"/>
            <a:ext cx="11650532" cy="861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Overuse and misuse of antibiotics</a:t>
            </a:r>
            <a:endParaRPr lang="en-GB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267-A40B-40D1-A725-15DDD9118D6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 am learning…</a:t>
            </a:r>
            <a:endParaRPr lang="en-GB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11311666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r>
              <a:rPr lang="en-GB" dirty="0" smtClean="0"/>
              <a:t>What microbes are in general and about bacteria specifically</a:t>
            </a:r>
          </a:p>
          <a:p>
            <a:endParaRPr lang="en-GB" dirty="0" smtClean="0"/>
          </a:p>
          <a:p>
            <a:r>
              <a:rPr lang="en-GB" dirty="0" smtClean="0"/>
              <a:t>What evolution is and how the environment causes bacteria to adapt to survive</a:t>
            </a:r>
          </a:p>
          <a:p>
            <a:endParaRPr lang="en-GB" dirty="0"/>
          </a:p>
          <a:p>
            <a:r>
              <a:rPr lang="en-GB" dirty="0" smtClean="0"/>
              <a:t>What antibiotic resistance is and why it is important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5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Video- Evolution in progress</a:t>
            </a:r>
            <a:endParaRPr lang="en-GB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267-A40B-40D1-A725-15DDD9118D6D}" type="slidenum">
              <a:rPr lang="en-GB" smtClean="0"/>
              <a:t>20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72153" y="1848234"/>
            <a:ext cx="10306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watch </a:t>
            </a:r>
            <a:r>
              <a:rPr lang="en-GB" dirty="0" smtClean="0"/>
              <a:t>the evolution of bacteria as </a:t>
            </a:r>
            <a:r>
              <a:rPr lang="en-GB" dirty="0" smtClean="0"/>
              <a:t>we </a:t>
            </a:r>
            <a:r>
              <a:rPr lang="en-GB" dirty="0"/>
              <a:t>have just </a:t>
            </a:r>
            <a:r>
              <a:rPr lang="en-GB" dirty="0" smtClean="0"/>
              <a:t>demonstrated,  </a:t>
            </a:r>
            <a:r>
              <a:rPr lang="en-GB" dirty="0"/>
              <a:t>happening in real life in the following video </a:t>
            </a:r>
            <a:r>
              <a:rPr lang="en-GB" dirty="0" smtClean="0"/>
              <a:t>clip</a:t>
            </a:r>
            <a:endParaRPr lang="en-GB" dirty="0"/>
          </a:p>
        </p:txBody>
      </p:sp>
      <p:pic>
        <p:nvPicPr>
          <p:cNvPr id="10" name="plVk4NVIUh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22823" y="289276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Vj0cIgwpQ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7435" y="1417638"/>
            <a:ext cx="8621656" cy="48496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B050"/>
                </a:solidFill>
                <a:latin typeface="Snap ITC" panose="04040A07060A02020202" pitchFamily="82" charset="0"/>
              </a:rPr>
              <a:t>What are Microbes ?</a:t>
            </a:r>
            <a:endParaRPr lang="en-GB" dirty="0">
              <a:solidFill>
                <a:srgbClr val="00B05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B050"/>
                </a:solidFill>
                <a:latin typeface="Snap ITC" panose="04040A07060A02020202" pitchFamily="82" charset="0"/>
              </a:rPr>
              <a:t>What are Microbes ?</a:t>
            </a:r>
            <a:endParaRPr lang="en-GB" dirty="0">
              <a:solidFill>
                <a:srgbClr val="00B050"/>
              </a:solidFill>
              <a:latin typeface="Snap ITC" panose="04040A07060A02020202" pitchFamily="8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40768"/>
            <a:ext cx="11376212" cy="47853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Microbes are tiny living things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They are so small that they cannot be seen by the naked eye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There are 4 main classes of microbe- bacteria, viruses, fungi and protozoa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Microbes can be helpful, or unhelpful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5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Bacteria basics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753" t="33529" r="33742" b="23074"/>
          <a:stretch/>
        </p:blipFill>
        <p:spPr>
          <a:xfrm>
            <a:off x="1383661" y="2784008"/>
            <a:ext cx="1925147" cy="283969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43933" y="1413902"/>
            <a:ext cx="10515600" cy="8234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Unlike viruses, bacteria have a cell wall which surrounds the outside….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30653" y="2649071"/>
            <a:ext cx="7228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Bacteria don’t have a nucleus, unlike plant or animal cells. Instead they have two  types of DNA floating around </a:t>
            </a:r>
            <a:r>
              <a:rPr lang="en-GB" sz="2800" b="1" dirty="0"/>
              <a:t>plasmid</a:t>
            </a:r>
            <a:r>
              <a:rPr lang="en-GB" sz="2800" dirty="0"/>
              <a:t> and </a:t>
            </a:r>
            <a:r>
              <a:rPr lang="en-GB" sz="2800" b="1" dirty="0"/>
              <a:t>chromosomal</a:t>
            </a:r>
            <a:r>
              <a:rPr lang="en-GB" sz="2800" dirty="0"/>
              <a:t>. The chromosomal DNA carries most of the genetic </a:t>
            </a:r>
            <a:r>
              <a:rPr lang="en-GB" sz="2800" dirty="0" smtClean="0"/>
              <a:t>information, the plasmid DNA often carries genes that may benefit the survival of the bacteria, for example antibiotic resistance genes …..</a:t>
            </a:r>
          </a:p>
        </p:txBody>
      </p:sp>
    </p:spTree>
    <p:extLst>
      <p:ext uri="{BB962C8B-B14F-4D97-AF65-F5344CB8AC3E}">
        <p14:creationId xmlns:p14="http://schemas.microsoft.com/office/powerpoint/2010/main" val="41499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Bacteria building</a:t>
            </a:r>
            <a:endParaRPr lang="en-GB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6367" y="1413901"/>
            <a:ext cx="6877056" cy="5094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We are now going to make a model bacteria.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We will use a pipe-cleaner to represent the cell wall.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We will use any two pom-poms to represent </a:t>
            </a:r>
            <a:r>
              <a:rPr lang="en-GB" dirty="0" smtClean="0"/>
              <a:t>your bacterial plasmid and chromosomal DNA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Squash the pom-poms together and wrap your pipe-cleaner around the outside to hold them together 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26" y="3503938"/>
            <a:ext cx="4253115" cy="318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1381" y="2790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Bacteria colony…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41381" y="1333948"/>
            <a:ext cx="10515600" cy="50610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Now the class has made a number of bacteria.  This is called a colony.  While individual bacteria cannot be seen by the naked eye, sometimes a colony can be.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Examine the bacteria.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They are all the same type and they all look more or less the same – however there is natural variation…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  <a:p>
            <a:pPr lvl="1"/>
            <a:r>
              <a:rPr lang="en-GB" dirty="0" smtClean="0"/>
              <a:t>The DNA (pom-pom) colours chosen may differ from one to another</a:t>
            </a:r>
          </a:p>
          <a:p>
            <a:pPr lvl="1"/>
            <a:r>
              <a:rPr lang="en-GB" dirty="0" smtClean="0"/>
              <a:t>The colour of the cell wall (pipe cleaner) may be different</a:t>
            </a:r>
          </a:p>
          <a:p>
            <a:pPr lvl="1"/>
            <a:r>
              <a:rPr lang="en-GB" dirty="0" smtClean="0"/>
              <a:t>Some cell walls may be wrapped tighter than others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768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1381" y="2790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Natural variation…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41381" y="1333948"/>
            <a:ext cx="10515600" cy="50610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This natural variation can be seen in all groups of living things which are the same species.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Every time a bacterium replicates itself, there is an opportunity for small variation.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Some b</a:t>
            </a:r>
            <a:r>
              <a:rPr lang="en-GB" dirty="0" smtClean="0"/>
              <a:t>acteria can replicate in as little as </a:t>
            </a:r>
            <a:r>
              <a:rPr lang="en-GB" dirty="0" smtClean="0">
                <a:effectLst/>
              </a:rPr>
              <a:t>20 minutes. For example, a </a:t>
            </a:r>
            <a:r>
              <a:rPr lang="en-GB" b="1" dirty="0" smtClean="0">
                <a:effectLst/>
              </a:rPr>
              <a:t>single</a:t>
            </a:r>
            <a:r>
              <a:rPr lang="en-GB" dirty="0" smtClean="0">
                <a:effectLst/>
              </a:rPr>
              <a:t> </a:t>
            </a:r>
            <a:r>
              <a:rPr lang="en-GB" i="1" dirty="0" smtClean="0">
                <a:effectLst/>
              </a:rPr>
              <a:t>E. coli</a:t>
            </a:r>
            <a:r>
              <a:rPr lang="en-GB" dirty="0" smtClean="0">
                <a:effectLst/>
              </a:rPr>
              <a:t> cell divides approximately every </a:t>
            </a:r>
            <a:r>
              <a:rPr lang="en-GB" dirty="0" smtClean="0"/>
              <a:t>15-20</a:t>
            </a:r>
            <a:r>
              <a:rPr lang="en-GB" dirty="0" smtClean="0">
                <a:effectLst/>
              </a:rPr>
              <a:t> minutes, so it can </a:t>
            </a:r>
            <a:r>
              <a:rPr lang="en-GB" dirty="0" smtClean="0"/>
              <a:t>multiply to 16 million within eight hours.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Sometimes, these small variations, can lead to one bacteria having some sort of advantage over another when it comes to survival.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These “mutants” may replicate faster than the others, or be better at fighting off other bacteria, or better at surviving in a tough environment.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5002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427181"/>
            <a:ext cx="11725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accent6"/>
                </a:solidFill>
                <a:latin typeface="Snap ITC" panose="04040A07060A02020202" pitchFamily="82" charset="0"/>
              </a:rPr>
              <a:t>N</a:t>
            </a:r>
            <a:r>
              <a:rPr lang="en-GB" sz="4400" b="1" dirty="0" smtClean="0">
                <a:solidFill>
                  <a:schemeClr val="accent6"/>
                </a:solidFill>
                <a:latin typeface="Snap ITC" panose="04040A07060A02020202" pitchFamily="82" charset="0"/>
              </a:rPr>
              <a:t>aturally occurring resistance…</a:t>
            </a:r>
            <a:endParaRPr lang="en-GB" sz="44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5911" y="1409269"/>
            <a:ext cx="11229190" cy="5088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600" dirty="0" smtClean="0"/>
              <a:t>Some variations allow bacteria to survive the presence of </a:t>
            </a:r>
            <a:r>
              <a:rPr lang="en-GB" sz="2600" b="1" dirty="0" smtClean="0"/>
              <a:t>ANTIBIOTICS</a:t>
            </a:r>
          </a:p>
          <a:p>
            <a:pPr algn="just"/>
            <a:endParaRPr lang="en-GB" sz="2600" dirty="0"/>
          </a:p>
          <a:p>
            <a:pPr algn="just"/>
            <a:r>
              <a:rPr lang="en-GB" sz="2600" dirty="0" smtClean="0"/>
              <a:t>Antibiotics </a:t>
            </a:r>
            <a:r>
              <a:rPr lang="en-GB" sz="2600" dirty="0"/>
              <a:t>are compounds which kill </a:t>
            </a:r>
            <a:r>
              <a:rPr lang="en-GB" sz="2600" dirty="0" smtClean="0"/>
              <a:t>bacteria.  They are </a:t>
            </a:r>
            <a:r>
              <a:rPr lang="en-GB" sz="2600" dirty="0" smtClean="0"/>
              <a:t>developed into medicines to kill disease-causing bacteria.</a:t>
            </a:r>
          </a:p>
          <a:p>
            <a:pPr algn="just"/>
            <a:endParaRPr lang="en-GB" sz="2600" dirty="0"/>
          </a:p>
          <a:p>
            <a:pPr algn="just"/>
            <a:r>
              <a:rPr lang="en-GB" sz="2600" dirty="0" smtClean="0"/>
              <a:t>Antibiotics have allowed us to effectively treat disease since their discovery in the 1920s.</a:t>
            </a:r>
          </a:p>
          <a:p>
            <a:pPr algn="just"/>
            <a:endParaRPr lang="en-GB" sz="2600" dirty="0"/>
          </a:p>
          <a:p>
            <a:pPr algn="just"/>
            <a:r>
              <a:rPr lang="en-GB" sz="2600" dirty="0" smtClean="0"/>
              <a:t>They have prevented us from dying from minor infections and allowed us to develop modern medical procedures including all kinds of surgery and cancer medicine.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05414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10010</TotalTime>
  <Words>1302</Words>
  <Application>Microsoft Office PowerPoint</Application>
  <PresentationFormat>Widescreen</PresentationFormat>
  <Paragraphs>149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Snap ITC</vt:lpstr>
      <vt:lpstr>Office Theme</vt:lpstr>
      <vt:lpstr>  Micro-organisms, evolution and antibiotic resistance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Acquired resistance </vt:lpstr>
      <vt:lpstr>Drug resistant bacteria</vt:lpstr>
      <vt:lpstr>Wonderdrug no. 2</vt:lpstr>
      <vt:lpstr>Multidrug resistant bacteria</vt:lpstr>
      <vt:lpstr>PowerPoint Presentation</vt:lpstr>
      <vt:lpstr> </vt:lpstr>
      <vt:lpstr>PowerPoint Presentation</vt:lpstr>
      <vt:lpstr>Video- Evolution in progress</vt:lpstr>
    </vt:vector>
  </TitlesOfParts>
  <Company>Imperial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Micro-organisms, evolution and antibiotic resistance</dc:title>
  <dc:creator>Allibone, Juliet R</dc:creator>
  <cp:lastModifiedBy>Allibone, Juliet R</cp:lastModifiedBy>
  <cp:revision>16</cp:revision>
  <dcterms:created xsi:type="dcterms:W3CDTF">2018-10-30T13:46:38Z</dcterms:created>
  <dcterms:modified xsi:type="dcterms:W3CDTF">2018-11-06T12:37:04Z</dcterms:modified>
</cp:coreProperties>
</file>