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FF1"/>
    <a:srgbClr val="E1EFF0"/>
    <a:srgbClr val="EA5D4E"/>
    <a:srgbClr val="193E72"/>
    <a:srgbClr val="C1BFE1"/>
    <a:srgbClr val="C1DDE0"/>
    <a:srgbClr val="F8DDDB"/>
    <a:srgbClr val="F2B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102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5C88F-88BD-47DF-9499-5C8F0A73095C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710D6-77EE-4BD9-A6F2-BAFA7353F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921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738DB-60BA-4AE2-A92F-73580F812C1F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28955-0DDF-4E29-86F3-F11DED2AA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03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9EADBA-939F-154D-8FC0-95417D7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16811" r="5158" b="21107"/>
          <a:stretch/>
        </p:blipFill>
        <p:spPr>
          <a:xfrm>
            <a:off x="290590" y="213120"/>
            <a:ext cx="2484000" cy="4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4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1" y="47704"/>
            <a:ext cx="2660076" cy="6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rgbClr val="193E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16811" r="5158" b="21107"/>
          <a:stretch/>
        </p:blipFill>
        <p:spPr>
          <a:xfrm>
            <a:off x="355078" y="6348935"/>
            <a:ext cx="2484000" cy="4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7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7461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394924"/>
            <a:ext cx="7772400" cy="17950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" y="47704"/>
            <a:ext cx="2766951" cy="69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3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159836-0BF3-9745-84B4-2B2A0611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" y="6159753"/>
            <a:ext cx="2766951" cy="69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697078"/>
            <a:ext cx="2113280" cy="2160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7583610" y="1466170"/>
            <a:ext cx="927164" cy="4635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16811" r="5158" b="21107"/>
          <a:stretch/>
        </p:blipFill>
        <p:spPr>
          <a:xfrm>
            <a:off x="248200" y="163591"/>
            <a:ext cx="2484000" cy="4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6297734"/>
            <a:ext cx="8408608" cy="45719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16811" r="5158" b="21107"/>
          <a:stretch/>
        </p:blipFill>
        <p:spPr>
          <a:xfrm>
            <a:off x="343065" y="6356452"/>
            <a:ext cx="2484000" cy="4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78154"/>
            <a:ext cx="1925862" cy="1279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7740197" y="1339309"/>
            <a:ext cx="915791" cy="4578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16811" r="5158" b="21107"/>
          <a:stretch/>
        </p:blipFill>
        <p:spPr>
          <a:xfrm>
            <a:off x="343065" y="135106"/>
            <a:ext cx="2484000" cy="4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5147132"/>
            <a:ext cx="1452880" cy="171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703184" y="1455660"/>
            <a:ext cx="1198273" cy="8987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16811" r="5158" b="21107"/>
          <a:stretch/>
        </p:blipFill>
        <p:spPr>
          <a:xfrm>
            <a:off x="343065" y="143359"/>
            <a:ext cx="2484000" cy="4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7508298" y="999080"/>
            <a:ext cx="1076711" cy="10313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16811" r="5158" b="21107"/>
          <a:stretch/>
        </p:blipFill>
        <p:spPr>
          <a:xfrm>
            <a:off x="343065" y="132054"/>
            <a:ext cx="2484000" cy="4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2" r:id="rId2"/>
    <p:sldLayoutId id="2147483661" r:id="rId3"/>
    <p:sldLayoutId id="2147483666" r:id="rId4"/>
    <p:sldLayoutId id="2147483669" r:id="rId5"/>
    <p:sldLayoutId id="2147483667" r:id="rId6"/>
    <p:sldLayoutId id="2147483673" r:id="rId7"/>
    <p:sldLayoutId id="2147483668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22086" y="873758"/>
            <a:ext cx="7695440" cy="643349"/>
          </a:xfrm>
          <a:prstGeom prst="roundRect">
            <a:avLst/>
          </a:prstGeom>
          <a:solidFill>
            <a:srgbClr val="19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en-GB" sz="2600" dirty="0"/>
              <a:t>NIHR Imperial CRF Acknowledgement Statements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566" y="1530657"/>
            <a:ext cx="8550446" cy="669929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en-GB" sz="1300" b="1" dirty="0">
                <a:solidFill>
                  <a:srgbClr val="EA5D4E"/>
                </a:solidFill>
              </a:rPr>
              <a:t>You MUST acknowledge NIHR Imperial BRC and CRF funding and support. Failure to do so will result in financial penalties.</a:t>
            </a:r>
          </a:p>
          <a:p>
            <a:pPr algn="ctr"/>
            <a:r>
              <a:rPr lang="en-GB" sz="1200" dirty="0"/>
              <a:t>BRC funding supports essential infrastructure across the College and Trust and so BRC acknowledgement must be included in all outputs.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5565" y="2223076"/>
            <a:ext cx="4274769" cy="1786125"/>
          </a:xfrm>
          <a:prstGeom prst="roundRect">
            <a:avLst/>
          </a:prstGeom>
          <a:solidFill>
            <a:srgbClr val="E1EFF0"/>
          </a:solidFill>
          <a:ln w="50800">
            <a:solidFill>
              <a:srgbClr val="193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en-GB" sz="1500" b="1" dirty="0">
                <a:solidFill>
                  <a:srgbClr val="193E72"/>
                </a:solidFill>
              </a:rPr>
              <a:t>Project fully funded by the BRC, </a:t>
            </a:r>
            <a:endParaRPr lang="en-GB" sz="1500" b="1" dirty="0" smtClean="0">
              <a:solidFill>
                <a:srgbClr val="193E72"/>
              </a:solidFill>
            </a:endParaRPr>
          </a:p>
          <a:p>
            <a:pPr algn="ctr"/>
            <a:r>
              <a:rPr lang="en-GB" sz="1500" b="1" dirty="0" smtClean="0">
                <a:solidFill>
                  <a:srgbClr val="193E72"/>
                </a:solidFill>
              </a:rPr>
              <a:t>supported </a:t>
            </a:r>
            <a:r>
              <a:rPr lang="en-GB" sz="1500" b="1" dirty="0">
                <a:solidFill>
                  <a:srgbClr val="193E72"/>
                </a:solidFill>
              </a:rPr>
              <a:t>by the CRF</a:t>
            </a:r>
          </a:p>
          <a:p>
            <a:pPr algn="ctr">
              <a:lnSpc>
                <a:spcPts val="653"/>
              </a:lnSpc>
            </a:pPr>
            <a:endParaRPr lang="en-GB" sz="1500" b="1" dirty="0">
              <a:solidFill>
                <a:srgbClr val="0083BF"/>
              </a:solidFill>
            </a:endParaRP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‘This </a:t>
            </a:r>
            <a:r>
              <a:rPr lang="en-GB" sz="1100" dirty="0" smtClean="0">
                <a:solidFill>
                  <a:schemeClr val="tx1"/>
                </a:solidFill>
              </a:rPr>
              <a:t>&lt;article/paper/report&gt; is independent research funded </a:t>
            </a:r>
            <a:r>
              <a:rPr lang="en-GB" sz="1100" dirty="0">
                <a:solidFill>
                  <a:schemeClr val="tx1"/>
                </a:solidFill>
              </a:rPr>
              <a:t>by the </a:t>
            </a:r>
            <a:r>
              <a:rPr lang="en-GB" sz="1100" dirty="0" smtClean="0">
                <a:solidFill>
                  <a:schemeClr val="tx1"/>
                </a:solidFill>
              </a:rPr>
              <a:t>NIHR </a:t>
            </a:r>
            <a:r>
              <a:rPr lang="en-GB" sz="1100" dirty="0">
                <a:solidFill>
                  <a:schemeClr val="tx1"/>
                </a:solidFill>
              </a:rPr>
              <a:t>Imperial Biomedical Research Centre and supported by the NIHR Imperial Clinical Research Facility. The views expressed are those of the author(s) and not necessarily those of the </a:t>
            </a:r>
            <a:r>
              <a:rPr lang="en-GB" sz="1100" dirty="0" smtClean="0">
                <a:solidFill>
                  <a:schemeClr val="tx1"/>
                </a:solidFill>
              </a:rPr>
              <a:t>funder, </a:t>
            </a:r>
            <a:r>
              <a:rPr lang="en-GB" sz="1100" dirty="0">
                <a:solidFill>
                  <a:schemeClr val="tx1"/>
                </a:solidFill>
              </a:rPr>
              <a:t>the NIHR or the </a:t>
            </a:r>
            <a:r>
              <a:rPr lang="en-GB" sz="1100" dirty="0" smtClean="0">
                <a:solidFill>
                  <a:schemeClr val="tx1"/>
                </a:solidFill>
              </a:rPr>
              <a:t>Department of Health and Social Care.’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69806" y="2223076"/>
            <a:ext cx="4274769" cy="1786125"/>
          </a:xfrm>
          <a:prstGeom prst="roundRect">
            <a:avLst/>
          </a:prstGeom>
          <a:solidFill>
            <a:srgbClr val="E1EFF0"/>
          </a:solidFill>
          <a:ln w="50800">
            <a:solidFill>
              <a:srgbClr val="193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en-GB" sz="1500" b="1" dirty="0">
                <a:solidFill>
                  <a:srgbClr val="193E72"/>
                </a:solidFill>
              </a:rPr>
              <a:t>Project co-funded with the BRC, </a:t>
            </a:r>
            <a:endParaRPr lang="en-GB" sz="1500" b="1" dirty="0" smtClean="0">
              <a:solidFill>
                <a:srgbClr val="193E72"/>
              </a:solidFill>
            </a:endParaRPr>
          </a:p>
          <a:p>
            <a:pPr algn="ctr"/>
            <a:r>
              <a:rPr lang="en-GB" sz="1500" b="1" dirty="0" smtClean="0">
                <a:solidFill>
                  <a:srgbClr val="193E72"/>
                </a:solidFill>
              </a:rPr>
              <a:t>supported </a:t>
            </a:r>
            <a:r>
              <a:rPr lang="en-GB" sz="1500" b="1" dirty="0">
                <a:solidFill>
                  <a:srgbClr val="193E72"/>
                </a:solidFill>
              </a:rPr>
              <a:t>by the CRF</a:t>
            </a:r>
          </a:p>
          <a:p>
            <a:pPr algn="ctr">
              <a:lnSpc>
                <a:spcPts val="653"/>
              </a:lnSpc>
            </a:pPr>
            <a:endParaRPr lang="en-GB" sz="1500" b="1" dirty="0">
              <a:solidFill>
                <a:srgbClr val="0083BF"/>
              </a:solidFill>
            </a:endParaRP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‘This research was </a:t>
            </a:r>
            <a:r>
              <a:rPr lang="en-GB" sz="1100" dirty="0" smtClean="0">
                <a:solidFill>
                  <a:schemeClr val="tx1"/>
                </a:solidFill>
              </a:rPr>
              <a:t>co-funded </a:t>
            </a:r>
            <a:r>
              <a:rPr lang="en-GB" sz="1100" dirty="0">
                <a:solidFill>
                  <a:schemeClr val="tx1"/>
                </a:solidFill>
              </a:rPr>
              <a:t>by the NIHR Imperial Biomedical Research Centre and &lt;co funders&gt;, and </a:t>
            </a:r>
            <a:r>
              <a:rPr lang="en-GB" sz="1100" dirty="0" smtClean="0">
                <a:solidFill>
                  <a:schemeClr val="tx1"/>
                </a:solidFill>
              </a:rPr>
              <a:t>was supported </a:t>
            </a:r>
            <a:r>
              <a:rPr lang="en-GB" sz="1100" dirty="0">
                <a:solidFill>
                  <a:schemeClr val="tx1"/>
                </a:solidFill>
              </a:rPr>
              <a:t>by the NIHR Imperial Clinical Research Facility. The views expressed are those of the author(s) and not necessarily those of the </a:t>
            </a:r>
            <a:r>
              <a:rPr lang="en-GB" sz="1100" dirty="0" smtClean="0">
                <a:solidFill>
                  <a:schemeClr val="tx1"/>
                </a:solidFill>
              </a:rPr>
              <a:t>funder, </a:t>
            </a:r>
            <a:r>
              <a:rPr lang="en-GB" sz="1100" dirty="0">
                <a:solidFill>
                  <a:schemeClr val="tx1"/>
                </a:solidFill>
              </a:rPr>
              <a:t>the NIHR or the Department of Health and Social Care.’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5565" y="4244432"/>
            <a:ext cx="4274769" cy="1786125"/>
          </a:xfrm>
          <a:prstGeom prst="roundRect">
            <a:avLst/>
          </a:prstGeom>
          <a:solidFill>
            <a:srgbClr val="E1EFF0"/>
          </a:solidFill>
          <a:ln w="50800">
            <a:solidFill>
              <a:srgbClr val="193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n-GB" sz="1500" b="1" dirty="0" smtClean="0">
              <a:solidFill>
                <a:srgbClr val="193E72"/>
              </a:solidFill>
            </a:endParaRPr>
          </a:p>
          <a:p>
            <a:pPr algn="ctr"/>
            <a:r>
              <a:rPr lang="en-GB" sz="1500" b="1" dirty="0" smtClean="0">
                <a:solidFill>
                  <a:srgbClr val="193E72"/>
                </a:solidFill>
              </a:rPr>
              <a:t>Project </a:t>
            </a:r>
            <a:r>
              <a:rPr lang="en-GB" sz="1500" b="1" dirty="0">
                <a:solidFill>
                  <a:srgbClr val="193E72"/>
                </a:solidFill>
              </a:rPr>
              <a:t>supported by the BRC and CRF</a:t>
            </a:r>
          </a:p>
          <a:p>
            <a:pPr algn="ctr">
              <a:lnSpc>
                <a:spcPts val="653"/>
              </a:lnSpc>
            </a:pPr>
            <a:endParaRPr lang="en-GB" sz="1500" b="1" dirty="0">
              <a:solidFill>
                <a:srgbClr val="0083BF"/>
              </a:solidFill>
            </a:endParaRP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‘This research was funded by &lt;funders</a:t>
            </a:r>
            <a:r>
              <a:rPr lang="en-GB" sz="1100" dirty="0" smtClean="0">
                <a:solidFill>
                  <a:schemeClr val="tx1"/>
                </a:solidFill>
              </a:rPr>
              <a:t>&gt;. Infrastructure support was provided by the </a:t>
            </a:r>
            <a:r>
              <a:rPr lang="en-GB" sz="1100" dirty="0">
                <a:solidFill>
                  <a:schemeClr val="tx1"/>
                </a:solidFill>
              </a:rPr>
              <a:t>NIHR Imperial Biomedical Research Centre and </a:t>
            </a:r>
            <a:r>
              <a:rPr lang="en-GB" sz="1100" dirty="0" smtClean="0">
                <a:solidFill>
                  <a:schemeClr val="tx1"/>
                </a:solidFill>
              </a:rPr>
              <a:t>the NIHR Imperial Clinical </a:t>
            </a:r>
            <a:r>
              <a:rPr lang="en-GB" sz="1100" dirty="0">
                <a:solidFill>
                  <a:schemeClr val="tx1"/>
                </a:solidFill>
              </a:rPr>
              <a:t>Research Facility. The views expressed are those of the author(s) and not necessarily those of the </a:t>
            </a:r>
            <a:r>
              <a:rPr lang="en-GB" sz="1100" dirty="0" smtClean="0">
                <a:solidFill>
                  <a:schemeClr val="tx1"/>
                </a:solidFill>
              </a:rPr>
              <a:t>funder, </a:t>
            </a:r>
            <a:r>
              <a:rPr lang="en-GB" sz="1100" dirty="0">
                <a:solidFill>
                  <a:schemeClr val="tx1"/>
                </a:solidFill>
              </a:rPr>
              <a:t>the NIHR or the Department of Health and Social Care</a:t>
            </a:r>
            <a:r>
              <a:rPr lang="en-GB" sz="1200" dirty="0" smtClean="0">
                <a:solidFill>
                  <a:schemeClr val="tx1"/>
                </a:solidFill>
              </a:rPr>
              <a:t>.’</a:t>
            </a:r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69806" y="4244432"/>
            <a:ext cx="4274769" cy="1786125"/>
          </a:xfrm>
          <a:prstGeom prst="roundRect">
            <a:avLst/>
          </a:prstGeom>
          <a:solidFill>
            <a:srgbClr val="E0DFF1"/>
          </a:solidFill>
          <a:ln w="50800">
            <a:solidFill>
              <a:srgbClr val="193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n-GB" sz="1500" b="1" dirty="0" smtClean="0">
              <a:solidFill>
                <a:srgbClr val="193E72"/>
              </a:solidFill>
            </a:endParaRPr>
          </a:p>
          <a:p>
            <a:pPr algn="ctr"/>
            <a:r>
              <a:rPr lang="en-GB" sz="1500" b="1" dirty="0" smtClean="0">
                <a:solidFill>
                  <a:srgbClr val="193E72"/>
                </a:solidFill>
              </a:rPr>
              <a:t>Official </a:t>
            </a:r>
            <a:r>
              <a:rPr lang="en-GB" sz="1500" b="1" dirty="0">
                <a:solidFill>
                  <a:srgbClr val="193E72"/>
                </a:solidFill>
              </a:rPr>
              <a:t>Names</a:t>
            </a:r>
          </a:p>
          <a:p>
            <a:pPr algn="ctr">
              <a:lnSpc>
                <a:spcPts val="653"/>
              </a:lnSpc>
            </a:pPr>
            <a:endParaRPr lang="en-GB" sz="1500" b="1" dirty="0">
              <a:solidFill>
                <a:srgbClr val="0083BF"/>
              </a:solidFill>
            </a:endParaRPr>
          </a:p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National Institute for Health and Social Care Research (NIHR) </a:t>
            </a:r>
            <a:r>
              <a:rPr lang="en-GB" sz="1100" dirty="0">
                <a:solidFill>
                  <a:schemeClr val="tx1"/>
                </a:solidFill>
              </a:rPr>
              <a:t>Imperial Clinical Research Facility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National Institute for Health and Social Care Research </a:t>
            </a:r>
            <a:r>
              <a:rPr lang="en-GB" sz="1100" dirty="0" smtClean="0">
                <a:solidFill>
                  <a:schemeClr val="tx1"/>
                </a:solidFill>
              </a:rPr>
              <a:t>(NIHR) </a:t>
            </a:r>
            <a:r>
              <a:rPr lang="en-GB" sz="1100" dirty="0">
                <a:solidFill>
                  <a:schemeClr val="tx1"/>
                </a:solidFill>
              </a:rPr>
              <a:t>Imperial Biomedical Research Centre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Names can be shortened after the initial mention to 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NIHR Imperial CRF and NIHR Imperial BRC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92671" y="6184744"/>
            <a:ext cx="8515988" cy="500652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pPr algn="ctr"/>
            <a:r>
              <a:rPr lang="en-GB" sz="1300" dirty="0" smtClean="0"/>
              <a:t>NB: for publications with a limited word count, the disclaimer can be omitted and the shortened BRC and CRF names used.</a:t>
            </a:r>
          </a:p>
          <a:p>
            <a:pPr algn="ctr"/>
            <a:r>
              <a:rPr lang="en-GB" sz="1300" dirty="0" smtClean="0"/>
              <a:t>Please </a:t>
            </a:r>
            <a:r>
              <a:rPr lang="en-GB" sz="1300" dirty="0"/>
              <a:t>inform your CRF/BRC contact when submitting </a:t>
            </a:r>
            <a:r>
              <a:rPr lang="en-GB" sz="1300" smtClean="0"/>
              <a:t>publications</a:t>
            </a:r>
            <a:r>
              <a:rPr lang="en-GB" sz="1300" smtClean="0"/>
              <a:t>.</a:t>
            </a:r>
            <a:endParaRPr lang="en-GB" sz="13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6" y="2354773"/>
            <a:ext cx="496310" cy="4963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624">
            <a:off x="4944593" y="2332137"/>
            <a:ext cx="369170" cy="575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7" y="4438799"/>
            <a:ext cx="428969" cy="37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23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323</Words>
  <Application>Microsoft Office PowerPoint</Application>
  <PresentationFormat>On-screen Show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Karen Mosley</cp:lastModifiedBy>
  <cp:revision>36</cp:revision>
  <dcterms:created xsi:type="dcterms:W3CDTF">2019-02-08T10:07:24Z</dcterms:created>
  <dcterms:modified xsi:type="dcterms:W3CDTF">2023-03-14T16:47:25Z</dcterms:modified>
</cp:coreProperties>
</file>