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9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0" r:id="rId4"/>
    <p:sldId id="277" r:id="rId5"/>
    <p:sldId id="279" r:id="rId6"/>
    <p:sldId id="281" r:id="rId7"/>
    <p:sldId id="264" r:id="rId8"/>
    <p:sldId id="28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DF"/>
    <a:srgbClr val="FF96D5"/>
    <a:srgbClr val="FF13A5"/>
    <a:srgbClr val="FF6D41"/>
    <a:srgbClr val="FF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CAE576-A2BA-2C43-A809-CA34CD172AE7}" v="300" dt="2021-07-11T11:55:27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0"/>
    <p:restoredTop sz="80000"/>
  </p:normalViewPr>
  <p:slideViewPr>
    <p:cSldViewPr snapToGrid="0" snapToObjects="1">
      <p:cViewPr varScale="1">
        <p:scale>
          <a:sx n="101" d="100"/>
          <a:sy n="101" d="100"/>
        </p:scale>
        <p:origin x="1288" y="192"/>
      </p:cViewPr>
      <p:guideLst>
        <p:guide orient="horz" pos="1344"/>
        <p:guide pos="37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A361F4-E3F2-A848-B578-2A34E992A8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7D21E-C3F6-BD4F-8961-0FCB1B7413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AF721-BD82-0242-A4BE-307BD788485D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1A19-D98E-6A43-AF60-EE2312880E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4F900-8DB2-5D4B-ABC0-B10DB45FB3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05DE5-0403-F442-9584-9DD7C41F3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984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6194B-E0F9-4541-BEAC-6399C02D594C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48CFC-F668-0E45-AB23-B962D0CF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19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1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4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96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33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8CFC-F668-0E45-AB23-B962D0CF6E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4915551"/>
            <a:ext cx="11262866" cy="14750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29CFBAB-9768-A34F-8AAC-80B91A65F49B}" type="datetime1">
              <a:rPr lang="en-GB" smtClean="0"/>
              <a:t>12/07/2021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2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45EB-44E0-FD4D-9556-3169ED5A7672}" type="datetime1">
              <a:rPr lang="en-GB" smtClean="0"/>
              <a:t>12/07/2021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1046ED6-70C7-A143-9373-76A19218C28C}" type="datetime1">
              <a:rPr lang="en-GB" smtClean="0"/>
              <a:t>12/07/2021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7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547032"/>
            <a:ext cx="11309338" cy="9063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15531"/>
            <a:ext cx="11029616" cy="77263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20054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2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F10907-9D22-F642-B568-CF995DEC6444}" type="datetime1">
              <a:rPr lang="en-GB" smtClean="0"/>
              <a:t>12/07/2021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7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156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003F-22EB-D64B-B08F-39B1AFC31FCC}" type="datetime1">
              <a:rPr lang="en-GB" smtClean="0"/>
              <a:t>12/07/2021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6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2450-8A84-5345-8350-C12CA9826A44}" type="datetime1">
              <a:rPr lang="en-GB" smtClean="0"/>
              <a:t>12/07/2021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2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8BF2A-1D10-0E40-B3BA-6F8D64498496}" type="datetime1">
              <a:rPr lang="en-GB" smtClean="0"/>
              <a:t>12/07/2021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9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0600D6-E47F-6D4A-B7F5-2A0A521106D8}" type="datetime1">
              <a:rPr lang="en-GB" smtClean="0"/>
              <a:t>12/07/2021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9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E65-A6ED-0C43-8F06-E7B79E7C4763}" type="datetime1">
              <a:rPr lang="en-GB" smtClean="0"/>
              <a:t>12/07/2021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8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2C796A5-A930-7740-8148-8F33663DF82E}" type="datetime1">
              <a:rPr lang="en-GB" smtClean="0"/>
              <a:t>12/07/2021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BC037BB-6432-BA4F-8B89-DF5D3E526B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370575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367018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370575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B24B439B-F247-B745-A918-5441737ACBA3}"/>
              </a:ext>
            </a:extLst>
          </p:cNvPr>
          <p:cNvSpPr txBox="1">
            <a:spLocks/>
          </p:cNvSpPr>
          <p:nvPr userDrawn="1"/>
        </p:nvSpPr>
        <p:spPr>
          <a:xfrm>
            <a:off x="10907480" y="81279"/>
            <a:ext cx="892961" cy="2817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C037BB-6432-BA4F-8B89-DF5D3E526BA7}" type="slidenum">
              <a:rPr lang="en-US" sz="1600" smtClean="0">
                <a:solidFill>
                  <a:schemeClr val="accent1"/>
                </a:solidFill>
              </a:rPr>
              <a:pPr algn="r"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CA15-8FAB-2648-AF2A-E604E82EE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340" y="1799771"/>
            <a:ext cx="10749717" cy="1972540"/>
          </a:xfrm>
        </p:spPr>
        <p:txBody>
          <a:bodyPr>
            <a:normAutofit/>
          </a:bodyPr>
          <a:lstStyle/>
          <a:p>
            <a:r>
              <a:rPr lang="en-GB" cap="none" dirty="0"/>
              <a:t>Injecting instability into fluids:</a:t>
            </a:r>
            <a:br>
              <a:rPr lang="en-GB" cap="none" dirty="0"/>
            </a:br>
            <a:r>
              <a:rPr lang="en-GB" cap="none" dirty="0"/>
              <a:t>The linear stability of annular Poiseuille-Couette flow with a compliant inner cylinder</a:t>
            </a:r>
            <a:endParaRPr lang="en-US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2A2A0-4ED1-8245-8135-DA304F3E1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340" y="5037610"/>
            <a:ext cx="9144000" cy="1655762"/>
          </a:xfrm>
        </p:spPr>
        <p:txBody>
          <a:bodyPr/>
          <a:lstStyle/>
          <a:p>
            <a:r>
              <a:rPr lang="en-US" sz="1800" cap="none" dirty="0">
                <a:solidFill>
                  <a:schemeClr val="bg1"/>
                </a:solidFill>
              </a:rPr>
              <a:t>Avni Chotai, supervised by Dr Walton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6DD55-AFB4-9B42-8BDA-D3060F67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038" y="688405"/>
            <a:ext cx="2873999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817AD-7DAF-F641-8CFB-08A144DF3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55" y="562405"/>
            <a:ext cx="268457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4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56AFD631-9E2F-5248-99FE-BE97239AE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0" r="4932"/>
          <a:stretch/>
        </p:blipFill>
        <p:spPr>
          <a:xfrm>
            <a:off x="5499100" y="4267200"/>
            <a:ext cx="6692900" cy="1354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2843B-7D97-0944-8358-C5CD303E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annular Poiseuille-Couette flow (APCF)?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1FB2913-BEDA-8D40-90B1-7CA1891C9A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6688" y="1855997"/>
                <a:ext cx="5109774" cy="4570203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2400" dirty="0"/>
                  <a:t>APCF is the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pressure-gradient-driven flow</a:t>
                </a:r>
                <a:r>
                  <a:rPr lang="en-US" sz="2400" dirty="0"/>
                  <a:t> through two concentric cylinders</a:t>
                </a:r>
              </a:p>
              <a:p>
                <a:r>
                  <a:rPr lang="en-US" sz="2400" dirty="0"/>
                  <a:t>Inner cylinder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moves coaxially with a non-dimensional constant speed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  <a:p>
                <a:r>
                  <a:rPr lang="en-US" sz="2400" dirty="0"/>
                  <a:t>Thread-annular injection</a:t>
                </a:r>
              </a:p>
              <a:p>
                <a:r>
                  <a:rPr lang="en-US" sz="2400" dirty="0"/>
                  <a:t>Surgical technique to transport medical implants into the body- Frei, Lüscher, and Wintermantel</a:t>
                </a:r>
                <a:r>
                  <a:rPr lang="en-GB" sz="2400" baseline="30000" dirty="0"/>
                  <a:t>†</a:t>
                </a:r>
                <a:endParaRPr lang="en-US" sz="2400" dirty="0"/>
              </a:p>
              <a:p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1FB2913-BEDA-8D40-90B1-7CA1891C9A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6688" y="1855997"/>
                <a:ext cx="5109774" cy="4570203"/>
              </a:xfrm>
              <a:blipFill>
                <a:blip r:embed="rId4"/>
                <a:stretch>
                  <a:fillRect l="-990" t="-831" r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7BF48EC-23B0-2149-89DD-EEC6160129A9}"/>
              </a:ext>
            </a:extLst>
          </p:cNvPr>
          <p:cNvGrpSpPr/>
          <p:nvPr/>
        </p:nvGrpSpPr>
        <p:grpSpPr>
          <a:xfrm>
            <a:off x="6412909" y="1938683"/>
            <a:ext cx="5032551" cy="1696150"/>
            <a:chOff x="3997420" y="4222346"/>
            <a:chExt cx="5228549" cy="1742504"/>
          </a:xfrm>
        </p:grpSpPr>
        <p:sp>
          <p:nvSpPr>
            <p:cNvPr id="5" name="Can 4">
              <a:extLst>
                <a:ext uri="{FF2B5EF4-FFF2-40B4-BE49-F238E27FC236}">
                  <a16:creationId xmlns:a16="http://schemas.microsoft.com/office/drawing/2014/main" id="{2ADD47E9-7106-EB42-A42D-D5F8BD218086}"/>
                </a:ext>
              </a:extLst>
            </p:cNvPr>
            <p:cNvSpPr/>
            <p:nvPr/>
          </p:nvSpPr>
          <p:spPr>
            <a:xfrm rot="16200000">
              <a:off x="6138294" y="3025092"/>
              <a:ext cx="620541" cy="4371904"/>
            </a:xfrm>
            <a:prstGeom prst="can">
              <a:avLst>
                <a:gd name="adj" fmla="val 51070"/>
              </a:avLst>
            </a:prstGeom>
            <a:solidFill>
              <a:schemeClr val="accent2"/>
            </a:solidFill>
            <a:ln>
              <a:solidFill>
                <a:srgbClr val="9D9D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6" name="Can 5">
              <a:extLst>
                <a:ext uri="{FF2B5EF4-FFF2-40B4-BE49-F238E27FC236}">
                  <a16:creationId xmlns:a16="http://schemas.microsoft.com/office/drawing/2014/main" id="{8F92F497-B5B9-4047-9C1A-F60B31DE8E61}"/>
                </a:ext>
              </a:extLst>
            </p:cNvPr>
            <p:cNvSpPr/>
            <p:nvPr/>
          </p:nvSpPr>
          <p:spPr>
            <a:xfrm rot="16200000">
              <a:off x="5562159" y="2892494"/>
              <a:ext cx="1507617" cy="4637095"/>
            </a:xfrm>
            <a:prstGeom prst="can">
              <a:avLst>
                <a:gd name="adj" fmla="val 46543"/>
              </a:avLst>
            </a:prstGeom>
            <a:noFill/>
            <a:ln>
              <a:solidFill>
                <a:srgbClr val="003E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451BE4-472D-B940-ADC6-18315653D14F}"/>
                </a:ext>
              </a:extLst>
            </p:cNvPr>
            <p:cNvCxnSpPr>
              <a:cxnSpLocks/>
            </p:cNvCxnSpPr>
            <p:nvPr/>
          </p:nvCxnSpPr>
          <p:spPr>
            <a:xfrm>
              <a:off x="8043061" y="5211040"/>
              <a:ext cx="11829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CB92559-5B95-6C4D-A375-72DD2574B9D3}"/>
                    </a:ext>
                  </a:extLst>
                </p:cNvPr>
                <p:cNvSpPr txBox="1"/>
                <p:nvPr/>
              </p:nvSpPr>
              <p:spPr>
                <a:xfrm>
                  <a:off x="8899706" y="4898979"/>
                  <a:ext cx="215700" cy="28456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CB92559-5B95-6C4D-A375-72DD2574B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9706" y="4898979"/>
                  <a:ext cx="215700" cy="284569"/>
                </a:xfrm>
                <a:prstGeom prst="rect">
                  <a:avLst/>
                </a:prstGeom>
                <a:blipFill>
                  <a:blip r:embed="rId5"/>
                  <a:stretch>
                    <a:fillRect l="-23529" r="-23529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99A7A3-F6A6-1148-8BEF-487B8EC7F67E}"/>
                    </a:ext>
                  </a:extLst>
                </p:cNvPr>
                <p:cNvSpPr txBox="1"/>
                <p:nvPr/>
              </p:nvSpPr>
              <p:spPr>
                <a:xfrm>
                  <a:off x="4427881" y="4222346"/>
                  <a:ext cx="522131" cy="221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rgbClr val="003E74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sz="1400" i="1" smtClean="0">
                            <a:solidFill>
                              <a:srgbClr val="003E74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99A7A3-F6A6-1148-8BEF-487B8EC7F6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881" y="4222346"/>
                  <a:ext cx="522131" cy="221332"/>
                </a:xfrm>
                <a:prstGeom prst="rect">
                  <a:avLst/>
                </a:prstGeom>
                <a:blipFill>
                  <a:blip r:embed="rId6"/>
                  <a:stretch>
                    <a:fillRect l="-2439" r="-243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287B0A-E968-AE47-97A5-A8E5C3009F0E}"/>
                    </a:ext>
                  </a:extLst>
                </p:cNvPr>
                <p:cNvSpPr txBox="1"/>
                <p:nvPr/>
              </p:nvSpPr>
              <p:spPr>
                <a:xfrm>
                  <a:off x="4815840" y="4683535"/>
                  <a:ext cx="802206" cy="221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1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1400" dirty="0">
                      <a:solidFill>
                        <a:schemeClr val="accent2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287B0A-E968-AE47-97A5-A8E5C300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5840" y="4683535"/>
                  <a:ext cx="802206" cy="221332"/>
                </a:xfrm>
                <a:prstGeom prst="rect">
                  <a:avLst/>
                </a:prstGeom>
                <a:blipFill>
                  <a:blip r:embed="rId7"/>
                  <a:stretch>
                    <a:fillRect l="-6557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FC5165-BED4-DA41-B3D0-12B73B5822C6}"/>
              </a:ext>
            </a:extLst>
          </p:cNvPr>
          <p:cNvSpPr txBox="1"/>
          <p:nvPr/>
        </p:nvSpPr>
        <p:spPr>
          <a:xfrm>
            <a:off x="10415857" y="5678269"/>
            <a:ext cx="108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Outer cylinder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03F459-52B0-D647-A6DD-74385DB24D0E}"/>
              </a:ext>
            </a:extLst>
          </p:cNvPr>
          <p:cNvSpPr>
            <a:spLocks noChangeAspect="1"/>
          </p:cNvSpPr>
          <p:nvPr/>
        </p:nvSpPr>
        <p:spPr>
          <a:xfrm>
            <a:off x="9805496" y="4676988"/>
            <a:ext cx="646604" cy="646604"/>
          </a:xfrm>
          <a:prstGeom prst="ellipse">
            <a:avLst/>
          </a:prstGeom>
          <a:solidFill>
            <a:schemeClr val="accent2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03404-8C1C-AE4B-8810-D7CA42AD810D}"/>
              </a:ext>
            </a:extLst>
          </p:cNvPr>
          <p:cNvSpPr txBox="1"/>
          <p:nvPr/>
        </p:nvSpPr>
        <p:spPr>
          <a:xfrm>
            <a:off x="8993449" y="5774588"/>
            <a:ext cx="101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Inner cylinder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D9718E-0936-8D46-B3E2-1DFDD4D966C4}"/>
              </a:ext>
            </a:extLst>
          </p:cNvPr>
          <p:cNvCxnSpPr>
            <a:cxnSpLocks/>
          </p:cNvCxnSpPr>
          <p:nvPr/>
        </p:nvCxnSpPr>
        <p:spPr>
          <a:xfrm flipV="1">
            <a:off x="9497044" y="5029200"/>
            <a:ext cx="472456" cy="692428"/>
          </a:xfrm>
          <a:prstGeom prst="straightConnector1">
            <a:avLst/>
          </a:prstGeom>
          <a:ln w="28575">
            <a:solidFill>
              <a:schemeClr val="accent2"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C186FC-022C-464A-B982-5625AA33B1B5}"/>
              </a:ext>
            </a:extLst>
          </p:cNvPr>
          <p:cNvCxnSpPr>
            <a:cxnSpLocks/>
          </p:cNvCxnSpPr>
          <p:nvPr/>
        </p:nvCxnSpPr>
        <p:spPr>
          <a:xfrm flipH="1" flipV="1">
            <a:off x="10299700" y="5118100"/>
            <a:ext cx="200644" cy="717828"/>
          </a:xfrm>
          <a:prstGeom prst="straightConnector1">
            <a:avLst/>
          </a:prstGeom>
          <a:ln w="28575">
            <a:solidFill>
              <a:schemeClr val="accent2"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3C38F9-0B90-064E-B7C6-282BAA7F125E}"/>
              </a:ext>
            </a:extLst>
          </p:cNvPr>
          <p:cNvSpPr txBox="1"/>
          <p:nvPr/>
        </p:nvSpPr>
        <p:spPr>
          <a:xfrm>
            <a:off x="0" y="6334780"/>
            <a:ext cx="71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/>
              <a:t>†</a:t>
            </a:r>
            <a:r>
              <a:rPr lang="en-GB" sz="1400" i="1" dirty="0"/>
              <a:t>Thread-annular flow in vertical pipes, </a:t>
            </a:r>
            <a:r>
              <a:rPr lang="en-GB" sz="1400" dirty="0"/>
              <a:t>Frei, Lüsher and Wintermantel (2000).</a:t>
            </a:r>
          </a:p>
          <a:p>
            <a:r>
              <a:rPr lang="en-GB" sz="1400" dirty="0"/>
              <a:t>Bottom image:  The linear and nonlinear stability of thread-annular flow,  Walton (2005). </a:t>
            </a:r>
          </a:p>
        </p:txBody>
      </p:sp>
    </p:spTree>
    <p:extLst>
      <p:ext uri="{BB962C8B-B14F-4D97-AF65-F5344CB8AC3E}">
        <p14:creationId xmlns:p14="http://schemas.microsoft.com/office/powerpoint/2010/main" val="36373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6ED8D-15A3-C049-92BE-14FC7A11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C9C49-EAEC-A14D-AB1A-E38CCDB5A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11" y="2031246"/>
            <a:ext cx="5251689" cy="5160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Spring-backed plate model, Carpenter and Garrad</a:t>
            </a:r>
            <a:r>
              <a:rPr lang="en-GB" baseline="30000" dirty="0"/>
              <a:t>†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B94DAE-81F2-0C45-A640-3778E853CBDE}"/>
              </a:ext>
            </a:extLst>
          </p:cNvPr>
          <p:cNvGrpSpPr/>
          <p:nvPr/>
        </p:nvGrpSpPr>
        <p:grpSpPr>
          <a:xfrm>
            <a:off x="354538" y="2637497"/>
            <a:ext cx="5458431" cy="2798512"/>
            <a:chOff x="6624710" y="2474211"/>
            <a:chExt cx="5458431" cy="279851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2AFC332-A9F2-C649-AB5C-238C9F971383}"/>
                </a:ext>
              </a:extLst>
            </p:cNvPr>
            <p:cNvGrpSpPr/>
            <p:nvPr/>
          </p:nvGrpSpPr>
          <p:grpSpPr>
            <a:xfrm>
              <a:off x="6624710" y="2474211"/>
              <a:ext cx="4962893" cy="2798512"/>
              <a:chOff x="1039506" y="2857224"/>
              <a:chExt cx="4962893" cy="279851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14396A5-4E9B-5445-BBA4-337965B2F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0762"/>
              <a:stretch/>
            </p:blipFill>
            <p:spPr>
              <a:xfrm>
                <a:off x="1050847" y="2857224"/>
                <a:ext cx="4951542" cy="1462984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5589408-31DA-7146-B898-9347386EF953}"/>
                  </a:ext>
                </a:extLst>
              </p:cNvPr>
              <p:cNvSpPr/>
              <p:nvPr/>
            </p:nvSpPr>
            <p:spPr>
              <a:xfrm>
                <a:off x="1039774" y="3032677"/>
                <a:ext cx="4962618" cy="2623059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  <a:alpha val="1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AC31D2C-1D81-1F4C-B7B1-67FBCC428D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862" r="-6952"/>
              <a:stretch/>
            </p:blipFill>
            <p:spPr>
              <a:xfrm>
                <a:off x="1535319" y="3162655"/>
                <a:ext cx="276756" cy="2123854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F512CB-4E39-D14B-8FEC-BA5A57EDDE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1194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F4D18A3-1B75-A949-980B-7C8E5A0655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506" y="5266267"/>
                <a:ext cx="250287" cy="2502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D5E6A69-30E4-AD41-97B5-2FDCFE5C0A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2931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1BC011C-DAA5-834F-ACD2-68FD921D2A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2063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0F4885E-CFD0-6F43-9CD2-D21046EA55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3948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3A3A4DD-CC99-E148-AF71-DDF24B0F75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65686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6261DA3-DA81-AC4E-8B17-9E02065C4B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89309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4840CA1-277E-784E-9433-50823DE9CE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7571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B54E0E-80A0-DF47-B809-5D56C5C1ED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4817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3D31B6C-88CE-B349-B565-86679E94E3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8440" y="5266267"/>
                <a:ext cx="389468" cy="389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2A8EA03-97FF-F04B-A6D5-685E0D836A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847" y="3684104"/>
                <a:ext cx="4951545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D08641F-94F7-E04D-89CF-E3A3F59D4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8564" y="3684104"/>
                <a:ext cx="0" cy="49996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DEDA567-A700-C949-A79E-8FC170CE434A}"/>
                      </a:ext>
                    </a:extLst>
                  </p:cNvPr>
                  <p:cNvSpPr txBox="1"/>
                  <p:nvPr/>
                </p:nvSpPr>
                <p:spPr>
                  <a:xfrm>
                    <a:off x="2472229" y="3802481"/>
                    <a:ext cx="426527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1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DEDA567-A700-C949-A79E-8FC170CE43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2229" y="3802481"/>
                    <a:ext cx="426527" cy="1692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882" r="-11765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BE0BD5-48AE-4142-A52B-14433F3A5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37473" r="-5929"/>
              <a:stretch/>
            </p:blipFill>
            <p:spPr>
              <a:xfrm flipH="1">
                <a:off x="5130781" y="4205555"/>
                <a:ext cx="389469" cy="105763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67C40A7-3098-AC47-A517-D3569AE1D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" t="36612" r="-2"/>
              <a:stretch/>
            </p:blipFill>
            <p:spPr>
              <a:xfrm flipH="1">
                <a:off x="2694729" y="4191217"/>
                <a:ext cx="367671" cy="107218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CA9376C-7929-FB46-8E54-1CD248AABB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862" r="-6952"/>
              <a:stretch/>
            </p:blipFill>
            <p:spPr>
              <a:xfrm>
                <a:off x="3986443" y="3157351"/>
                <a:ext cx="276756" cy="2123854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D4C8923-2577-2C4F-8A5E-7986C1E622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774" y="5283200"/>
                <a:ext cx="4962615" cy="0"/>
              </a:xfrm>
              <a:prstGeom prst="line">
                <a:avLst/>
              </a:prstGeom>
              <a:ln w="635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911F4F-242E-8D4E-9924-7DC67858C4F6}"/>
                </a:ext>
              </a:extLst>
            </p:cNvPr>
            <p:cNvSpPr txBox="1"/>
            <p:nvPr/>
          </p:nvSpPr>
          <p:spPr>
            <a:xfrm>
              <a:off x="10783048" y="4985896"/>
              <a:ext cx="607650" cy="24197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36000" tIns="36000" rIns="0" bIns="36000" rtlCol="0" anchor="t" anchorCtr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Rigid base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09CB9D0-7A35-504A-B4B8-BC4BEB5E8AD2}"/>
                </a:ext>
              </a:extLst>
            </p:cNvPr>
            <p:cNvSpPr txBox="1"/>
            <p:nvPr/>
          </p:nvSpPr>
          <p:spPr>
            <a:xfrm>
              <a:off x="10240366" y="2807231"/>
              <a:ext cx="1342978" cy="24198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36000" tIns="36000" rIns="0" bIns="36000" rtlCol="0" anchor="t" anchorCtr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Undisturbed boundary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424A04D-1196-D747-BA7B-B6128B167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56281" y="3067737"/>
              <a:ext cx="43991" cy="188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E745B3-FFF3-0A4D-A330-58F722CBFE00}"/>
                </a:ext>
              </a:extLst>
            </p:cNvPr>
            <p:cNvSpPr txBox="1"/>
            <p:nvPr/>
          </p:nvSpPr>
          <p:spPr>
            <a:xfrm>
              <a:off x="8226823" y="2759244"/>
              <a:ext cx="706203" cy="24337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36000" tIns="36000" rIns="0" bIns="36000" rtlCol="0" anchor="t" anchorCtr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Elastic plate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1FF432F-6D4E-F540-A91D-824594CDD809}"/>
                </a:ext>
              </a:extLst>
            </p:cNvPr>
            <p:cNvCxnSpPr>
              <a:cxnSpLocks/>
            </p:cNvCxnSpPr>
            <p:nvPr/>
          </p:nvCxnSpPr>
          <p:spPr>
            <a:xfrm>
              <a:off x="8982741" y="2948034"/>
              <a:ext cx="183382" cy="13271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5032001-6A03-A74C-9E15-53CEACA62B0A}"/>
                </a:ext>
              </a:extLst>
            </p:cNvPr>
            <p:cNvSpPr txBox="1"/>
            <p:nvPr/>
          </p:nvSpPr>
          <p:spPr>
            <a:xfrm>
              <a:off x="11114166" y="4186343"/>
              <a:ext cx="968975" cy="24198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36000" tIns="36000" rIns="0" bIns="36000" rtlCol="0" anchor="t" anchorCtr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Array of springs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7969A3D8-0671-7542-83F0-DA5F67F54F1A}"/>
              </a:ext>
            </a:extLst>
          </p:cNvPr>
          <p:cNvSpPr/>
          <p:nvPr/>
        </p:nvSpPr>
        <p:spPr>
          <a:xfrm>
            <a:off x="1788466" y="6550686"/>
            <a:ext cx="10422831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aseline="30000" dirty="0"/>
              <a:t>†</a:t>
            </a:r>
            <a:r>
              <a:rPr lang="en-GB" sz="1400" i="1" dirty="0"/>
              <a:t>The hydrodynamic stability of flow over Kramer-type compliant surfaces. Part 1. Tollmien-Schlichting instabilities, </a:t>
            </a:r>
            <a:r>
              <a:rPr lang="en-GB" sz="1400" dirty="0"/>
              <a:t>Carpenter and Garrad (1985) </a:t>
            </a:r>
            <a:endParaRPr lang="en-GB" sz="14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BB04BBB-AC14-F34E-892D-43CB1F145551}"/>
                  </a:ext>
                </a:extLst>
              </p:cNvPr>
              <p:cNvSpPr txBox="1"/>
              <p:nvPr/>
            </p:nvSpPr>
            <p:spPr>
              <a:xfrm>
                <a:off x="7294602" y="3442570"/>
                <a:ext cx="3984232" cy="741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GB" sz="2400" i="1" smtClean="0">
                              <a:solidFill>
                                <a:srgbClr val="006E5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solidFill>
                                <a:srgbClr val="006E5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</m:den>
                      </m:f>
                      <m:f>
                        <m:fPr>
                          <m:ctrlPr>
                            <a:rPr lang="en-GB" sz="2400" i="1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400" b="0" i="1" smtClean="0">
                                  <a:solidFill>
                                    <a:srgbClr val="8A379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rgbClr val="8A3795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GB" sz="2400" i="1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rgbClr val="8A379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GB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 sz="2400" i="1" dirty="0">
                  <a:latin typeface="Cambria" panose="02040503050406030204" pitchFamily="18" charset="0"/>
                  <a:ea typeface="BatangChe" panose="02030609000101010101" pitchFamily="49" charset="-127"/>
                  <a:cs typeface="AngsanaUPC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BB04BBB-AC14-F34E-892D-43CB1F145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602" y="3442570"/>
                <a:ext cx="3984232" cy="741165"/>
              </a:xfrm>
              <a:prstGeom prst="rect">
                <a:avLst/>
              </a:prstGeom>
              <a:blipFill>
                <a:blip r:embed="rId9"/>
                <a:stretch>
                  <a:fillRect l="-635" r="-952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9EF2EDB-D520-6A4D-B932-6ED84CAEC1EF}"/>
              </a:ext>
            </a:extLst>
          </p:cNvPr>
          <p:cNvCxnSpPr>
            <a:cxnSpLocks/>
          </p:cNvCxnSpPr>
          <p:nvPr/>
        </p:nvCxnSpPr>
        <p:spPr>
          <a:xfrm flipV="1">
            <a:off x="7021287" y="4165403"/>
            <a:ext cx="428484" cy="33039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8788EB3-CFFB-8A4B-AA3C-2E56A62B5229}"/>
              </a:ext>
            </a:extLst>
          </p:cNvPr>
          <p:cNvSpPr txBox="1"/>
          <p:nvPr/>
        </p:nvSpPr>
        <p:spPr>
          <a:xfrm>
            <a:off x="6111616" y="4598593"/>
            <a:ext cx="2811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rate of change of momentum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per unit area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E4BEAC-5BA4-A047-B800-7F5BA298D240}"/>
              </a:ext>
            </a:extLst>
          </p:cNvPr>
          <p:cNvCxnSpPr>
            <a:cxnSpLocks/>
          </p:cNvCxnSpPr>
          <p:nvPr/>
        </p:nvCxnSpPr>
        <p:spPr>
          <a:xfrm flipV="1">
            <a:off x="9546771" y="4386944"/>
            <a:ext cx="206829" cy="1099456"/>
          </a:xfrm>
          <a:prstGeom prst="straightConnector1">
            <a:avLst/>
          </a:prstGeom>
          <a:ln>
            <a:solidFill>
              <a:srgbClr val="8A379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1DA4462-FB50-A942-A3EC-A8454B113033}"/>
              </a:ext>
            </a:extLst>
          </p:cNvPr>
          <p:cNvSpPr txBox="1"/>
          <p:nvPr/>
        </p:nvSpPr>
        <p:spPr>
          <a:xfrm>
            <a:off x="8684116" y="5485913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A3795"/>
                </a:solidFill>
              </a:rPr>
              <a:t>viscous shear stress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F5C0897-22C2-694A-9CB0-FA53D63EF061}"/>
              </a:ext>
            </a:extLst>
          </p:cNvPr>
          <p:cNvCxnSpPr>
            <a:cxnSpLocks/>
          </p:cNvCxnSpPr>
          <p:nvPr/>
        </p:nvCxnSpPr>
        <p:spPr>
          <a:xfrm flipH="1">
            <a:off x="10912434" y="2928256"/>
            <a:ext cx="190995" cy="4766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BE4FC29-11DF-484C-9CA6-646747C14D6C}"/>
              </a:ext>
            </a:extLst>
          </p:cNvPr>
          <p:cNvSpPr txBox="1"/>
          <p:nvPr/>
        </p:nvSpPr>
        <p:spPr>
          <a:xfrm>
            <a:off x="10719191" y="2024938"/>
            <a:ext cx="1451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resistive force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per unit area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(Hooke’s law)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B3F9A4A-BF80-9649-85D2-A78EBBE505A2}"/>
              </a:ext>
            </a:extLst>
          </p:cNvPr>
          <p:cNvCxnSpPr>
            <a:cxnSpLocks/>
          </p:cNvCxnSpPr>
          <p:nvPr/>
        </p:nvCxnSpPr>
        <p:spPr>
          <a:xfrm>
            <a:off x="8654144" y="3145971"/>
            <a:ext cx="137648" cy="452967"/>
          </a:xfrm>
          <a:prstGeom prst="straightConnector1">
            <a:avLst/>
          </a:prstGeom>
          <a:ln>
            <a:solidFill>
              <a:srgbClr val="006E5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70FBB44-E822-DB48-BE9D-CC8D29CC24ED}"/>
              </a:ext>
            </a:extLst>
          </p:cNvPr>
          <p:cNvSpPr txBox="1"/>
          <p:nvPr/>
        </p:nvSpPr>
        <p:spPr>
          <a:xfrm>
            <a:off x="7836095" y="273231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E51"/>
                </a:solidFill>
              </a:rPr>
              <a:t>fluid pressure</a:t>
            </a:r>
          </a:p>
        </p:txBody>
      </p:sp>
    </p:spTree>
    <p:extLst>
      <p:ext uri="{BB962C8B-B14F-4D97-AF65-F5344CB8AC3E}">
        <p14:creationId xmlns:p14="http://schemas.microsoft.com/office/powerpoint/2010/main" val="417704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9736-B62A-AB47-ABE0-E091DBE8A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D356D-9D56-E64D-9D1B-1094B911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820026"/>
            <a:ext cx="7096433" cy="4769379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Base flow: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Perturb the base state with axisymmetric disturbances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Does the perturbation grow, decay, or persist at the same magnitude?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F38083-152A-414A-990A-C8D2DF613949}"/>
                  </a:ext>
                </a:extLst>
              </p:cNvPr>
              <p:cNvSpPr txBox="1"/>
              <p:nvPr/>
            </p:nvSpPr>
            <p:spPr>
              <a:xfrm>
                <a:off x="438553" y="2530166"/>
                <a:ext cx="6778245" cy="6610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=1 −</m:t>
                      </m:r>
                      <m:sSup>
                        <m:sSupPr>
                          <m:ctrlPr>
                            <a:rPr lang="en-GB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−1+</m:t>
                          </m:r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GB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GB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GB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d>
                      <m:r>
                        <a:rPr lang="en-GB" sz="20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en-GB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F38083-152A-414A-990A-C8D2DF613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3" y="2530166"/>
                <a:ext cx="6778245" cy="661078"/>
              </a:xfrm>
              <a:prstGeom prst="rect">
                <a:avLst/>
              </a:prstGeom>
              <a:blipFill>
                <a:blip r:embed="rId3"/>
                <a:stretch>
                  <a:fillRect t="-18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EC21D4D-B066-FD46-B20F-75AD8DC3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614" y="1923246"/>
            <a:ext cx="4154355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3AFEF-78BB-A94A-9421-3335942B7589}"/>
                  </a:ext>
                </a:extLst>
              </p:cNvPr>
              <p:cNvSpPr txBox="1"/>
              <p:nvPr/>
            </p:nvSpPr>
            <p:spPr>
              <a:xfrm>
                <a:off x="2098240" y="4781800"/>
                <a:ext cx="31540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acc>
                        <m:accPr>
                          <m:chr m:val="̂"/>
                          <m:ctrlP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func>
                        <m:funcPr>
                          <m:ctrlP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GB" sz="20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))+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3AFEF-78BB-A94A-9421-3335942B7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240" y="4781800"/>
                <a:ext cx="3154069" cy="307777"/>
              </a:xfrm>
              <a:prstGeom prst="rect">
                <a:avLst/>
              </a:prstGeom>
              <a:blipFill>
                <a:blip r:embed="rId5"/>
                <a:stretch>
                  <a:fillRect l="-803" t="-2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67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71972F-0961-2746-92A2-BF3031B1A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934036"/>
            <a:ext cx="5434565" cy="4018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8F657C-22C3-AB4B-8E31-90D820154E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Stability regions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= 0.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7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8F657C-22C3-AB4B-8E31-90D820154E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149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7B6B6C4-D43E-AA4C-A5B5-2826EBD22C93}"/>
                  </a:ext>
                </a:extLst>
              </p:cNvPr>
              <p:cNvSpPr/>
              <p:nvPr/>
            </p:nvSpPr>
            <p:spPr>
              <a:xfrm>
                <a:off x="7638493" y="1744356"/>
                <a:ext cx="28389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1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11,  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7B6B6C4-D43E-AA4C-A5B5-2826EBD22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493" y="1744356"/>
                <a:ext cx="2838982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CDA25FB-72B3-E449-8590-8EC229442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64" y="1929021"/>
            <a:ext cx="5225142" cy="3918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DECD34-594A-9F4A-BA4F-1DF17AD9C96D}"/>
                  </a:ext>
                </a:extLst>
              </p:cNvPr>
              <p:cNvSpPr/>
              <p:nvPr/>
            </p:nvSpPr>
            <p:spPr>
              <a:xfrm>
                <a:off x="2748630" y="1740000"/>
                <a:ext cx="8251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𝑅𝑖𝑔𝑖𝑑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DECD34-594A-9F4A-BA4F-1DF17AD9C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630" y="1740000"/>
                <a:ext cx="825162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9989B1-00EF-6341-891C-F58489AABADF}"/>
              </a:ext>
            </a:extLst>
          </p:cNvPr>
          <p:cNvSpPr/>
          <p:nvPr/>
        </p:nvSpPr>
        <p:spPr>
          <a:xfrm>
            <a:off x="0" y="6272348"/>
            <a:ext cx="12191999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4091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Flexibility introduces new modes of instability to the problem!</a:t>
            </a:r>
          </a:p>
        </p:txBody>
      </p:sp>
    </p:spTree>
    <p:extLst>
      <p:ext uri="{BB962C8B-B14F-4D97-AF65-F5344CB8AC3E}">
        <p14:creationId xmlns:p14="http://schemas.microsoft.com/office/powerpoint/2010/main" val="228076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130AD6-CFE0-014B-A635-1B5AD90628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:r>
                  <a:rPr lang="en-GB" dirty="0"/>
                  <a:t>What properties can we deduce analytically?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i="1" dirty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l-GR" i="1" dirty="0">
                          <a:latin typeface="Cambria Math" panose="02040503050406030204" pitchFamily="18" charset="0"/>
                        </a:rPr>
                        <m:t> = 0.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l-GR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0 , 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1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11,  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130AD6-CFE0-014B-A635-1B5AD9062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920" t="-17742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E09A5959-8087-6449-A896-63BA9DCB36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8" t="4180" r="5396"/>
          <a:stretch/>
        </p:blipFill>
        <p:spPr>
          <a:xfrm>
            <a:off x="100012" y="1805292"/>
            <a:ext cx="5663467" cy="4310694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1EDECDF-4BB6-6A46-9954-A942D09002FD}"/>
              </a:ext>
            </a:extLst>
          </p:cNvPr>
          <p:cNvSpPr>
            <a:spLocks noChangeAspect="1"/>
          </p:cNvSpPr>
          <p:nvPr/>
        </p:nvSpPr>
        <p:spPr>
          <a:xfrm>
            <a:off x="1786033" y="5268399"/>
            <a:ext cx="525084" cy="525084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6B0FF5-9996-1B42-8736-CC8DB50A285A}"/>
              </a:ext>
            </a:extLst>
          </p:cNvPr>
          <p:cNvCxnSpPr>
            <a:cxnSpLocks/>
          </p:cNvCxnSpPr>
          <p:nvPr/>
        </p:nvCxnSpPr>
        <p:spPr>
          <a:xfrm flipV="1">
            <a:off x="1356371" y="5781922"/>
            <a:ext cx="433381" cy="453986"/>
          </a:xfrm>
          <a:prstGeom prst="straightConnector1">
            <a:avLst/>
          </a:prstGeom>
          <a:ln w="4762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118BA9-61B6-1746-BC48-50C649AAE942}"/>
                  </a:ext>
                </a:extLst>
              </p:cNvPr>
              <p:cNvSpPr txBox="1"/>
              <p:nvPr/>
            </p:nvSpPr>
            <p:spPr>
              <a:xfrm>
                <a:off x="91150" y="6264217"/>
                <a:ext cx="20781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≈2.66 ×</m:t>
                      </m:r>
                      <m:sSup>
                        <m:sSupPr>
                          <m:ctrlPr>
                            <a:rPr lang="en-GB" sz="2000" b="0" i="1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b="0" i="1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0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7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118BA9-61B6-1746-BC48-50C649AAE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0" y="6264217"/>
                <a:ext cx="2078182" cy="400110"/>
              </a:xfrm>
              <a:prstGeom prst="rect">
                <a:avLst/>
              </a:prstGeom>
              <a:blipFill>
                <a:blip r:embed="rId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A0933A1-E69A-6E4A-AD2A-7563B1C27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551" y="2843640"/>
            <a:ext cx="5263979" cy="387227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A1777B-B10A-C242-BA30-0D95891AF8FB}"/>
              </a:ext>
            </a:extLst>
          </p:cNvPr>
          <p:cNvSpPr/>
          <p:nvPr/>
        </p:nvSpPr>
        <p:spPr>
          <a:xfrm>
            <a:off x="8754272" y="4647857"/>
            <a:ext cx="283521" cy="269163"/>
          </a:xfrm>
          <a:prstGeom prst="ellipse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8854EB-20F9-9D49-8172-C8E583FF6663}"/>
              </a:ext>
            </a:extLst>
          </p:cNvPr>
          <p:cNvCxnSpPr>
            <a:cxnSpLocks/>
          </p:cNvCxnSpPr>
          <p:nvPr/>
        </p:nvCxnSpPr>
        <p:spPr>
          <a:xfrm>
            <a:off x="8896223" y="4773612"/>
            <a:ext cx="0" cy="18229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CFA504-EB27-E64D-93AA-9E7B6326A976}"/>
              </a:ext>
            </a:extLst>
          </p:cNvPr>
          <p:cNvCxnSpPr>
            <a:cxnSpLocks/>
          </p:cNvCxnSpPr>
          <p:nvPr/>
        </p:nvCxnSpPr>
        <p:spPr>
          <a:xfrm flipH="1">
            <a:off x="6560026" y="4776672"/>
            <a:ext cx="2334726" cy="31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0EEC65-27A3-DD41-AB7F-6CBC821BEFD6}"/>
                  </a:ext>
                </a:extLst>
              </p:cNvPr>
              <p:cNvSpPr txBox="1"/>
              <p:nvPr/>
            </p:nvSpPr>
            <p:spPr>
              <a:xfrm>
                <a:off x="6945854" y="1714134"/>
                <a:ext cx="4611187" cy="85850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0914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2400">
                    <a:solidFill>
                      <a:schemeClr val="accent2">
                        <a:lumMod val="75000"/>
                      </a:schemeClr>
                    </a:solidFill>
                  </a:defRPr>
                </a:lvl1pPr>
              </a:lstStyle>
              <a:p>
                <a:r>
                  <a:rPr lang="en-GB" dirty="0"/>
                  <a:t>Study 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→0.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Turns out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is proportional to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GB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0EEC65-27A3-DD41-AB7F-6CBC821BE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854" y="1714134"/>
                <a:ext cx="4611187" cy="858505"/>
              </a:xfrm>
              <a:prstGeom prst="rect">
                <a:avLst/>
              </a:prstGeom>
              <a:blipFill>
                <a:blip r:embed="rId8"/>
                <a:stretch>
                  <a:fillRect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36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0CCEE6C-51D2-3947-B5D0-4A2053C75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69" y="1842934"/>
            <a:ext cx="6001899" cy="45014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595141-C210-7041-A72C-B488847A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9" y="1842934"/>
            <a:ext cx="6001899" cy="450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4CE8A-4B0C-D548-B1A1-FC46315D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viscous problem at large Reynolds numbers</a:t>
            </a:r>
            <a:br>
              <a:rPr lang="en-US" dirty="0"/>
            </a:br>
            <a:r>
              <a:rPr lang="en-US" dirty="0"/>
              <a:t>A ‘maximal-interactions’ approach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1CD252-F86B-3948-A18F-4E3D88AC8789}"/>
              </a:ext>
            </a:extLst>
          </p:cNvPr>
          <p:cNvSpPr/>
          <p:nvPr/>
        </p:nvSpPr>
        <p:spPr>
          <a:xfrm>
            <a:off x="8156920" y="2525361"/>
            <a:ext cx="3083859" cy="3451411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C367E3-5D65-354D-9490-119B2EAE60FA}"/>
              </a:ext>
            </a:extLst>
          </p:cNvPr>
          <p:cNvCxnSpPr/>
          <p:nvPr/>
        </p:nvCxnSpPr>
        <p:spPr>
          <a:xfrm>
            <a:off x="8165885" y="3403903"/>
            <a:ext cx="307489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7A3ECD-CEE3-CE48-8371-6CDBDA5302EF}"/>
              </a:ext>
            </a:extLst>
          </p:cNvPr>
          <p:cNvCxnSpPr/>
          <p:nvPr/>
        </p:nvCxnSpPr>
        <p:spPr>
          <a:xfrm>
            <a:off x="8156921" y="5160987"/>
            <a:ext cx="307489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C9FEBD-A22F-D743-9E88-6C9BF4F8B167}"/>
              </a:ext>
            </a:extLst>
          </p:cNvPr>
          <p:cNvSpPr txBox="1"/>
          <p:nvPr/>
        </p:nvSpPr>
        <p:spPr>
          <a:xfrm>
            <a:off x="8696165" y="2792011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Vollkorn" pitchFamily="2" charset="0"/>
                <a:ea typeface="Vollkorn" pitchFamily="2" charset="0"/>
              </a:rPr>
              <a:t>Viscous wall layer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7285A-7704-2242-AF82-E126F26F0E53}"/>
              </a:ext>
            </a:extLst>
          </p:cNvPr>
          <p:cNvSpPr txBox="1"/>
          <p:nvPr/>
        </p:nvSpPr>
        <p:spPr>
          <a:xfrm>
            <a:off x="8696165" y="538421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Vollkorn" pitchFamily="2" charset="0"/>
                <a:ea typeface="Vollkorn" pitchFamily="2" charset="0"/>
              </a:rPr>
              <a:t>Viscous wall layer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5286E7-4D56-A54D-A513-CBF427F4453E}"/>
              </a:ext>
            </a:extLst>
          </p:cNvPr>
          <p:cNvSpPr txBox="1"/>
          <p:nvPr/>
        </p:nvSpPr>
        <p:spPr>
          <a:xfrm>
            <a:off x="8969799" y="413634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Vollkorn" pitchFamily="2" charset="0"/>
                <a:ea typeface="Vollkorn" pitchFamily="2" charset="0"/>
              </a:rPr>
              <a:t>Inviscid core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219CC9-BD4A-8E41-86F3-3F1A292739AD}"/>
              </a:ext>
            </a:extLst>
          </p:cNvPr>
          <p:cNvGrpSpPr/>
          <p:nvPr/>
        </p:nvGrpSpPr>
        <p:grpSpPr>
          <a:xfrm>
            <a:off x="6192239" y="2146692"/>
            <a:ext cx="5843864" cy="4107240"/>
            <a:chOff x="6192239" y="2372393"/>
            <a:chExt cx="5843864" cy="41072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C216EF-A89E-EB4B-9AF9-A0509BD5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1032" y="2372393"/>
              <a:ext cx="5435071" cy="39672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12C14C4-8E75-7040-9E37-928318433F96}"/>
                    </a:ext>
                  </a:extLst>
                </p:cNvPr>
                <p:cNvSpPr txBox="1"/>
                <p:nvPr/>
              </p:nvSpPr>
              <p:spPr>
                <a:xfrm>
                  <a:off x="6192239" y="6264189"/>
                  <a:ext cx="135755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accent2"/>
                      </a:solidFill>
                    </a:rPr>
                    <a:t>Compliant,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1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1400" dirty="0">
                      <a:solidFill>
                        <a:schemeClr val="accent2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12C14C4-8E75-7040-9E37-928318433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2239" y="6264189"/>
                  <a:ext cx="1357551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7407" t="-22222" b="-4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CDCA902-4297-F74D-A04F-459151E46EA6}"/>
                    </a:ext>
                  </a:extLst>
                </p:cNvPr>
                <p:cNvSpPr txBox="1"/>
                <p:nvPr/>
              </p:nvSpPr>
              <p:spPr>
                <a:xfrm>
                  <a:off x="6395308" y="2404706"/>
                  <a:ext cx="95141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accent2"/>
                      </a:solidFill>
                    </a:rPr>
                    <a:t>Rigid,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1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1400" dirty="0">
                      <a:solidFill>
                        <a:schemeClr val="accent2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CDCA902-4297-F74D-A04F-459151E46E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5308" y="2404706"/>
                  <a:ext cx="951414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11842" t="-29412" b="-470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01ACA1-5406-8144-93C5-2F8EDB15FC26}"/>
              </a:ext>
            </a:extLst>
          </p:cNvPr>
          <p:cNvSpPr txBox="1"/>
          <p:nvPr/>
        </p:nvSpPr>
        <p:spPr>
          <a:xfrm>
            <a:off x="3852115" y="6552399"/>
            <a:ext cx="8457572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The Theory of Hydrodynamic Stability, </a:t>
            </a:r>
            <a:r>
              <a:rPr lang="en-US" sz="1400" dirty="0"/>
              <a:t>Lin (1955). </a:t>
            </a:r>
            <a:r>
              <a:rPr lang="en-US" sz="1400" baseline="30000" dirty="0"/>
              <a:t>‡</a:t>
            </a:r>
            <a:r>
              <a:rPr lang="en-US" sz="1400" i="1" dirty="0"/>
              <a:t>Instability of flows through pipes of general cross-section, </a:t>
            </a:r>
            <a:r>
              <a:rPr lang="en-US" sz="1400" dirty="0"/>
              <a:t>Smith (1979).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957A3D-E3A5-574F-BB54-5848923A916C}"/>
                  </a:ext>
                </a:extLst>
              </p:cNvPr>
              <p:cNvSpPr txBox="1"/>
              <p:nvPr/>
            </p:nvSpPr>
            <p:spPr>
              <a:xfrm>
                <a:off x="4071930" y="5007768"/>
                <a:ext cx="1641411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FA3D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sz="2000" b="0" i="1" smtClean="0">
                          <a:solidFill>
                            <a:srgbClr val="FFA3D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FFA3DF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000" b="0" i="1" smtClean="0">
                          <a:solidFill>
                            <a:srgbClr val="FFA3D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FA3D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FA3D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FA3DF"/>
                              </a:solidFill>
                              <a:latin typeface="Cambria Math" panose="02040503050406030204" pitchFamily="18" charset="0"/>
                            </a:rPr>
                            <m:t>−1/7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FA3D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FFA3D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957A3D-E3A5-574F-BB54-5848923A9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930" y="5007768"/>
                <a:ext cx="1641411" cy="319318"/>
              </a:xfrm>
              <a:prstGeom prst="rect">
                <a:avLst/>
              </a:prstGeom>
              <a:blipFill>
                <a:blip r:embed="rId8"/>
                <a:stretch>
                  <a:fillRect t="-3846" r="-307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0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130AD6-CFE0-014B-A635-1B5AD90628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:r>
                  <a:rPr lang="en-US" dirty="0"/>
                  <a:t>Comparisons between asymptotic results and OSE calculations: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i="1" dirty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l-GR" i="1" dirty="0">
                          <a:latin typeface="Cambria Math" panose="02040503050406030204" pitchFamily="18" charset="0"/>
                        </a:rPr>
                        <m:t> = 0.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l-GR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0,  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0.1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130AD6-CFE0-014B-A635-1B5AD9062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20" t="-17742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3466D6C-6E11-974C-A1D1-702ED1FE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481" y="2181116"/>
            <a:ext cx="3815621" cy="2861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7CFDCB-8A7C-6047-A0FB-DA6907B50DEF}"/>
                  </a:ext>
                </a:extLst>
              </p:cNvPr>
              <p:cNvSpPr/>
              <p:nvPr/>
            </p:nvSpPr>
            <p:spPr>
              <a:xfrm>
                <a:off x="9293206" y="1892912"/>
                <a:ext cx="13201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 = 1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7CFDCB-8A7C-6047-A0FB-DA6907B50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206" y="1892912"/>
                <a:ext cx="132017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0FB29CB-016F-2642-B696-DF207B438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515" y="2181116"/>
            <a:ext cx="3815621" cy="2861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449151-A9D7-AE45-8E8C-ACD975A1BBD4}"/>
                  </a:ext>
                </a:extLst>
              </p:cNvPr>
              <p:cNvSpPr/>
              <p:nvPr/>
            </p:nvSpPr>
            <p:spPr>
              <a:xfrm>
                <a:off x="5430888" y="1892912"/>
                <a:ext cx="1268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=5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449151-A9D7-AE45-8E8C-ACD975A1BB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888" y="1892912"/>
                <a:ext cx="126887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394516B-755F-7349-A430-A49B9BC57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549" y="2181116"/>
            <a:ext cx="3815621" cy="2861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CFAC1D2-7FCC-9B43-B8C8-F11C4511057A}"/>
                  </a:ext>
                </a:extLst>
              </p:cNvPr>
              <p:cNvSpPr/>
              <p:nvPr/>
            </p:nvSpPr>
            <p:spPr>
              <a:xfrm>
                <a:off x="1542922" y="1892912"/>
                <a:ext cx="1268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=5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CFAC1D2-7FCC-9B43-B8C8-F11C45110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922" y="1892912"/>
                <a:ext cx="1268874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FA7D8A-EC18-4A4D-A5DF-49DB45901847}"/>
              </a:ext>
            </a:extLst>
          </p:cNvPr>
          <p:cNvCxnSpPr>
            <a:cxnSpLocks/>
          </p:cNvCxnSpPr>
          <p:nvPr/>
        </p:nvCxnSpPr>
        <p:spPr>
          <a:xfrm>
            <a:off x="418765" y="4059000"/>
            <a:ext cx="11324490" cy="0"/>
          </a:xfrm>
          <a:prstGeom prst="line">
            <a:avLst/>
          </a:prstGeom>
          <a:ln w="254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852A5C2-67B1-C34B-9E0F-202EDAE9B6EB}"/>
              </a:ext>
            </a:extLst>
          </p:cNvPr>
          <p:cNvSpPr/>
          <p:nvPr/>
        </p:nvSpPr>
        <p:spPr>
          <a:xfrm>
            <a:off x="0" y="5777672"/>
            <a:ext cx="12191999" cy="830997"/>
          </a:xfrm>
          <a:prstGeom prst="rect">
            <a:avLst/>
          </a:prstGeom>
          <a:solidFill>
            <a:schemeClr val="accent2">
              <a:lumMod val="60000"/>
              <a:lumOff val="40000"/>
              <a:alpha val="4091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Increasing flexibility causes the viscous mode to become thinner.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Asymptotic analysis successfully describes the neutral mode for large Reynolds number!</a:t>
            </a:r>
          </a:p>
        </p:txBody>
      </p:sp>
    </p:spTree>
    <p:extLst>
      <p:ext uri="{BB962C8B-B14F-4D97-AF65-F5344CB8AC3E}">
        <p14:creationId xmlns:p14="http://schemas.microsoft.com/office/powerpoint/2010/main" val="149404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{0C250A8E-E586-0746-A96C-E74A14E59BAF}tf10001123</Template>
  <TotalTime>18475</TotalTime>
  <Words>445</Words>
  <Application>Microsoft Macintosh PowerPoint</Application>
  <PresentationFormat>Widescreen</PresentationFormat>
  <Paragraphs>72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Cambria</vt:lpstr>
      <vt:lpstr>Cambria Math</vt:lpstr>
      <vt:lpstr>Gill Sans MT</vt:lpstr>
      <vt:lpstr>Vollkorn</vt:lpstr>
      <vt:lpstr>Wingdings 2</vt:lpstr>
      <vt:lpstr>Dividend</vt:lpstr>
      <vt:lpstr>Injecting instability into fluids: The linear stability of annular Poiseuille-Couette flow with a compliant inner cylinder</vt:lpstr>
      <vt:lpstr>What is annular Poiseuille-Couette flow (APCF)?</vt:lpstr>
      <vt:lpstr>Mathematical model</vt:lpstr>
      <vt:lpstr>Linear stability</vt:lpstr>
      <vt:lpstr>Stability regions for  δ = 0.7,  V = 0</vt:lpstr>
      <vt:lpstr>What properties can we deduce analytically?  δ = 0.7,  V = 0 ,  K = 1e11,  m = 0.1</vt:lpstr>
      <vt:lpstr>The viscous problem at large Reynolds numbers A ‘maximal-interactions’ approach</vt:lpstr>
      <vt:lpstr>Comparisons between asymptotic results and OSE calculations: δ = 0.5,  V = 0,  m = 0.1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linear stability of annular Poiseuille-Couette flow: A lower branch analysis</dc:title>
  <dc:creator>Chotai, Avni S</dc:creator>
  <cp:lastModifiedBy>Chotai, Avni S</cp:lastModifiedBy>
  <cp:revision>24</cp:revision>
  <dcterms:created xsi:type="dcterms:W3CDTF">2020-11-06T16:39:02Z</dcterms:created>
  <dcterms:modified xsi:type="dcterms:W3CDTF">2021-07-12T21:40:55Z</dcterms:modified>
</cp:coreProperties>
</file>