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7" r:id="rId4"/>
    <p:sldId id="278" r:id="rId5"/>
    <p:sldId id="261" r:id="rId6"/>
    <p:sldId id="262" r:id="rId7"/>
    <p:sldId id="275" r:id="rId8"/>
    <p:sldId id="273" r:id="rId9"/>
    <p:sldId id="266" r:id="rId10"/>
    <p:sldId id="267" r:id="rId11"/>
    <p:sldId id="268" r:id="rId12"/>
    <p:sldId id="269" r:id="rId13"/>
    <p:sldId id="276" r:id="rId14"/>
    <p:sldId id="271" r:id="rId15"/>
    <p:sldId id="279" r:id="rId16"/>
    <p:sldId id="280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3A3E8-3642-6150-1C14-28C545A48D11}" v="1" dt="2022-06-29T17:26:21.327"/>
    <p1510:client id="{BB4BF633-840F-492F-B008-1F94CCA6F828}" v="10" dt="2022-06-29T13:20:45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77150" autoAdjust="0"/>
  </p:normalViewPr>
  <p:slideViewPr>
    <p:cSldViewPr snapToGrid="0">
      <p:cViewPr varScale="1">
        <p:scale>
          <a:sx n="64" d="100"/>
          <a:sy n="64" d="100"/>
        </p:scale>
        <p:origin x="12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ti Wan Rosely, Wan Izar Haizan" userId="S::wb120@ic.ac.uk::83a20b3e-fdea-47b9-b64f-d0ce7fc4ac4b" providerId="AD" clId="Web-{B023A3E8-3642-6150-1C14-28C545A48D11}"/>
    <pc:docChg chg="modSld">
      <pc:chgData name="binti Wan Rosely, Wan Izar Haizan" userId="S::wb120@ic.ac.uk::83a20b3e-fdea-47b9-b64f-d0ce7fc4ac4b" providerId="AD" clId="Web-{B023A3E8-3642-6150-1C14-28C545A48D11}" dt="2022-06-29T17:26:21.327" v="0"/>
      <pc:docMkLst>
        <pc:docMk/>
      </pc:docMkLst>
      <pc:sldChg chg="delSp delAnim">
        <pc:chgData name="binti Wan Rosely, Wan Izar Haizan" userId="S::wb120@ic.ac.uk::83a20b3e-fdea-47b9-b64f-d0ce7fc4ac4b" providerId="AD" clId="Web-{B023A3E8-3642-6150-1C14-28C545A48D11}" dt="2022-06-29T17:26:21.327" v="0"/>
        <pc:sldMkLst>
          <pc:docMk/>
          <pc:sldMk cId="3525182598" sldId="257"/>
        </pc:sldMkLst>
        <pc:picChg chg="del">
          <ac:chgData name="binti Wan Rosely, Wan Izar Haizan" userId="S::wb120@ic.ac.uk::83a20b3e-fdea-47b9-b64f-d0ce7fc4ac4b" providerId="AD" clId="Web-{B023A3E8-3642-6150-1C14-28C545A48D11}" dt="2022-06-29T17:26:21.327" v="0"/>
          <ac:picMkLst>
            <pc:docMk/>
            <pc:sldMk cId="3525182598" sldId="257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C6AD2C0-026D-4014-9C1A-C50D943FD863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D6329F8-4B0B-47ED-A280-1D7D31144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428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6564-A3F7-40CC-AF3D-84BE059932E1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174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13A4A-7E57-44BC-A470-5D10657DD800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7874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13A4A-7E57-44BC-A470-5D10657DD800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842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 defTabSz="915772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13A4A-7E57-44BC-A470-5D10657DD800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130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329F8-4B0B-47ED-A280-1D7D311448BA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2083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13A4A-7E57-44BC-A470-5D10657DD800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206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13A4A-7E57-44BC-A470-5D10657DD800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6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329F8-4B0B-47ED-A280-1D7D311448BA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072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329F8-4B0B-47ED-A280-1D7D311448BA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139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9593" lvl="1" indent="-1717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13A4A-7E57-44BC-A470-5D10657DD800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425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13A4A-7E57-44BC-A470-5D10657DD800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177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329F8-4B0B-47ED-A280-1D7D311448BA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688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329F8-4B0B-47ED-A280-1D7D311448BA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952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GB" b="1" baseline="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13A4A-7E57-44BC-A470-5D10657DD800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152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03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506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030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DEA-A6B7-4C3D-B90B-16F992C8C009}" type="slidenum">
              <a:rPr lang="en-MY" smtClean="0"/>
              <a:t>‹#›</a:t>
            </a:fld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44981-26FD-4547-A524-D568666A40A4}"/>
              </a:ext>
            </a:extLst>
          </p:cNvPr>
          <p:cNvSpPr/>
          <p:nvPr userDrawn="1"/>
        </p:nvSpPr>
        <p:spPr>
          <a:xfrm>
            <a:off x="-1" y="-1"/>
            <a:ext cx="2649415" cy="574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/>
              <a:t>OUTLINES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DC15E-01DF-4FAA-B2A4-77A5C8077749}"/>
              </a:ext>
            </a:extLst>
          </p:cNvPr>
          <p:cNvSpPr/>
          <p:nvPr userDrawn="1"/>
        </p:nvSpPr>
        <p:spPr>
          <a:xfrm>
            <a:off x="2731477" y="943"/>
            <a:ext cx="9460523" cy="573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373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DEA-A6B7-4C3D-B90B-16F992C8C009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6A2E0-60AE-428F-BF13-71CEEFB58CEC}"/>
              </a:ext>
            </a:extLst>
          </p:cNvPr>
          <p:cNvSpPr/>
          <p:nvPr userDrawn="1"/>
        </p:nvSpPr>
        <p:spPr>
          <a:xfrm>
            <a:off x="-1" y="-1"/>
            <a:ext cx="2649415" cy="574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/>
              <a:t>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2BD18-4CA5-4E26-B262-EB9EAFF4D131}"/>
              </a:ext>
            </a:extLst>
          </p:cNvPr>
          <p:cNvSpPr/>
          <p:nvPr userDrawn="1"/>
        </p:nvSpPr>
        <p:spPr>
          <a:xfrm>
            <a:off x="2731477" y="943"/>
            <a:ext cx="9460523" cy="573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782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DEA-A6B7-4C3D-B90B-16F992C8C009}" type="slidenum">
              <a:rPr lang="en-MY" smtClean="0"/>
              <a:t>‹#›</a:t>
            </a:fld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44981-26FD-4547-A524-D568666A40A4}"/>
              </a:ext>
            </a:extLst>
          </p:cNvPr>
          <p:cNvSpPr/>
          <p:nvPr userDrawn="1"/>
        </p:nvSpPr>
        <p:spPr>
          <a:xfrm>
            <a:off x="-1" y="-1"/>
            <a:ext cx="2649415" cy="574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/>
              <a:t>RESEARCH AIM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DC15E-01DF-4FAA-B2A4-77A5C8077749}"/>
              </a:ext>
            </a:extLst>
          </p:cNvPr>
          <p:cNvSpPr/>
          <p:nvPr userDrawn="1"/>
        </p:nvSpPr>
        <p:spPr>
          <a:xfrm>
            <a:off x="2731477" y="943"/>
            <a:ext cx="9460523" cy="573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990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DEA-A6B7-4C3D-B90B-16F992C8C009}" type="slidenum">
              <a:rPr lang="en-MY" smtClean="0"/>
              <a:t>‹#›</a:t>
            </a:fld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44981-26FD-4547-A524-D568666A40A4}"/>
              </a:ext>
            </a:extLst>
          </p:cNvPr>
          <p:cNvSpPr/>
          <p:nvPr userDrawn="1"/>
        </p:nvSpPr>
        <p:spPr>
          <a:xfrm>
            <a:off x="-1" y="-1"/>
            <a:ext cx="2649415" cy="574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/>
              <a:t>INITIAL</a:t>
            </a:r>
            <a:r>
              <a:rPr lang="en-MY" sz="2000" b="1" baseline="0"/>
              <a:t> FINDINGS</a:t>
            </a:r>
            <a:endParaRPr lang="en-MY" sz="2000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DC15E-01DF-4FAA-B2A4-77A5C8077749}"/>
              </a:ext>
            </a:extLst>
          </p:cNvPr>
          <p:cNvSpPr/>
          <p:nvPr userDrawn="1"/>
        </p:nvSpPr>
        <p:spPr>
          <a:xfrm>
            <a:off x="2731477" y="943"/>
            <a:ext cx="9460523" cy="573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204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DEA-A6B7-4C3D-B90B-16F992C8C009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2C60A-682E-4E87-A86E-6604BE912713}"/>
              </a:ext>
            </a:extLst>
          </p:cNvPr>
          <p:cNvSpPr/>
          <p:nvPr userDrawn="1"/>
        </p:nvSpPr>
        <p:spPr>
          <a:xfrm>
            <a:off x="-1" y="-1"/>
            <a:ext cx="2649415" cy="574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/>
              <a:t>BACKGROUND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4942D-1B41-471F-A173-36EA10021C37}"/>
              </a:ext>
            </a:extLst>
          </p:cNvPr>
          <p:cNvSpPr/>
          <p:nvPr userDrawn="1"/>
        </p:nvSpPr>
        <p:spPr>
          <a:xfrm>
            <a:off x="2731477" y="943"/>
            <a:ext cx="9460523" cy="573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030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DEA-A6B7-4C3D-B90B-16F992C8C009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2C60A-682E-4E87-A86E-6604BE912713}"/>
              </a:ext>
            </a:extLst>
          </p:cNvPr>
          <p:cNvSpPr/>
          <p:nvPr userDrawn="1"/>
        </p:nvSpPr>
        <p:spPr>
          <a:xfrm>
            <a:off x="-1" y="-1"/>
            <a:ext cx="2649415" cy="574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/>
              <a:t>FUTURE</a:t>
            </a:r>
            <a:r>
              <a:rPr lang="en-MY" sz="2000" b="1" baseline="0"/>
              <a:t> WORKS</a:t>
            </a:r>
            <a:endParaRPr lang="en-MY" sz="20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4942D-1B41-471F-A173-36EA10021C37}"/>
              </a:ext>
            </a:extLst>
          </p:cNvPr>
          <p:cNvSpPr/>
          <p:nvPr userDrawn="1"/>
        </p:nvSpPr>
        <p:spPr>
          <a:xfrm>
            <a:off x="2731477" y="943"/>
            <a:ext cx="9460523" cy="573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496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DEA-A6B7-4C3D-B90B-16F992C8C009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2C60A-682E-4E87-A86E-6604BE912713}"/>
              </a:ext>
            </a:extLst>
          </p:cNvPr>
          <p:cNvSpPr/>
          <p:nvPr userDrawn="1"/>
        </p:nvSpPr>
        <p:spPr>
          <a:xfrm>
            <a:off x="-1" y="-1"/>
            <a:ext cx="2649415" cy="574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/>
              <a:t>CONCLUSION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4942D-1B41-471F-A173-36EA10021C37}"/>
              </a:ext>
            </a:extLst>
          </p:cNvPr>
          <p:cNvSpPr/>
          <p:nvPr userDrawn="1"/>
        </p:nvSpPr>
        <p:spPr>
          <a:xfrm>
            <a:off x="2731477" y="943"/>
            <a:ext cx="9460523" cy="573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6142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DEA-A6B7-4C3D-B90B-16F992C8C009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2C60A-682E-4E87-A86E-6604BE912713}"/>
              </a:ext>
            </a:extLst>
          </p:cNvPr>
          <p:cNvSpPr/>
          <p:nvPr userDrawn="1"/>
        </p:nvSpPr>
        <p:spPr>
          <a:xfrm>
            <a:off x="-1" y="-1"/>
            <a:ext cx="2649415" cy="5748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 dirty="0" smtClean="0"/>
              <a:t>REFERENCES</a:t>
            </a:r>
            <a:endParaRPr lang="en-MY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4942D-1B41-471F-A173-36EA10021C37}"/>
              </a:ext>
            </a:extLst>
          </p:cNvPr>
          <p:cNvSpPr/>
          <p:nvPr userDrawn="1"/>
        </p:nvSpPr>
        <p:spPr>
          <a:xfrm>
            <a:off x="2731477" y="943"/>
            <a:ext cx="9460523" cy="573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073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451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326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769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515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410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87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764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105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DB2D-A37C-47B2-B9B3-72B98C4BD90A}" type="datetimeFigureOut">
              <a:rPr lang="en-MY" smtClean="0"/>
              <a:t>30/6/2022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0DB3-25FD-41CD-8A58-27D8F99FE42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974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0.png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w.binti-wan-rosely20@imperial.ac.uk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en/thumb/3/32/Logo_for_Imperial_College_London.svg/1280px-Logo_for_Imperial_College_London.svg.png">
            <a:extLst>
              <a:ext uri="{FF2B5EF4-FFF2-40B4-BE49-F238E27FC236}">
                <a16:creationId xmlns:a16="http://schemas.microsoft.com/office/drawing/2014/main" id="{A4821973-50B0-4BEB-B77A-588739DA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1" y="432137"/>
            <a:ext cx="2053941" cy="5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A65B2E-0CB8-422B-8DFE-925C320F479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29" y="436991"/>
            <a:ext cx="1111250" cy="597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81EB75-93CB-4413-8969-363F419ABC63}"/>
              </a:ext>
            </a:extLst>
          </p:cNvPr>
          <p:cNvSpPr/>
          <p:nvPr/>
        </p:nvSpPr>
        <p:spPr>
          <a:xfrm>
            <a:off x="4504167" y="5164315"/>
            <a:ext cx="3558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CEP PhD Seminar 2022</a:t>
            </a:r>
          </a:p>
          <a:p>
            <a:pPr algn="ctr"/>
            <a:r>
              <a:rPr lang="en-MY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30 JUN 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5B3624-D1AD-4454-A87E-47FD8D13580C}"/>
              </a:ext>
            </a:extLst>
          </p:cNvPr>
          <p:cNvSpPr/>
          <p:nvPr/>
        </p:nvSpPr>
        <p:spPr>
          <a:xfrm>
            <a:off x="1240971" y="1693685"/>
            <a:ext cx="9993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44550" algn="l"/>
              </a:tabLst>
            </a:pPr>
            <a:r>
              <a:rPr lang="en-US" sz="28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TRANSFORMATION OF URBAN WATER SYSTEMS THROUGH THE WHOLE SYSTEMS APPROACH</a:t>
            </a:r>
            <a:endParaRPr lang="en-MY" sz="280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E7F6B8-CC11-49AC-AA61-0D07EB26C9CB}"/>
              </a:ext>
            </a:extLst>
          </p:cNvPr>
          <p:cNvSpPr/>
          <p:nvPr/>
        </p:nvSpPr>
        <p:spPr>
          <a:xfrm>
            <a:off x="3124428" y="3129617"/>
            <a:ext cx="6318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 Izar Haizan Wan </a:t>
            </a:r>
            <a:r>
              <a:rPr lang="en-MY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Rosely</a:t>
            </a:r>
            <a:r>
              <a:rPr lang="en-MY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MY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MY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Supervisor</a:t>
            </a:r>
            <a:r>
              <a:rPr lang="en-MY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MY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Prof.</a:t>
            </a:r>
            <a:r>
              <a:rPr lang="en-MY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MY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Dr.</a:t>
            </a:r>
            <a:r>
              <a:rPr lang="en-MY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Nikolaos </a:t>
            </a:r>
            <a:r>
              <a:rPr lang="en-MY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Voulvoulis</a:t>
            </a:r>
            <a:endParaRPr lang="en-MY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182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Urban water systems from the systems perspective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641" y="1498034"/>
            <a:ext cx="6177499" cy="43728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444" y="1654844"/>
            <a:ext cx="1633430" cy="15213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548" y="3984560"/>
            <a:ext cx="2073377" cy="17160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2525" y="3950814"/>
            <a:ext cx="1619200" cy="1845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8414" y="3980386"/>
            <a:ext cx="2070936" cy="1736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376" y="1669257"/>
            <a:ext cx="1034726" cy="152550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2374" y="1609109"/>
            <a:ext cx="2435879" cy="8674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3716" y="3310844"/>
            <a:ext cx="5984537" cy="62598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2145" y="1495134"/>
            <a:ext cx="904318" cy="435466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1723" y="650521"/>
            <a:ext cx="8056617" cy="69482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4102" y="1477536"/>
            <a:ext cx="911389" cy="437226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21723" y="6053098"/>
            <a:ext cx="8188673" cy="632564"/>
          </a:xfrm>
          <a:prstGeom prst="rect">
            <a:avLst/>
          </a:prstGeom>
        </p:spPr>
      </p:pic>
      <p:sp>
        <p:nvSpPr>
          <p:cNvPr id="55" name="Arrow: Left 22">
            <a:extLst>
              <a:ext uri="{FF2B5EF4-FFF2-40B4-BE49-F238E27FC236}">
                <a16:creationId xmlns:a16="http://schemas.microsoft.com/office/drawing/2014/main" id="{ED829C3A-375F-459C-9FC5-58EC9E7CA26A}"/>
              </a:ext>
            </a:extLst>
          </p:cNvPr>
          <p:cNvSpPr/>
          <p:nvPr/>
        </p:nvSpPr>
        <p:spPr>
          <a:xfrm rot="16200000">
            <a:off x="3791199" y="3132935"/>
            <a:ext cx="193472" cy="279954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6" name="Arrow: Left 22">
            <a:extLst>
              <a:ext uri="{FF2B5EF4-FFF2-40B4-BE49-F238E27FC236}">
                <a16:creationId xmlns:a16="http://schemas.microsoft.com/office/drawing/2014/main" id="{ED829C3A-375F-459C-9FC5-58EC9E7CA26A}"/>
              </a:ext>
            </a:extLst>
          </p:cNvPr>
          <p:cNvSpPr/>
          <p:nvPr/>
        </p:nvSpPr>
        <p:spPr>
          <a:xfrm rot="16200000">
            <a:off x="5498850" y="3144345"/>
            <a:ext cx="193472" cy="279954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7" name="Arrow: Left 22">
            <a:extLst>
              <a:ext uri="{FF2B5EF4-FFF2-40B4-BE49-F238E27FC236}">
                <a16:creationId xmlns:a16="http://schemas.microsoft.com/office/drawing/2014/main" id="{ED829C3A-375F-459C-9FC5-58EC9E7CA26A}"/>
              </a:ext>
            </a:extLst>
          </p:cNvPr>
          <p:cNvSpPr/>
          <p:nvPr/>
        </p:nvSpPr>
        <p:spPr>
          <a:xfrm rot="16200000">
            <a:off x="7738602" y="3197115"/>
            <a:ext cx="119260" cy="251243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8" name="Arrow: Left 22">
            <a:extLst>
              <a:ext uri="{FF2B5EF4-FFF2-40B4-BE49-F238E27FC236}">
                <a16:creationId xmlns:a16="http://schemas.microsoft.com/office/drawing/2014/main" id="{ED829C3A-375F-459C-9FC5-58EC9E7CA26A}"/>
              </a:ext>
            </a:extLst>
          </p:cNvPr>
          <p:cNvSpPr/>
          <p:nvPr/>
        </p:nvSpPr>
        <p:spPr>
          <a:xfrm rot="16200000">
            <a:off x="2341958" y="1250623"/>
            <a:ext cx="193472" cy="279954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9" name="Arrow: Left 22">
            <a:extLst>
              <a:ext uri="{FF2B5EF4-FFF2-40B4-BE49-F238E27FC236}">
                <a16:creationId xmlns:a16="http://schemas.microsoft.com/office/drawing/2014/main" id="{ED829C3A-375F-459C-9FC5-58EC9E7CA26A}"/>
              </a:ext>
            </a:extLst>
          </p:cNvPr>
          <p:cNvSpPr/>
          <p:nvPr/>
        </p:nvSpPr>
        <p:spPr>
          <a:xfrm rot="16200000">
            <a:off x="5835776" y="1253523"/>
            <a:ext cx="193472" cy="279954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0" name="Arrow: Left 22">
            <a:extLst>
              <a:ext uri="{FF2B5EF4-FFF2-40B4-BE49-F238E27FC236}">
                <a16:creationId xmlns:a16="http://schemas.microsoft.com/office/drawing/2014/main" id="{ED829C3A-375F-459C-9FC5-58EC9E7CA26A}"/>
              </a:ext>
            </a:extLst>
          </p:cNvPr>
          <p:cNvSpPr/>
          <p:nvPr/>
        </p:nvSpPr>
        <p:spPr>
          <a:xfrm rot="16200000">
            <a:off x="9637831" y="1250605"/>
            <a:ext cx="206239" cy="292758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1" name="Up Arrow 60"/>
          <p:cNvSpPr/>
          <p:nvPr/>
        </p:nvSpPr>
        <p:spPr>
          <a:xfrm>
            <a:off x="5792432" y="5849798"/>
            <a:ext cx="280058" cy="20330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2" name="Up Arrow 61"/>
          <p:cNvSpPr/>
          <p:nvPr/>
        </p:nvSpPr>
        <p:spPr>
          <a:xfrm>
            <a:off x="2303380" y="5849798"/>
            <a:ext cx="280058" cy="20330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3" name="Up Arrow 62"/>
          <p:cNvSpPr/>
          <p:nvPr/>
        </p:nvSpPr>
        <p:spPr>
          <a:xfrm>
            <a:off x="9607272" y="5842000"/>
            <a:ext cx="280058" cy="20330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4" name="Up Arrow 63"/>
          <p:cNvSpPr/>
          <p:nvPr/>
        </p:nvSpPr>
        <p:spPr>
          <a:xfrm>
            <a:off x="3762096" y="3777151"/>
            <a:ext cx="280058" cy="20330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5" name="Up Arrow 64"/>
          <p:cNvSpPr/>
          <p:nvPr/>
        </p:nvSpPr>
        <p:spPr>
          <a:xfrm>
            <a:off x="5755208" y="3771375"/>
            <a:ext cx="280058" cy="22363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6" name="Up Arrow 65"/>
          <p:cNvSpPr/>
          <p:nvPr/>
        </p:nvSpPr>
        <p:spPr>
          <a:xfrm>
            <a:off x="7923853" y="3777151"/>
            <a:ext cx="280058" cy="20330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7" name="Arrow: Left 22">
            <a:extLst>
              <a:ext uri="{FF2B5EF4-FFF2-40B4-BE49-F238E27FC236}">
                <a16:creationId xmlns:a16="http://schemas.microsoft.com/office/drawing/2014/main" id="{ED829C3A-375F-459C-9FC5-58EC9E7CA26A}"/>
              </a:ext>
            </a:extLst>
          </p:cNvPr>
          <p:cNvSpPr/>
          <p:nvPr/>
        </p:nvSpPr>
        <p:spPr>
          <a:xfrm rot="16200000">
            <a:off x="7687140" y="2370170"/>
            <a:ext cx="193472" cy="279954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2374" y="2600340"/>
            <a:ext cx="2435879" cy="696592"/>
          </a:xfrm>
          <a:prstGeom prst="rect">
            <a:avLst/>
          </a:prstGeom>
        </p:spPr>
      </p:pic>
      <p:sp>
        <p:nvSpPr>
          <p:cNvPr id="69" name="Arrow: Left 12">
            <a:extLst>
              <a:ext uri="{FF2B5EF4-FFF2-40B4-BE49-F238E27FC236}">
                <a16:creationId xmlns:a16="http://schemas.microsoft.com/office/drawing/2014/main" id="{61F7808D-99DE-4886-8378-AFE55FF5CCE1}"/>
              </a:ext>
            </a:extLst>
          </p:cNvPr>
          <p:cNvSpPr/>
          <p:nvPr/>
        </p:nvSpPr>
        <p:spPr>
          <a:xfrm rot="10800000">
            <a:off x="4711722" y="2413408"/>
            <a:ext cx="422593" cy="186931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70" name="Arrow: Left 12">
            <a:extLst>
              <a:ext uri="{FF2B5EF4-FFF2-40B4-BE49-F238E27FC236}">
                <a16:creationId xmlns:a16="http://schemas.microsoft.com/office/drawing/2014/main" id="{61F7808D-99DE-4886-8378-AFE55FF5CCE1}"/>
              </a:ext>
            </a:extLst>
          </p:cNvPr>
          <p:cNvSpPr/>
          <p:nvPr/>
        </p:nvSpPr>
        <p:spPr>
          <a:xfrm rot="10800000">
            <a:off x="6171161" y="1993300"/>
            <a:ext cx="441209" cy="186332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71" name="Arrow: Left 12">
            <a:extLst>
              <a:ext uri="{FF2B5EF4-FFF2-40B4-BE49-F238E27FC236}">
                <a16:creationId xmlns:a16="http://schemas.microsoft.com/office/drawing/2014/main" id="{61F7808D-99DE-4886-8378-AFE55FF5CCE1}"/>
              </a:ext>
            </a:extLst>
          </p:cNvPr>
          <p:cNvSpPr/>
          <p:nvPr/>
        </p:nvSpPr>
        <p:spPr>
          <a:xfrm rot="10800000">
            <a:off x="6178300" y="2826249"/>
            <a:ext cx="434072" cy="164772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72" name="Arrow: Left 14">
            <a:extLst>
              <a:ext uri="{FF2B5EF4-FFF2-40B4-BE49-F238E27FC236}">
                <a16:creationId xmlns:a16="http://schemas.microsoft.com/office/drawing/2014/main" id="{7F839BE5-3D3B-4546-866D-ACE556FDB1C7}"/>
              </a:ext>
            </a:extLst>
          </p:cNvPr>
          <p:cNvSpPr/>
          <p:nvPr/>
        </p:nvSpPr>
        <p:spPr>
          <a:xfrm>
            <a:off x="9168924" y="3195421"/>
            <a:ext cx="186587" cy="30966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73" name="Arrow: Left 19">
            <a:extLst>
              <a:ext uri="{FF2B5EF4-FFF2-40B4-BE49-F238E27FC236}">
                <a16:creationId xmlns:a16="http://schemas.microsoft.com/office/drawing/2014/main" id="{C611BD49-71EC-4AB0-8772-597F9B7537C1}"/>
              </a:ext>
            </a:extLst>
          </p:cNvPr>
          <p:cNvSpPr/>
          <p:nvPr/>
        </p:nvSpPr>
        <p:spPr>
          <a:xfrm rot="10800000">
            <a:off x="2850913" y="3310844"/>
            <a:ext cx="162924" cy="383519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74" name="Arrow: Left 12">
            <a:extLst>
              <a:ext uri="{FF2B5EF4-FFF2-40B4-BE49-F238E27FC236}">
                <a16:creationId xmlns:a16="http://schemas.microsoft.com/office/drawing/2014/main" id="{61F7808D-99DE-4886-8378-AFE55FF5CCE1}"/>
              </a:ext>
            </a:extLst>
          </p:cNvPr>
          <p:cNvSpPr/>
          <p:nvPr/>
        </p:nvSpPr>
        <p:spPr>
          <a:xfrm rot="10800000">
            <a:off x="4624855" y="4769773"/>
            <a:ext cx="309535" cy="193473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75" name="Arrow: Left 12">
            <a:extLst>
              <a:ext uri="{FF2B5EF4-FFF2-40B4-BE49-F238E27FC236}">
                <a16:creationId xmlns:a16="http://schemas.microsoft.com/office/drawing/2014/main" id="{61F7808D-99DE-4886-8378-AFE55FF5CCE1}"/>
              </a:ext>
            </a:extLst>
          </p:cNvPr>
          <p:cNvSpPr/>
          <p:nvPr/>
        </p:nvSpPr>
        <p:spPr>
          <a:xfrm rot="10800000">
            <a:off x="6818667" y="4815659"/>
            <a:ext cx="309535" cy="193473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8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Potential root causes and enablers to sustainability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4200" y="1998813"/>
            <a:ext cx="16622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the value of water </a:t>
            </a:r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3549001" y="3938522"/>
            <a:ext cx="187046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ea typeface="Calibri" panose="020F0502020204030204" pitchFamily="34" charset="0"/>
              </a:rPr>
              <a:t>people-nature disconnection</a:t>
            </a:r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6838852" y="3938357"/>
            <a:ext cx="166224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ea typeface="Times New Roman" panose="02020603050405020304" pitchFamily="18" charset="0"/>
              </a:rPr>
              <a:t>institutions and political choices</a:t>
            </a:r>
            <a:endParaRPr lang="en-MY"/>
          </a:p>
        </p:txBody>
      </p:sp>
      <p:sp>
        <p:nvSpPr>
          <p:cNvPr id="13" name="Left-Right Arrow 12"/>
          <p:cNvSpPr/>
          <p:nvPr/>
        </p:nvSpPr>
        <p:spPr>
          <a:xfrm rot="18335048">
            <a:off x="4372317" y="3057343"/>
            <a:ext cx="1538332" cy="48463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Left-Right Arrow 14"/>
          <p:cNvSpPr/>
          <p:nvPr/>
        </p:nvSpPr>
        <p:spPr>
          <a:xfrm rot="14054284">
            <a:off x="6384460" y="3068409"/>
            <a:ext cx="1533990" cy="48463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Left-Right Arrow 13"/>
          <p:cNvSpPr/>
          <p:nvPr/>
        </p:nvSpPr>
        <p:spPr>
          <a:xfrm>
            <a:off x="5417916" y="4074718"/>
            <a:ext cx="1420936" cy="48463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Donut 22"/>
          <p:cNvSpPr/>
          <p:nvPr/>
        </p:nvSpPr>
        <p:spPr>
          <a:xfrm>
            <a:off x="3091544" y="1155337"/>
            <a:ext cx="6023428" cy="4847771"/>
          </a:xfrm>
          <a:prstGeom prst="donut">
            <a:avLst>
              <a:gd name="adj" fmla="val 0"/>
            </a:avLst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5392" y="2433045"/>
            <a:ext cx="16461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Technologies</a:t>
            </a:r>
            <a:endParaRPr lang="en-MY" sz="1600" b="1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1350" y="995014"/>
            <a:ext cx="184083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rgbClr val="002060"/>
                </a:solidFill>
                <a:ea typeface="Times New Roman" panose="02020603050405020304" pitchFamily="18" charset="0"/>
              </a:rPr>
              <a:t>Social practices</a:t>
            </a:r>
            <a:endParaRPr lang="en-MY" sz="1600" b="1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70747" y="5311872"/>
            <a:ext cx="202748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2060"/>
                </a:solidFill>
                <a:ea typeface="Times New Roman" panose="02020603050405020304" pitchFamily="18" charset="0"/>
              </a:rPr>
              <a:t>Business models</a:t>
            </a:r>
            <a:endParaRPr lang="en-MY" sz="2000" b="1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31202" y="5311872"/>
            <a:ext cx="143045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2060"/>
                </a:solidFill>
                <a:ea typeface="Times New Roman" panose="02020603050405020304" pitchFamily="18" charset="0"/>
              </a:rPr>
              <a:t>Regulations</a:t>
            </a:r>
            <a:endParaRPr lang="en-MY" sz="2000" b="1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90725" y="2516329"/>
            <a:ext cx="175298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2060"/>
                </a:solidFill>
                <a:ea typeface="Times New Roman" panose="02020603050405020304" pitchFamily="18" charset="0"/>
              </a:rPr>
              <a:t>Societal norms</a:t>
            </a:r>
            <a:endParaRPr lang="en-MY" sz="2000" b="1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84933" y="3074501"/>
            <a:ext cx="1114582" cy="8820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>
                <a:solidFill>
                  <a:srgbClr val="002060"/>
                </a:solidFill>
              </a:rPr>
              <a:t>UWS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05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3292"/>
              </p:ext>
            </p:extLst>
          </p:nvPr>
        </p:nvGraphicFramePr>
        <p:xfrm>
          <a:off x="104499" y="1294432"/>
          <a:ext cx="11939455" cy="4942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87891">
                  <a:extLst>
                    <a:ext uri="{9D8B030D-6E8A-4147-A177-3AD203B41FA5}">
                      <a16:colId xmlns:a16="http://schemas.microsoft.com/office/drawing/2014/main" val="677828047"/>
                    </a:ext>
                  </a:extLst>
                </a:gridCol>
                <a:gridCol w="2387891">
                  <a:extLst>
                    <a:ext uri="{9D8B030D-6E8A-4147-A177-3AD203B41FA5}">
                      <a16:colId xmlns:a16="http://schemas.microsoft.com/office/drawing/2014/main" val="1180417938"/>
                    </a:ext>
                  </a:extLst>
                </a:gridCol>
                <a:gridCol w="2387891">
                  <a:extLst>
                    <a:ext uri="{9D8B030D-6E8A-4147-A177-3AD203B41FA5}">
                      <a16:colId xmlns:a16="http://schemas.microsoft.com/office/drawing/2014/main" val="4040897378"/>
                    </a:ext>
                  </a:extLst>
                </a:gridCol>
                <a:gridCol w="2518379">
                  <a:extLst>
                    <a:ext uri="{9D8B030D-6E8A-4147-A177-3AD203B41FA5}">
                      <a16:colId xmlns:a16="http://schemas.microsoft.com/office/drawing/2014/main" val="2971255678"/>
                    </a:ext>
                  </a:extLst>
                </a:gridCol>
                <a:gridCol w="2257403">
                  <a:extLst>
                    <a:ext uri="{9D8B030D-6E8A-4147-A177-3AD203B41FA5}">
                      <a16:colId xmlns:a16="http://schemas.microsoft.com/office/drawing/2014/main" val="3217928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 Systems</a:t>
                      </a:r>
                      <a:r>
                        <a:rPr lang="en-MY" sz="14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understanding </a:t>
                      </a:r>
                      <a:endParaRPr lang="en-MY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 Problem conceptualisation</a:t>
                      </a:r>
                      <a:endParaRPr lang="en-MY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 Pathways </a:t>
                      </a:r>
                      <a:endParaRPr lang="en-MY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 Implementation</a:t>
                      </a:r>
                      <a:endParaRPr lang="en-MY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 Monitoring and evaluation</a:t>
                      </a:r>
                      <a:endParaRPr lang="en-MY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05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  <a:p>
                      <a:endParaRPr lang="en-MY"/>
                    </a:p>
                    <a:p>
                      <a:endParaRPr lang="en-MY"/>
                    </a:p>
                    <a:p>
                      <a:endParaRPr lang="en-MY"/>
                    </a:p>
                    <a:p>
                      <a:endParaRPr lang="en-MY"/>
                    </a:p>
                    <a:p>
                      <a:endParaRPr lang="en-MY"/>
                    </a:p>
                    <a:p>
                      <a:endParaRPr lang="en-MY"/>
                    </a:p>
                    <a:p>
                      <a:endParaRPr lang="en-MY"/>
                    </a:p>
                    <a:p>
                      <a:endParaRPr lang="en-MY"/>
                    </a:p>
                    <a:p>
                      <a:endParaRPr lang="en-MY"/>
                    </a:p>
                    <a:p>
                      <a:endParaRPr lang="en-MY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99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/>
                        <a:t>Systems mapping, Stakeholder Analysis, SNA, CSH</a:t>
                      </a:r>
                    </a:p>
                    <a:p>
                      <a:pPr algn="ctr"/>
                      <a:endParaRPr lang="en-MY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/>
                        <a:t>DPSIR, Gap analysis, SSM, Back casting</a:t>
                      </a:r>
                    </a:p>
                    <a:p>
                      <a:pPr algn="ctr"/>
                      <a:endParaRPr lang="en-MY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/>
                        <a:t>Back casting, SSM, MCDA, Systems Modelling (SDM, ABM, SNA,</a:t>
                      </a:r>
                      <a:r>
                        <a:rPr lang="en-MY" sz="1400" baseline="0"/>
                        <a:t> BBN)</a:t>
                      </a:r>
                      <a:endParaRPr lang="en-MY" sz="1400"/>
                    </a:p>
                    <a:p>
                      <a:pPr algn="ctr"/>
                      <a:endParaRPr lang="en-MY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/>
                        <a:t>SSM, MCDA</a:t>
                      </a:r>
                    </a:p>
                    <a:p>
                      <a:pPr algn="ctr"/>
                      <a:endParaRPr lang="en-MY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/>
                        <a:t>DPSIR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790884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MY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Potential systems tools</a:t>
                      </a:r>
                    </a:p>
                  </a:txBody>
                  <a:tcPr anchor="ctr">
                    <a:solidFill>
                      <a:srgbClr val="E7F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 sz="14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 sz="14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90368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2" y="2545661"/>
            <a:ext cx="2364377" cy="18152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2F2A608-55B0-4765-B299-34A6E438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57" y="3219752"/>
            <a:ext cx="2207627" cy="6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articipation Icons - SVG and PNG Participation Icons | Noun Project">
            <a:extLst>
              <a:ext uri="{FF2B5EF4-FFF2-40B4-BE49-F238E27FC236}">
                <a16:creationId xmlns:a16="http://schemas.microsoft.com/office/drawing/2014/main" id="{7DB30164-B784-4647-A56D-EFE395C4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46" y="2715002"/>
            <a:ext cx="396437" cy="3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142" y="2582354"/>
            <a:ext cx="1627006" cy="1911087"/>
          </a:xfrm>
          <a:prstGeom prst="rect">
            <a:avLst/>
          </a:prstGeom>
        </p:spPr>
      </p:pic>
      <p:pic>
        <p:nvPicPr>
          <p:cNvPr id="13" name="Picture 12" descr="Participation Icons - SVG and PNG Participation Icons | Noun Project">
            <a:extLst>
              <a:ext uri="{FF2B5EF4-FFF2-40B4-BE49-F238E27FC236}">
                <a16:creationId xmlns:a16="http://schemas.microsoft.com/office/drawing/2014/main" id="{7DB30164-B784-4647-A56D-EFE395C4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69" y="2859852"/>
            <a:ext cx="396437" cy="3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3744" r="3156"/>
          <a:stretch/>
        </p:blipFill>
        <p:spPr>
          <a:xfrm>
            <a:off x="7370645" y="2731388"/>
            <a:ext cx="2312126" cy="1538338"/>
          </a:xfrm>
          <a:prstGeom prst="rect">
            <a:avLst/>
          </a:prstGeom>
        </p:spPr>
      </p:pic>
      <p:pic>
        <p:nvPicPr>
          <p:cNvPr id="20" name="Picture 4" descr="Participation Icons - SVG and PNG Participation Icons | Noun Project">
            <a:extLst>
              <a:ext uri="{FF2B5EF4-FFF2-40B4-BE49-F238E27FC236}">
                <a16:creationId xmlns:a16="http://schemas.microsoft.com/office/drawing/2014/main" id="{D4C41336-CF45-426D-B389-93D43DA5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64" y="4345679"/>
            <a:ext cx="309760" cy="30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268638-C76D-4B42-BAB4-F8221506C25A}"/>
              </a:ext>
            </a:extLst>
          </p:cNvPr>
          <p:cNvSpPr/>
          <p:nvPr/>
        </p:nvSpPr>
        <p:spPr>
          <a:xfrm>
            <a:off x="3304917" y="4269726"/>
            <a:ext cx="1017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Participatory </a:t>
            </a:r>
          </a:p>
          <a:p>
            <a:r>
              <a:rPr lang="en-US" sz="1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D11484-075A-4269-B862-8298476ECA41}"/>
              </a:ext>
            </a:extLst>
          </p:cNvPr>
          <p:cNvSpPr/>
          <p:nvPr/>
        </p:nvSpPr>
        <p:spPr>
          <a:xfrm>
            <a:off x="515414" y="2039665"/>
            <a:ext cx="14117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>
                <a:ln w="0"/>
                <a:solidFill>
                  <a:schemeClr val="accent1">
                    <a:lumMod val="75000"/>
                  </a:schemeClr>
                </a:solidFill>
              </a:rPr>
              <a:t>How things work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76FD13-C39E-4A49-9012-46250CFFFCB5}"/>
              </a:ext>
            </a:extLst>
          </p:cNvPr>
          <p:cNvSpPr/>
          <p:nvPr/>
        </p:nvSpPr>
        <p:spPr>
          <a:xfrm>
            <a:off x="2873696" y="1984942"/>
            <a:ext cx="16631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chemeClr val="accent1">
                    <a:lumMod val="75000"/>
                  </a:schemeClr>
                </a:solidFill>
              </a:rPr>
              <a:t>“Problem” </a:t>
            </a:r>
          </a:p>
          <a:p>
            <a:pPr algn="ctr"/>
            <a:r>
              <a:rPr lang="en-US" sz="1400">
                <a:ln w="0"/>
                <a:solidFill>
                  <a:schemeClr val="accent1">
                    <a:lumMod val="75000"/>
                  </a:schemeClr>
                </a:solidFill>
              </a:rPr>
              <a:t>as the gap between:</a:t>
            </a:r>
            <a:endParaRPr lang="en-US" sz="1400" b="0" cap="none" spc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65956" y="1811028"/>
            <a:ext cx="2360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400">
                <a:ln w="0"/>
                <a:solidFill>
                  <a:schemeClr val="accent1">
                    <a:lumMod val="75000"/>
                  </a:schemeClr>
                </a:solidFill>
              </a:rPr>
              <a:t>Interventions to breach the gap, Enablers, Leverage points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45931" y="1938775"/>
            <a:ext cx="2289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>
                <a:ln w="0"/>
                <a:solidFill>
                  <a:schemeClr val="accent1">
                    <a:lumMod val="75000"/>
                  </a:schemeClr>
                </a:solidFill>
              </a:rPr>
              <a:t>Interconnected changes to: </a:t>
            </a:r>
            <a:endParaRPr lang="en-MY" sz="140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099124" y="1939454"/>
            <a:ext cx="1481046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1400">
                <a:ln w="0"/>
                <a:solidFill>
                  <a:schemeClr val="accent1">
                    <a:lumMod val="75000"/>
                  </a:schemeClr>
                </a:solidFill>
              </a:rPr>
              <a:t>Ensuring progress</a:t>
            </a:r>
            <a:endParaRPr lang="en-MY" sz="140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Conceptual framework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systemic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transformation of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urban water system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1617" y="2859852"/>
            <a:ext cx="1621677" cy="1286367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02F2A608-55B0-4765-B299-34A6E438A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4" t="10784" r="46152" b="66121"/>
          <a:stretch/>
        </p:blipFill>
        <p:spPr bwMode="auto">
          <a:xfrm>
            <a:off x="5642664" y="4473510"/>
            <a:ext cx="938578" cy="2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7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Investigating leverage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point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608118"/>
            <a:ext cx="11970858" cy="42274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94" y="1371600"/>
            <a:ext cx="3812005" cy="466725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4305300" y="1371600"/>
            <a:ext cx="7779858" cy="46672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76" y="2498455"/>
            <a:ext cx="3409240" cy="1836697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08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3731" y="2281973"/>
            <a:ext cx="7328262" cy="28410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</a:pPr>
            <a:r>
              <a:rPr lang="en-US" sz="2400" b="1">
                <a:solidFill>
                  <a:schemeClr val="tx2"/>
                </a:solidFill>
              </a:rPr>
              <a:t>Systemic transformation </a:t>
            </a:r>
            <a:r>
              <a:rPr lang="en-US" sz="2400">
                <a:solidFill>
                  <a:schemeClr val="tx2"/>
                </a:solidFill>
              </a:rPr>
              <a:t>towards sustainability of urban water systems requires </a:t>
            </a:r>
            <a:r>
              <a:rPr lang="en-US" sz="2400" b="1">
                <a:solidFill>
                  <a:schemeClr val="tx2"/>
                </a:solidFill>
              </a:rPr>
              <a:t>a shift of paradigm </a:t>
            </a:r>
            <a:r>
              <a:rPr lang="en-US" sz="2400">
                <a:solidFill>
                  <a:schemeClr val="tx2"/>
                </a:solidFill>
              </a:rPr>
              <a:t>to rethink challenges and redesign solutions, and to determine appropriate participatory tools to facilitate system change through </a:t>
            </a:r>
            <a:r>
              <a:rPr lang="en-US" sz="2400" b="1">
                <a:solidFill>
                  <a:schemeClr val="tx2"/>
                </a:solidFill>
              </a:rPr>
              <a:t>leverage points</a:t>
            </a:r>
          </a:p>
          <a:p>
            <a:pPr lvl="1" algn="ctr">
              <a:lnSpc>
                <a:spcPct val="107000"/>
              </a:lnSpc>
            </a:pPr>
            <a:endParaRPr lang="en-MY" sz="2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714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241" y="1381704"/>
            <a:ext cx="11117179" cy="43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Abson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J., Fischer, J.,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Leventon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Newig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Schomerus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Vilsmaier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U., von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Wehrden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Abernethy, P., Ives, C. D.,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Jager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 W., &amp; Lang, D. J. (2017). Leverage points for sustainability transformation. </a:t>
            </a:r>
            <a:r>
              <a:rPr lang="en-MY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Ambio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30–39. https://doi.org/10.1007/s13280-016-0800-y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Dunn, G., Brown, R. R.,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Bos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J., &amp; Bakker, K. (2017). Standing on the shoulders of giants: Understanding changes in urban water practice through the lens of complexity science. </a:t>
            </a:r>
            <a:r>
              <a:rPr lang="en-MY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Urban Water Journal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(7), 758–767. https://doi.org/10.1080/1573062X.2016.1241284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Planning Unit of The Malaysian Government. (2021). Executive Summary of The Twelfth Malaysia Plan 2021-2025. </a:t>
            </a:r>
            <a:r>
              <a:rPr lang="en-MY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Planning Unit Malaysia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16.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Franco-Torres, M., Rogers, B. C., &amp; Harder, R. (2020). Articulating the new urban water paradigm. </a:t>
            </a:r>
            <a:r>
              <a:rPr lang="en-MY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 Reviews in Environmental Science and Technology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1–48. https://doi.org/10.1080/10643389.2020.1803686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Voulvoulis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Giakoumis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T., Hunt, C.,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Kioupi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Petrou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Souliotis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I.,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Vaghela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&amp; </a:t>
            </a:r>
            <a:r>
              <a:rPr lang="en-MY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Rosely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W. (2022). Systems thinking as a paradigm shift for sustainability transformation. </a:t>
            </a:r>
            <a:r>
              <a:rPr lang="en-MY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Environmental Change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(August 2021), 102544. https://doi.org/10.1016/j.gloenvcha.2022.102544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0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547" y="2646947"/>
            <a:ext cx="401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Thank you</a:t>
            </a:r>
            <a:endParaRPr lang="en-MY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053" y="3170167"/>
            <a:ext cx="436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w.binti-wan-rosely20@imperial.ac.uk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3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3671" y="1064079"/>
            <a:ext cx="4194629" cy="156966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MY" sz="2400" b="1">
                <a:solidFill>
                  <a:srgbClr val="002060"/>
                </a:solidFill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>
                <a:solidFill>
                  <a:srgbClr val="002060"/>
                </a:solidFill>
              </a:rPr>
              <a:t>What are the problems?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>
                <a:solidFill>
                  <a:srgbClr val="002060"/>
                </a:solidFill>
              </a:rPr>
              <a:t>Sustainability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>
                <a:solidFill>
                  <a:srgbClr val="002060"/>
                </a:solidFill>
              </a:rPr>
              <a:t>A Whole Systems Approach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8298" y="2996877"/>
            <a:ext cx="2724150" cy="1200329"/>
          </a:xfrm>
          <a:prstGeom prst="rect">
            <a:avLst/>
          </a:prstGeom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MY" sz="2400" b="1">
                <a:solidFill>
                  <a:srgbClr val="002060"/>
                </a:solidFill>
              </a:rPr>
              <a:t>Research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>
                <a:solidFill>
                  <a:srgbClr val="002060"/>
                </a:solidFill>
              </a:rPr>
              <a:t>Aim/Approach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>
                <a:solidFill>
                  <a:srgbClr val="002060"/>
                </a:solidFill>
              </a:rPr>
              <a:t>Initial findings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8172450" y="4616849"/>
            <a:ext cx="2533650" cy="1200329"/>
          </a:xfrm>
          <a:prstGeom prst="rect">
            <a:avLst/>
          </a:prstGeom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MY" sz="2400" b="1">
                <a:solidFill>
                  <a:srgbClr val="002060"/>
                </a:solidFill>
              </a:rPr>
              <a:t>Future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>
                <a:solidFill>
                  <a:srgbClr val="002060"/>
                </a:solidFill>
              </a:rPr>
              <a:t>Future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>
                <a:solidFill>
                  <a:srgbClr val="002060"/>
                </a:solidFill>
              </a:rPr>
              <a:t>Conclusion</a:t>
            </a:r>
          </a:p>
        </p:txBody>
      </p:sp>
      <p:cxnSp>
        <p:nvCxnSpPr>
          <p:cNvPr id="8" name="Elbow Connector 7"/>
          <p:cNvCxnSpPr>
            <a:stCxn id="3" idx="3"/>
            <a:endCxn id="5" idx="0"/>
          </p:cNvCxnSpPr>
          <p:nvPr/>
        </p:nvCxnSpPr>
        <p:spPr>
          <a:xfrm>
            <a:off x="5448300" y="1848909"/>
            <a:ext cx="1362073" cy="1147968"/>
          </a:xfrm>
          <a:prstGeom prst="bentConnector2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5" idx="3"/>
            <a:endCxn id="6" idx="0"/>
          </p:cNvCxnSpPr>
          <p:nvPr/>
        </p:nvCxnSpPr>
        <p:spPr>
          <a:xfrm>
            <a:off x="8172448" y="3597042"/>
            <a:ext cx="1266827" cy="1019807"/>
          </a:xfrm>
          <a:prstGeom prst="bentConnector2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69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" y="835454"/>
            <a:ext cx="3158182" cy="210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12360"/>
          <a:stretch/>
        </p:blipFill>
        <p:spPr>
          <a:xfrm>
            <a:off x="3368244" y="4100705"/>
            <a:ext cx="4441526" cy="2395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03" y="835454"/>
            <a:ext cx="4441526" cy="2105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" y="4100705"/>
            <a:ext cx="3193909" cy="2395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52665"/>
          <a:stretch/>
        </p:blipFill>
        <p:spPr>
          <a:xfrm>
            <a:off x="7834837" y="835454"/>
            <a:ext cx="4102141" cy="17468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6654" t="7599"/>
          <a:stretch/>
        </p:blipFill>
        <p:spPr>
          <a:xfrm>
            <a:off x="7834837" y="4509066"/>
            <a:ext cx="4102141" cy="19870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Right Arrow 11"/>
          <p:cNvSpPr/>
          <p:nvPr/>
        </p:nvSpPr>
        <p:spPr>
          <a:xfrm>
            <a:off x="1223319" y="2829698"/>
            <a:ext cx="6586155" cy="13839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1223319" y="3198510"/>
            <a:ext cx="639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30 sessions (FGD, workshops, public dialogues, meetings) with agencies, NGOs, academicians, businesses (2019-2020)</a:t>
            </a:r>
            <a:endParaRPr lang="en-MY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9573" y="352167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M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Malaysia’s Water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Sector Transformation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2040 (WST 2040) 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064" y="3185828"/>
            <a:ext cx="1000898" cy="3231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NRE</a:t>
            </a:r>
            <a:endParaRPr lang="en-MY" dirty="0"/>
          </a:p>
        </p:txBody>
      </p:sp>
      <p:sp>
        <p:nvSpPr>
          <p:cNvPr id="17" name="Rectangle 16"/>
          <p:cNvSpPr/>
          <p:nvPr/>
        </p:nvSpPr>
        <p:spPr>
          <a:xfrm>
            <a:off x="201346" y="3534033"/>
            <a:ext cx="1013844" cy="3231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EPU</a:t>
            </a:r>
            <a:endParaRPr lang="en-MY"/>
          </a:p>
        </p:txBody>
      </p:sp>
      <p:sp>
        <p:nvSpPr>
          <p:cNvPr id="18" name="TextBox 17"/>
          <p:cNvSpPr txBox="1"/>
          <p:nvPr/>
        </p:nvSpPr>
        <p:spPr>
          <a:xfrm>
            <a:off x="9311924" y="6533208"/>
            <a:ext cx="378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EPU, 2019, 2020 and 2020</a:t>
            </a:r>
            <a:endParaRPr lang="en-MY" sz="1400"/>
          </a:p>
        </p:txBody>
      </p:sp>
      <p:sp>
        <p:nvSpPr>
          <p:cNvPr id="2" name="Rectangle 1"/>
          <p:cNvSpPr/>
          <p:nvPr/>
        </p:nvSpPr>
        <p:spPr>
          <a:xfrm>
            <a:off x="7865069" y="2878103"/>
            <a:ext cx="4024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WST 2040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Water security for all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Water sector as the next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dynamic growth engine</a:t>
            </a:r>
            <a:endParaRPr lang="en-MY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7603" y="2582335"/>
            <a:ext cx="4119375" cy="19267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2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ultan.org/image/2022/03/KL-Flood-Bernama-630x4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/>
          <a:stretch/>
        </p:blipFill>
        <p:spPr bwMode="auto">
          <a:xfrm>
            <a:off x="0" y="4275671"/>
            <a:ext cx="3819629" cy="257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591" y="890623"/>
            <a:ext cx="227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chemeClr val="bg1"/>
                </a:solidFill>
              </a:rPr>
              <a:t>Source: </a:t>
            </a:r>
            <a:r>
              <a:rPr lang="en-MY" dirty="0" smtClean="0">
                <a:solidFill>
                  <a:schemeClr val="bg1"/>
                </a:solidFill>
              </a:rPr>
              <a:t>Paultan.org</a:t>
            </a:r>
            <a:endParaRPr lang="en-MY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malaysiagazette.com/wp-content/uploads/2020/09/MGF05092020_TINJAUAN-AIR-SEKSYEN-7-SHAH-ALAM_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r="-1"/>
          <a:stretch/>
        </p:blipFill>
        <p:spPr bwMode="auto">
          <a:xfrm>
            <a:off x="3905956" y="4286328"/>
            <a:ext cx="3791719" cy="256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3media.freemalaysiatoday.com/wp-content/uploads/2019/03/fmt-bernama-sungai-kim-kim-18319-n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7" y="4238707"/>
            <a:ext cx="4224120" cy="26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wallpapersdsc.net/wp-content/uploads/2016/09/Kuala-Lumpur-Wallpape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21634" r="3247"/>
          <a:stretch/>
        </p:blipFill>
        <p:spPr bwMode="auto">
          <a:xfrm>
            <a:off x="0" y="581892"/>
            <a:ext cx="7687734" cy="35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22" y="3734868"/>
            <a:ext cx="343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Source:wallpapersdsc.net</a:t>
            </a:r>
            <a:endParaRPr lang="en-MY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22" y="6395833"/>
            <a:ext cx="343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Source:Paultan.org</a:t>
            </a:r>
            <a:endParaRPr lang="en-MY" sz="1600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s://cna-sg-res.cloudinary.com/image/upload/q_auto,f_auto/image/11656832/16x9/991/557/abbba683b6bee396edf2e610be58a5a2/WJ/pasir-gudang-pollution-caused-by-sungai-kim-kim-wast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r="25847"/>
          <a:stretch/>
        </p:blipFill>
        <p:spPr bwMode="auto">
          <a:xfrm>
            <a:off x="7981244" y="581892"/>
            <a:ext cx="4222044" cy="36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16711" y="3760998"/>
            <a:ext cx="343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Source:channelsnewsasia.com</a:t>
            </a:r>
            <a:endParaRPr lang="en-MY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6711" y="6455864"/>
            <a:ext cx="343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Source:freemalaysiatoday.com</a:t>
            </a:r>
            <a:endParaRPr lang="en-MY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243" y="2952232"/>
            <a:ext cx="7098267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c</a:t>
            </a:r>
            <a:r>
              <a:rPr lang="en-US" sz="2000" b="1" dirty="0" smtClean="0">
                <a:solidFill>
                  <a:schemeClr val="tx2"/>
                </a:solidFill>
              </a:rPr>
              <a:t>ities </a:t>
            </a:r>
            <a:r>
              <a:rPr lang="en-US" sz="2000" b="1" dirty="0">
                <a:solidFill>
                  <a:schemeClr val="tx2"/>
                </a:solidFill>
              </a:rPr>
              <a:t>are complex systems, not designed to be water-friendly</a:t>
            </a:r>
            <a:endParaRPr lang="en-GB" sz="2000" b="1" dirty="0">
              <a:solidFill>
                <a:schemeClr val="tx2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gather </a:t>
            </a:r>
            <a:r>
              <a:rPr lang="en-GB" sz="2000" b="1" dirty="0">
                <a:solidFill>
                  <a:schemeClr val="tx2"/>
                </a:solidFill>
              </a:rPr>
              <a:t>large amounts of humans in a small place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throw off nature’s built-in balances</a:t>
            </a:r>
            <a:endParaRPr lang="en-MY" sz="2000" dirty="0">
              <a:solidFill>
                <a:schemeClr val="tx2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determine by economic priorities, social and environmental values and ecological understanding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Urban water challenges manifest as urban challenges</a:t>
            </a:r>
            <a:endParaRPr lang="en-US" sz="1800" b="1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50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9478" y="736085"/>
            <a:ext cx="3705180" cy="1140164"/>
            <a:chOff x="2224118" y="1868277"/>
            <a:chExt cx="3705180" cy="1140164"/>
          </a:xfrm>
        </p:grpSpPr>
        <p:sp>
          <p:nvSpPr>
            <p:cNvPr id="3" name="Rectangle 2"/>
            <p:cNvSpPr/>
            <p:nvPr/>
          </p:nvSpPr>
          <p:spPr>
            <a:xfrm>
              <a:off x="2243612" y="1868277"/>
              <a:ext cx="35968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Demand, availability and accessibility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24118" y="2177444"/>
              <a:ext cx="3705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Increasing/uncertainty on demand, competing demand, water availability/scarcity, lack access to water services, slums issues, </a:t>
              </a:r>
              <a:r>
                <a:rPr lang="en-US" sz="120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underutilisation</a:t>
              </a: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of water resources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87000" y="1896484"/>
            <a:ext cx="3705180" cy="1120449"/>
            <a:chOff x="2206973" y="2058101"/>
            <a:chExt cx="3705180" cy="1120449"/>
          </a:xfrm>
        </p:grpSpPr>
        <p:sp>
          <p:nvSpPr>
            <p:cNvPr id="6" name="Rectangle 5"/>
            <p:cNvSpPr/>
            <p:nvPr/>
          </p:nvSpPr>
          <p:spPr>
            <a:xfrm>
              <a:off x="2214411" y="2058101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Water Pollution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6973" y="2347553"/>
              <a:ext cx="3705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Water pollution, drinking water quality, bathing water quality, illnesses due to polluted water, land-use change/ecosystem degradation, adverse impacts of water infrastructure on environment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9538" y="2977712"/>
            <a:ext cx="3705180" cy="1336681"/>
            <a:chOff x="2249511" y="1913094"/>
            <a:chExt cx="3705180" cy="1336681"/>
          </a:xfrm>
        </p:grpSpPr>
        <p:sp>
          <p:nvSpPr>
            <p:cNvPr id="9" name="Rectangle 8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Infrastructure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49511" y="2234112"/>
              <a:ext cx="3705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Ageing infrastructure, leakages, combined sewer overflow, insufficient/inefficient systems, non-connected dwellings, metering issues,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underutilisation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of existing infrastructure, high dependency on large scale/centralized grey infrastructure</a:t>
              </a:r>
              <a:endParaRPr lang="id-ID" sz="12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50836" y="775374"/>
            <a:ext cx="3705180" cy="967349"/>
            <a:chOff x="2249511" y="1913094"/>
            <a:chExt cx="3705180" cy="967349"/>
          </a:xfrm>
        </p:grpSpPr>
        <p:sp>
          <p:nvSpPr>
            <p:cNvPr id="12" name="Rectangle 11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Climate change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49511" y="2234112"/>
              <a:ext cx="3705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Extreme weather events and climate change impacts, increased vulnerability of water assets/ reduce systems efficiency, GHG emission from water sector </a:t>
              </a:r>
              <a:endParaRPr lang="id-ID" sz="12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50836" y="1979164"/>
            <a:ext cx="3705180" cy="967349"/>
            <a:chOff x="2249511" y="1913094"/>
            <a:chExt cx="3705180" cy="967349"/>
          </a:xfrm>
        </p:grpSpPr>
        <p:sp>
          <p:nvSpPr>
            <p:cNvPr id="15" name="Rectangle 14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Over-exploitation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49511" y="2234112"/>
              <a:ext cx="3705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Over-abstraction (lead to depletion, land-subsidence, saltwater intrusion), lack of diversification of water resources and resource recovery initiatives, </a:t>
              </a:r>
              <a:endParaRPr lang="id-ID" sz="12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50836" y="3203401"/>
            <a:ext cx="3705180" cy="1152015"/>
            <a:chOff x="2249511" y="1913094"/>
            <a:chExt cx="3705180" cy="1152015"/>
          </a:xfrm>
        </p:grpSpPr>
        <p:sp>
          <p:nvSpPr>
            <p:cNvPr id="18" name="Rectangle 17"/>
            <p:cNvSpPr/>
            <p:nvPr/>
          </p:nvSpPr>
          <p:spPr>
            <a:xfrm>
              <a:off x="2249511" y="1913094"/>
              <a:ext cx="36860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Stakeholder participation and attitudes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9511" y="2234112"/>
              <a:ext cx="3705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Increasing demand/expectation from the public, lack of stakeholder participation/ ownership, low appreciation/ poor attitude towards water</a:t>
              </a:r>
            </a:p>
            <a:p>
              <a:pPr algn="just"/>
              <a:endParaRPr lang="id-ID" sz="12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99821" y="795005"/>
            <a:ext cx="958349" cy="960265"/>
            <a:chOff x="6485814" y="1958125"/>
            <a:chExt cx="958349" cy="96026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485814" y="1958125"/>
              <a:ext cx="958349" cy="960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6</a:t>
              </a: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6485814" y="2775376"/>
              <a:ext cx="958349" cy="1430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7957" y="1973230"/>
            <a:ext cx="958349" cy="960265"/>
            <a:chOff x="1192597" y="3323285"/>
            <a:chExt cx="958349" cy="96026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1192597" y="3323285"/>
              <a:ext cx="958349" cy="960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2</a:t>
              </a: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1192597" y="4140536"/>
              <a:ext cx="958349" cy="1430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99821" y="1967702"/>
            <a:ext cx="958349" cy="960265"/>
            <a:chOff x="6485814" y="3323285"/>
            <a:chExt cx="958349" cy="96026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6485814" y="3323285"/>
              <a:ext cx="958349" cy="960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7</a:t>
              </a: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6485814" y="4140536"/>
              <a:ext cx="958349" cy="1430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7957" y="800533"/>
            <a:ext cx="958349" cy="960265"/>
            <a:chOff x="1192597" y="1958125"/>
            <a:chExt cx="958349" cy="96026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1192597" y="1958125"/>
              <a:ext cx="958349" cy="960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1</a:t>
              </a: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1192597" y="2775376"/>
              <a:ext cx="958349" cy="1430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77957" y="3210487"/>
            <a:ext cx="958349" cy="960265"/>
            <a:chOff x="1192597" y="4688445"/>
            <a:chExt cx="958349" cy="96026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1192597" y="4688445"/>
              <a:ext cx="958349" cy="960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3</a:t>
              </a: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192597" y="5505696"/>
              <a:ext cx="958349" cy="1430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99821" y="3204959"/>
            <a:ext cx="958349" cy="960265"/>
            <a:chOff x="6485814" y="4688445"/>
            <a:chExt cx="958349" cy="960265"/>
          </a:xfrm>
          <a:solidFill>
            <a:srgbClr val="FFC000"/>
          </a:solidFill>
        </p:grpSpPr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6485814" y="4688445"/>
              <a:ext cx="958349" cy="960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8</a:t>
              </a: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6485814" y="5505696"/>
              <a:ext cx="958349" cy="14301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main water challenges discussed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834870" y="4368955"/>
            <a:ext cx="3705181" cy="1152015"/>
            <a:chOff x="2249510" y="1913094"/>
            <a:chExt cx="3705181" cy="1152015"/>
          </a:xfrm>
        </p:grpSpPr>
        <p:sp>
          <p:nvSpPr>
            <p:cNvPr id="69" name="Rectangle 68"/>
            <p:cNvSpPr/>
            <p:nvPr/>
          </p:nvSpPr>
          <p:spPr>
            <a:xfrm>
              <a:off x="2249510" y="1913094"/>
              <a:ext cx="27149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Governance/regulation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49511" y="2234112"/>
              <a:ext cx="3705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Governance issues, systems/services inefficiency/ resiliency, transboundary water issues, changes/more stringent regulation/health standards</a:t>
              </a:r>
            </a:p>
            <a:p>
              <a:pPr algn="just"/>
              <a:endParaRPr lang="id-ID" sz="12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750835" y="4363427"/>
            <a:ext cx="3705181" cy="1152015"/>
            <a:chOff x="2249510" y="1913094"/>
            <a:chExt cx="3705181" cy="1152015"/>
          </a:xfrm>
        </p:grpSpPr>
        <p:sp>
          <p:nvSpPr>
            <p:cNvPr id="72" name="Rectangle 71"/>
            <p:cNvSpPr/>
            <p:nvPr/>
          </p:nvSpPr>
          <p:spPr>
            <a:xfrm>
              <a:off x="2249510" y="1913094"/>
              <a:ext cx="32806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Technology innovation/ research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49511" y="2234112"/>
              <a:ext cx="3705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Lack appropriate/efficient technology research /technology innovation, skilled/competent workers, ageing workforce, technical difficulties to replace/retrofit old infrastructure</a:t>
              </a:r>
              <a:endParaRPr lang="id-ID" sz="12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77957" y="4370513"/>
            <a:ext cx="958349" cy="960265"/>
            <a:chOff x="1192597" y="4688445"/>
            <a:chExt cx="958349" cy="96026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1192597" y="4688445"/>
              <a:ext cx="958349" cy="960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4</a:t>
              </a:r>
            </a:p>
          </p:txBody>
        </p:sp>
        <p:sp>
          <p:nvSpPr>
            <p:cNvPr id="76" name="Rectangle 75"/>
            <p:cNvSpPr>
              <a:spLocks noChangeAspect="1"/>
            </p:cNvSpPr>
            <p:nvPr/>
          </p:nvSpPr>
          <p:spPr>
            <a:xfrm>
              <a:off x="1192597" y="5505696"/>
              <a:ext cx="958349" cy="1430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699821" y="4364985"/>
            <a:ext cx="958349" cy="960265"/>
            <a:chOff x="6485814" y="4688445"/>
            <a:chExt cx="958349" cy="960265"/>
          </a:xfrm>
          <a:solidFill>
            <a:srgbClr val="FFFF99"/>
          </a:solidFill>
        </p:grpSpPr>
        <p:sp>
          <p:nvSpPr>
            <p:cNvPr id="79" name="Rectangle 78"/>
            <p:cNvSpPr>
              <a:spLocks noChangeAspect="1"/>
            </p:cNvSpPr>
            <p:nvPr/>
          </p:nvSpPr>
          <p:spPr>
            <a:xfrm>
              <a:off x="6485814" y="4688445"/>
              <a:ext cx="958349" cy="960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9</a:t>
              </a:r>
            </a:p>
          </p:txBody>
        </p:sp>
        <p:sp>
          <p:nvSpPr>
            <p:cNvPr id="80" name="Rectangle 79"/>
            <p:cNvSpPr>
              <a:spLocks noChangeAspect="1"/>
            </p:cNvSpPr>
            <p:nvPr/>
          </p:nvSpPr>
          <p:spPr>
            <a:xfrm>
              <a:off x="6485814" y="5505696"/>
              <a:ext cx="958349" cy="143012"/>
            </a:xfrm>
            <a:prstGeom prst="rect">
              <a:avLst/>
            </a:prstGeom>
            <a:solidFill>
              <a:srgbClr val="FFD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828972" y="5471630"/>
            <a:ext cx="3705180" cy="967349"/>
            <a:chOff x="2249511" y="1913094"/>
            <a:chExt cx="3705180" cy="967349"/>
          </a:xfrm>
        </p:grpSpPr>
        <p:sp>
          <p:nvSpPr>
            <p:cNvPr id="83" name="Rectangle 82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Finance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49511" y="2234112"/>
              <a:ext cx="3705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Inadequate financing sources/investment, unsustainable financial situation of operators, incompatible water value/pricings/low tariffs, increasing costs, poverty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731698" y="5680374"/>
            <a:ext cx="3705180" cy="598017"/>
            <a:chOff x="2249511" y="1913094"/>
            <a:chExt cx="3705180" cy="598017"/>
          </a:xfrm>
        </p:grpSpPr>
        <p:sp>
          <p:nvSpPr>
            <p:cNvPr id="86" name="Rectangle 85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Emerging Concerns</a:t>
              </a:r>
              <a:endPara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249511" y="2234112"/>
              <a:ext cx="3705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Effects of fragility, conflict, violence on water systems</a:t>
              </a:r>
              <a:endParaRPr lang="id-ID"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77957" y="5533004"/>
            <a:ext cx="958349" cy="960265"/>
            <a:chOff x="1192597" y="4688445"/>
            <a:chExt cx="958349" cy="960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9" name="Rectangle 88"/>
            <p:cNvSpPr>
              <a:spLocks noChangeAspect="1"/>
            </p:cNvSpPr>
            <p:nvPr/>
          </p:nvSpPr>
          <p:spPr>
            <a:xfrm>
              <a:off x="1192597" y="4688445"/>
              <a:ext cx="958349" cy="960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5</a:t>
              </a:r>
            </a:p>
          </p:txBody>
        </p:sp>
        <p:sp>
          <p:nvSpPr>
            <p:cNvPr id="90" name="Rectangle 89"/>
            <p:cNvSpPr>
              <a:spLocks noChangeAspect="1"/>
            </p:cNvSpPr>
            <p:nvPr/>
          </p:nvSpPr>
          <p:spPr>
            <a:xfrm>
              <a:off x="1192597" y="5505696"/>
              <a:ext cx="958349" cy="1430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699821" y="5527476"/>
            <a:ext cx="958349" cy="960265"/>
            <a:chOff x="6485814" y="4688445"/>
            <a:chExt cx="958349" cy="960265"/>
          </a:xfrm>
        </p:grpSpPr>
        <p:sp>
          <p:nvSpPr>
            <p:cNvPr id="93" name="Rectangle 92"/>
            <p:cNvSpPr>
              <a:spLocks noChangeAspect="1"/>
            </p:cNvSpPr>
            <p:nvPr/>
          </p:nvSpPr>
          <p:spPr>
            <a:xfrm>
              <a:off x="6485814" y="4688445"/>
              <a:ext cx="958349" cy="960265"/>
            </a:xfrm>
            <a:prstGeom prst="rect">
              <a:avLst/>
            </a:prstGeom>
            <a:solidFill>
              <a:srgbClr val="F23B48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10</a:t>
              </a:r>
            </a:p>
          </p:txBody>
        </p: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6485814" y="5505696"/>
              <a:ext cx="958349" cy="143012"/>
            </a:xfrm>
            <a:prstGeom prst="rect">
              <a:avLst/>
            </a:prstGeom>
            <a:solidFill>
              <a:srgbClr val="F2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514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9142" y="2731882"/>
            <a:ext cx="2786743" cy="493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6231491" y="3340957"/>
            <a:ext cx="5682344" cy="493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5776443" y="2731882"/>
            <a:ext cx="3287728" cy="493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616856" y="3318507"/>
            <a:ext cx="4158343" cy="493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E7362A-6CBA-4A53-BF8B-1FED34E5A42B}"/>
              </a:ext>
            </a:extLst>
          </p:cNvPr>
          <p:cNvSpPr/>
          <p:nvPr/>
        </p:nvSpPr>
        <p:spPr>
          <a:xfrm>
            <a:off x="616856" y="4083079"/>
            <a:ext cx="3338045" cy="1038706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>
                <a:solidFill>
                  <a:schemeClr val="tx2">
                    <a:lumMod val="75000"/>
                  </a:schemeClr>
                </a:solidFill>
              </a:rPr>
              <a:t>Availability and security of water and environment in urban areas today and in the future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971" y="2718993"/>
            <a:ext cx="11967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44550" algn="l"/>
              </a:tabLst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TRANSFORMATION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algn="ctr">
              <a:spcAft>
                <a:spcPts val="0"/>
              </a:spcAft>
              <a:tabLst>
                <a:tab pos="84455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 WATER SYSTEMS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through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WHOLE SYSTEMS APPROACH</a:t>
            </a:r>
            <a:endParaRPr lang="en-MY" sz="3200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Sustainability Transformation and A Whole Systems Approach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28260" y="1110141"/>
            <a:ext cx="5091630" cy="1321984"/>
            <a:chOff x="5638556" y="1248229"/>
            <a:chExt cx="3752187" cy="9918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E7362A-6CBA-4A53-BF8B-1FED34E5A42B}"/>
                </a:ext>
              </a:extLst>
            </p:cNvPr>
            <p:cNvSpPr/>
            <p:nvPr/>
          </p:nvSpPr>
          <p:spPr>
            <a:xfrm>
              <a:off x="5638556" y="1248229"/>
              <a:ext cx="3752187" cy="991802"/>
            </a:xfrm>
            <a:prstGeom prst="rect">
              <a:avLst/>
            </a:prstGeom>
            <a:noFill/>
            <a:ln w="2857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baseline="30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02F2A608-55B0-4765-B299-34A6E438A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501" y="1337020"/>
              <a:ext cx="3066296" cy="883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AE7362A-6CBA-4A53-BF8B-1FED34E5A42B}"/>
              </a:ext>
            </a:extLst>
          </p:cNvPr>
          <p:cNvSpPr/>
          <p:nvPr/>
        </p:nvSpPr>
        <p:spPr>
          <a:xfrm>
            <a:off x="8519890" y="4066692"/>
            <a:ext cx="3115070" cy="2372563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>
                <a:solidFill>
                  <a:srgbClr val="002060"/>
                </a:solidFill>
              </a:rPr>
              <a:t>Complexities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>
                <a:solidFill>
                  <a:srgbClr val="002060"/>
                </a:solidFill>
              </a:rPr>
              <a:t>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b="1">
                <a:solidFill>
                  <a:srgbClr val="002060"/>
                </a:solidFill>
              </a:rPr>
              <a:t>Root causes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b="1">
                <a:solidFill>
                  <a:srgbClr val="002060"/>
                </a:solidFill>
              </a:rPr>
              <a:t>Leverage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b="1">
                <a:solidFill>
                  <a:srgbClr val="002060"/>
                </a:solidFill>
              </a:rPr>
              <a:t>Transdisciplinary</a:t>
            </a:r>
            <a:r>
              <a:rPr lang="en-MY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b="1">
                <a:solidFill>
                  <a:srgbClr val="002060"/>
                </a:solidFill>
              </a:rPr>
              <a:t>Inclusive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>
                <a:solidFill>
                  <a:srgbClr val="002060"/>
                </a:solidFill>
              </a:rPr>
              <a:t>Social learning/empowering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>
                <a:solidFill>
                  <a:srgbClr val="002060"/>
                </a:solidFill>
              </a:rPr>
              <a:t>Increase buy-ins/reduce conflicts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619" y="4066692"/>
            <a:ext cx="4169025" cy="2527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26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Applying the whole systems approach to achieve sustainable urban water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608118"/>
            <a:ext cx="11970858" cy="42274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" y="1371600"/>
            <a:ext cx="4191000" cy="46672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4305300" y="1371600"/>
            <a:ext cx="7779858" cy="4667250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" name="Picture 2" descr="https://www.lupusuk.org.uk/wp-content/uploads/2018/03/Green-Tick-PNG-Pic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68" y="2471352"/>
            <a:ext cx="419914" cy="4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lupusuk.org.uk/wp-content/uploads/2018/03/Green-Tick-PNG-Pic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68" y="3353767"/>
            <a:ext cx="419914" cy="4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214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C4C35D2-17A4-409C-AA3E-7E668BD09CBE}"/>
              </a:ext>
            </a:extLst>
          </p:cNvPr>
          <p:cNvSpPr/>
          <p:nvPr/>
        </p:nvSpPr>
        <p:spPr>
          <a:xfrm>
            <a:off x="3220501" y="3123181"/>
            <a:ext cx="3956535" cy="721486"/>
          </a:xfrm>
          <a:prstGeom prst="rect">
            <a:avLst/>
          </a:prstGeom>
          <a:solidFill>
            <a:srgbClr val="7030A0">
              <a:alpha val="12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4" name="Table 174">
            <a:extLst>
              <a:ext uri="{FF2B5EF4-FFF2-40B4-BE49-F238E27FC236}">
                <a16:creationId xmlns:a16="http://schemas.microsoft.com/office/drawing/2014/main" id="{CD8E2FFA-DE9F-4660-8F18-29A8B8D5A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91861"/>
              </p:ext>
            </p:extLst>
          </p:nvPr>
        </p:nvGraphicFramePr>
        <p:xfrm>
          <a:off x="336442" y="4298153"/>
          <a:ext cx="360359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360">
                  <a:extLst>
                    <a:ext uri="{9D8B030D-6E8A-4147-A177-3AD203B41FA5}">
                      <a16:colId xmlns:a16="http://schemas.microsoft.com/office/drawing/2014/main" val="1630748854"/>
                    </a:ext>
                  </a:extLst>
                </a:gridCol>
                <a:gridCol w="2921230">
                  <a:extLst>
                    <a:ext uri="{9D8B030D-6E8A-4147-A177-3AD203B41FA5}">
                      <a16:colId xmlns:a16="http://schemas.microsoft.com/office/drawing/2014/main" val="192660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MY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/>
                        <a:t>Water bodies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/>
                        <a:t>Stormwater runoff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/>
                        <a:t>Water supply (treatment &amp; distribution)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/>
                        <a:t>Wastewater (collection &amp; treatment)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9065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7355CD-FDE7-4394-8B53-7F58C47B0C24}"/>
              </a:ext>
            </a:extLst>
          </p:cNvPr>
          <p:cNvSpPr txBox="1"/>
          <p:nvPr/>
        </p:nvSpPr>
        <p:spPr>
          <a:xfrm>
            <a:off x="4123633" y="4877312"/>
            <a:ext cx="1190979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50"/>
              <a:t>Drinking water treatment plant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798D3-2958-404B-8DFB-453345DA23EF}"/>
              </a:ext>
            </a:extLst>
          </p:cNvPr>
          <p:cNvSpPr txBox="1"/>
          <p:nvPr/>
        </p:nvSpPr>
        <p:spPr>
          <a:xfrm>
            <a:off x="4769557" y="6229236"/>
            <a:ext cx="1490133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MY"/>
              <a:t>Groundwater aquifers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C73CE-802E-4ABD-B7C9-6C0EC75EE4C2}"/>
              </a:ext>
            </a:extLst>
          </p:cNvPr>
          <p:cNvSpPr txBox="1"/>
          <p:nvPr/>
        </p:nvSpPr>
        <p:spPr>
          <a:xfrm>
            <a:off x="8882949" y="4971791"/>
            <a:ext cx="1333512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MY"/>
              <a:t>Rivers/ lakes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E596D-8781-4DEC-AC06-56CDB92C4230}"/>
              </a:ext>
            </a:extLst>
          </p:cNvPr>
          <p:cNvSpPr txBox="1"/>
          <p:nvPr/>
        </p:nvSpPr>
        <p:spPr>
          <a:xfrm>
            <a:off x="3381031" y="3276100"/>
            <a:ext cx="942616" cy="2539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50" b="1"/>
              <a:t>Residential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E59BD-6B81-48FF-B4F2-A8CFC0B37FB0}"/>
              </a:ext>
            </a:extLst>
          </p:cNvPr>
          <p:cNvSpPr txBox="1"/>
          <p:nvPr/>
        </p:nvSpPr>
        <p:spPr>
          <a:xfrm>
            <a:off x="4684899" y="3276100"/>
            <a:ext cx="942616" cy="41549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50" b="1"/>
              <a:t>Commercial/Government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A4AE4-EAC8-4F1A-8A3B-A814EF333A44}"/>
              </a:ext>
            </a:extLst>
          </p:cNvPr>
          <p:cNvSpPr txBox="1"/>
          <p:nvPr/>
        </p:nvSpPr>
        <p:spPr>
          <a:xfrm>
            <a:off x="5977476" y="3276100"/>
            <a:ext cx="942616" cy="2539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50" b="1"/>
              <a:t>Industrial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40B0D13A-50B2-4788-8F58-F638735397E0}"/>
              </a:ext>
            </a:extLst>
          </p:cNvPr>
          <p:cNvCxnSpPr>
            <a:stCxn id="4" idx="0"/>
            <a:endCxn id="8" idx="2"/>
          </p:cNvCxnSpPr>
          <p:nvPr/>
        </p:nvCxnSpPr>
        <p:spPr>
          <a:xfrm rot="16200000" flipV="1">
            <a:off x="3605057" y="3777299"/>
            <a:ext cx="1360985" cy="86641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E437511-3AB4-4722-8D5C-140350F15B70}"/>
              </a:ext>
            </a:extLst>
          </p:cNvPr>
          <p:cNvCxnSpPr>
            <a:stCxn id="4" idx="0"/>
            <a:endCxn id="9" idx="2"/>
          </p:cNvCxnSpPr>
          <p:nvPr/>
        </p:nvCxnSpPr>
        <p:spPr>
          <a:xfrm rot="5400000" flipH="1" flipV="1">
            <a:off x="4344808" y="4065913"/>
            <a:ext cx="1185714" cy="437084"/>
          </a:xfrm>
          <a:prstGeom prst="bentConnector3">
            <a:avLst>
              <a:gd name="adj1" fmla="val 5604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E4858A8-F2C9-4C21-94DB-9EC5F8BC8D00}"/>
              </a:ext>
            </a:extLst>
          </p:cNvPr>
          <p:cNvCxnSpPr>
            <a:stCxn id="4" idx="0"/>
            <a:endCxn id="10" idx="2"/>
          </p:cNvCxnSpPr>
          <p:nvPr/>
        </p:nvCxnSpPr>
        <p:spPr>
          <a:xfrm rot="5400000" flipH="1" flipV="1">
            <a:off x="4903279" y="3345496"/>
            <a:ext cx="1360985" cy="173002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9DE73C2D-9459-47B8-A000-A8889FD1594B}"/>
              </a:ext>
            </a:extLst>
          </p:cNvPr>
          <p:cNvCxnSpPr>
            <a:cxnSpLocks/>
            <a:stCxn id="5" idx="1"/>
            <a:endCxn id="124" idx="2"/>
          </p:cNvCxnSpPr>
          <p:nvPr/>
        </p:nvCxnSpPr>
        <p:spPr>
          <a:xfrm rot="10800000">
            <a:off x="3666075" y="6183366"/>
            <a:ext cx="1103482" cy="17282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DA4AD86-8F3C-4F4A-9CD3-B84342F45C3B}"/>
              </a:ext>
            </a:extLst>
          </p:cNvPr>
          <p:cNvSpPr txBox="1"/>
          <p:nvPr/>
        </p:nvSpPr>
        <p:spPr>
          <a:xfrm>
            <a:off x="3111509" y="5767867"/>
            <a:ext cx="1109132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MY"/>
              <a:t>Drinking water wells</a:t>
            </a:r>
          </a:p>
        </p:txBody>
      </p: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86A6E12C-43FE-4DD4-8303-0CBD21A6E239}"/>
              </a:ext>
            </a:extLst>
          </p:cNvPr>
          <p:cNvCxnSpPr>
            <a:cxnSpLocks/>
            <a:stCxn id="124" idx="0"/>
            <a:endCxn id="4" idx="2"/>
          </p:cNvCxnSpPr>
          <p:nvPr/>
        </p:nvCxnSpPr>
        <p:spPr>
          <a:xfrm rot="5400000" flipH="1" flipV="1">
            <a:off x="3961732" y="5010842"/>
            <a:ext cx="461368" cy="105268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72F8B8E-3561-455B-8A1F-9C0F33A3B432}"/>
              </a:ext>
            </a:extLst>
          </p:cNvPr>
          <p:cNvSpPr txBox="1"/>
          <p:nvPr/>
        </p:nvSpPr>
        <p:spPr>
          <a:xfrm>
            <a:off x="3571719" y="5316893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Freshwater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3268902-F53A-4EAD-9EC4-E1CFA9BB549D}"/>
              </a:ext>
            </a:extLst>
          </p:cNvPr>
          <p:cNvSpPr txBox="1"/>
          <p:nvPr/>
        </p:nvSpPr>
        <p:spPr>
          <a:xfrm>
            <a:off x="3540536" y="6348102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Freshwater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0D0B647-FC55-4881-8C8D-72AF31E8F50D}"/>
              </a:ext>
            </a:extLst>
          </p:cNvPr>
          <p:cNvSpPr txBox="1"/>
          <p:nvPr/>
        </p:nvSpPr>
        <p:spPr>
          <a:xfrm>
            <a:off x="6511889" y="5519017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Freshwater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5BEC389-0D58-47AB-8C80-48B61C18C8EB}"/>
              </a:ext>
            </a:extLst>
          </p:cNvPr>
          <p:cNvSpPr txBox="1"/>
          <p:nvPr/>
        </p:nvSpPr>
        <p:spPr>
          <a:xfrm>
            <a:off x="3870685" y="3992736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Drinking water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93DCBEC-DBDC-44C7-8B62-7A831113FCB4}"/>
              </a:ext>
            </a:extLst>
          </p:cNvPr>
          <p:cNvCxnSpPr>
            <a:cxnSpLocks/>
          </p:cNvCxnSpPr>
          <p:nvPr/>
        </p:nvCxnSpPr>
        <p:spPr>
          <a:xfrm>
            <a:off x="453071" y="4625408"/>
            <a:ext cx="3798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A4588DA-9DEC-4E2F-8223-8A6A1A81EF1B}"/>
              </a:ext>
            </a:extLst>
          </p:cNvPr>
          <p:cNvCxnSpPr>
            <a:cxnSpLocks/>
          </p:cNvCxnSpPr>
          <p:nvPr/>
        </p:nvCxnSpPr>
        <p:spPr>
          <a:xfrm>
            <a:off x="453071" y="4805548"/>
            <a:ext cx="3798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BE77A3A-1EB5-40D0-9F15-F17619B10318}"/>
              </a:ext>
            </a:extLst>
          </p:cNvPr>
          <p:cNvCxnSpPr>
            <a:cxnSpLocks/>
          </p:cNvCxnSpPr>
          <p:nvPr/>
        </p:nvCxnSpPr>
        <p:spPr>
          <a:xfrm>
            <a:off x="453071" y="4967942"/>
            <a:ext cx="3798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60AB8B78-E2D7-4EE6-A648-7F1FE3E9C102}"/>
              </a:ext>
            </a:extLst>
          </p:cNvPr>
          <p:cNvCxnSpPr>
            <a:cxnSpLocks/>
          </p:cNvCxnSpPr>
          <p:nvPr/>
        </p:nvCxnSpPr>
        <p:spPr>
          <a:xfrm>
            <a:off x="453071" y="4464164"/>
            <a:ext cx="3798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27355CD-FDE7-4394-8B53-7F58C47B0C24}"/>
              </a:ext>
            </a:extLst>
          </p:cNvPr>
          <p:cNvSpPr txBox="1"/>
          <p:nvPr/>
        </p:nvSpPr>
        <p:spPr>
          <a:xfrm>
            <a:off x="6499454" y="4966882"/>
            <a:ext cx="1333512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MY"/>
              <a:t>Dam/reservoir</a:t>
            </a:r>
          </a:p>
        </p:txBody>
      </p:sp>
      <p:cxnSp>
        <p:nvCxnSpPr>
          <p:cNvPr id="24" name="Straight Arrow Connector 23"/>
          <p:cNvCxnSpPr>
            <a:cxnSpLocks/>
            <a:stCxn id="6" idx="1"/>
            <a:endCxn id="79" idx="3"/>
          </p:cNvCxnSpPr>
          <p:nvPr/>
        </p:nvCxnSpPr>
        <p:spPr>
          <a:xfrm flipH="1" flipV="1">
            <a:off x="7832966" y="5093840"/>
            <a:ext cx="1049983" cy="49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006766F-D9CC-4D5B-8FE7-621A5EC4B586}"/>
              </a:ext>
            </a:extLst>
          </p:cNvPr>
          <p:cNvSpPr txBox="1"/>
          <p:nvPr/>
        </p:nvSpPr>
        <p:spPr>
          <a:xfrm>
            <a:off x="7618833" y="4888378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Freshwater</a:t>
            </a:r>
          </a:p>
        </p:txBody>
      </p:sp>
      <p:cxnSp>
        <p:nvCxnSpPr>
          <p:cNvPr id="90" name="Connector: Elbow 120">
            <a:extLst>
              <a:ext uri="{FF2B5EF4-FFF2-40B4-BE49-F238E27FC236}">
                <a16:creationId xmlns:a16="http://schemas.microsoft.com/office/drawing/2014/main" id="{6553EBEC-370D-4794-B20B-4B651BEC0F1F}"/>
              </a:ext>
            </a:extLst>
          </p:cNvPr>
          <p:cNvCxnSpPr>
            <a:stCxn id="6" idx="2"/>
          </p:cNvCxnSpPr>
          <p:nvPr/>
        </p:nvCxnSpPr>
        <p:spPr>
          <a:xfrm rot="5400000" flipH="1">
            <a:off x="7361836" y="3037838"/>
            <a:ext cx="140646" cy="4235093"/>
          </a:xfrm>
          <a:prstGeom prst="bentConnector4">
            <a:avLst>
              <a:gd name="adj1" fmla="val -162536"/>
              <a:gd name="adj2" fmla="val 86857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9006766F-D9CC-4D5B-8FE7-621A5EC4B586}"/>
              </a:ext>
            </a:extLst>
          </p:cNvPr>
          <p:cNvSpPr txBox="1"/>
          <p:nvPr/>
        </p:nvSpPr>
        <p:spPr>
          <a:xfrm>
            <a:off x="7627331" y="5175155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Freshwater</a:t>
            </a:r>
          </a:p>
        </p:txBody>
      </p:sp>
      <p:cxnSp>
        <p:nvCxnSpPr>
          <p:cNvPr id="85" name="Straight Arrow Connector 84"/>
          <p:cNvCxnSpPr>
            <a:cxnSpLocks/>
            <a:stCxn id="79" idx="1"/>
            <a:endCxn id="4" idx="3"/>
          </p:cNvCxnSpPr>
          <p:nvPr/>
        </p:nvCxnSpPr>
        <p:spPr>
          <a:xfrm flipH="1" flipV="1">
            <a:off x="5314612" y="5085061"/>
            <a:ext cx="1184842" cy="8779"/>
          </a:xfrm>
          <a:prstGeom prst="straightConnector1">
            <a:avLst/>
          </a:prstGeom>
          <a:ln w="19050">
            <a:solidFill>
              <a:srgbClr val="0F6FC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8443A05-9F1D-4446-B0AD-ABAE9240295D}"/>
              </a:ext>
            </a:extLst>
          </p:cNvPr>
          <p:cNvSpPr txBox="1"/>
          <p:nvPr/>
        </p:nvSpPr>
        <p:spPr>
          <a:xfrm>
            <a:off x="3781779" y="1453450"/>
            <a:ext cx="1490133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50"/>
              <a:t>Municipal wastewater treatment plant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E20802-221B-4609-9887-69BEE4530C27}"/>
              </a:ext>
            </a:extLst>
          </p:cNvPr>
          <p:cNvSpPr txBox="1"/>
          <p:nvPr/>
        </p:nvSpPr>
        <p:spPr>
          <a:xfrm>
            <a:off x="5673329" y="2313177"/>
            <a:ext cx="1543756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MY"/>
              <a:t>Industrial wastewater treatment facility</a:t>
            </a:r>
          </a:p>
        </p:txBody>
      </p:sp>
      <p:cxnSp>
        <p:nvCxnSpPr>
          <p:cNvPr id="75" name="Connector: Elbow 17">
            <a:extLst>
              <a:ext uri="{FF2B5EF4-FFF2-40B4-BE49-F238E27FC236}">
                <a16:creationId xmlns:a16="http://schemas.microsoft.com/office/drawing/2014/main" id="{802786DB-C372-4F51-AA54-819572672EEC}"/>
              </a:ext>
            </a:extLst>
          </p:cNvPr>
          <p:cNvCxnSpPr>
            <a:cxnSpLocks/>
            <a:stCxn id="73" idx="0"/>
          </p:cNvCxnSpPr>
          <p:nvPr/>
        </p:nvCxnSpPr>
        <p:spPr>
          <a:xfrm rot="16200000" flipH="1">
            <a:off x="5279104" y="701191"/>
            <a:ext cx="3518341" cy="5022859"/>
          </a:xfrm>
          <a:prstGeom prst="bentConnector3">
            <a:avLst>
              <a:gd name="adj1" fmla="val -6497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Connector: Elbow 19">
            <a:extLst>
              <a:ext uri="{FF2B5EF4-FFF2-40B4-BE49-F238E27FC236}">
                <a16:creationId xmlns:a16="http://schemas.microsoft.com/office/drawing/2014/main" id="{0856E14B-CBA9-44EC-AD6E-5BF2F378838A}"/>
              </a:ext>
            </a:extLst>
          </p:cNvPr>
          <p:cNvCxnSpPr>
            <a:endCxn id="73" idx="2"/>
          </p:cNvCxnSpPr>
          <p:nvPr/>
        </p:nvCxnSpPr>
        <p:spPr>
          <a:xfrm rot="5400000" flipH="1" flipV="1">
            <a:off x="3486016" y="2235271"/>
            <a:ext cx="1407152" cy="67450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Connector: Elbow 21">
            <a:extLst>
              <a:ext uri="{FF2B5EF4-FFF2-40B4-BE49-F238E27FC236}">
                <a16:creationId xmlns:a16="http://schemas.microsoft.com/office/drawing/2014/main" id="{DAFD40E4-B609-4ECD-B190-68C55320BFF1}"/>
              </a:ext>
            </a:extLst>
          </p:cNvPr>
          <p:cNvCxnSpPr>
            <a:endCxn id="73" idx="2"/>
          </p:cNvCxnSpPr>
          <p:nvPr/>
        </p:nvCxnSpPr>
        <p:spPr>
          <a:xfrm rot="16200000" flipV="1">
            <a:off x="4137951" y="2257843"/>
            <a:ext cx="1407152" cy="62936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67899B5-524B-4E45-A90C-629D41C566EF}"/>
              </a:ext>
            </a:extLst>
          </p:cNvPr>
          <p:cNvCxnSpPr>
            <a:cxnSpLocks/>
            <a:endCxn id="74" idx="2"/>
          </p:cNvCxnSpPr>
          <p:nvPr/>
        </p:nvCxnSpPr>
        <p:spPr>
          <a:xfrm flipH="1" flipV="1">
            <a:off x="6445207" y="2728675"/>
            <a:ext cx="3577" cy="547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28C27A7-56F4-4956-923E-9E836C4321E1}"/>
              </a:ext>
            </a:extLst>
          </p:cNvPr>
          <p:cNvSpPr txBox="1"/>
          <p:nvPr/>
        </p:nvSpPr>
        <p:spPr>
          <a:xfrm>
            <a:off x="5620134" y="1202117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Treated wastewater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97A17D-1194-4F88-9E2F-C8059CDBF6AE}"/>
              </a:ext>
            </a:extLst>
          </p:cNvPr>
          <p:cNvSpPr txBox="1"/>
          <p:nvPr/>
        </p:nvSpPr>
        <p:spPr>
          <a:xfrm>
            <a:off x="3466460" y="2326302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Wastewater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05CB4F3-0863-4BB2-B27F-E446698AE1AE}"/>
              </a:ext>
            </a:extLst>
          </p:cNvPr>
          <p:cNvSpPr txBox="1"/>
          <p:nvPr/>
        </p:nvSpPr>
        <p:spPr>
          <a:xfrm rot="16200000">
            <a:off x="8776377" y="2449412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Treated wastewater</a:t>
            </a:r>
          </a:p>
        </p:txBody>
      </p:sp>
      <p:cxnSp>
        <p:nvCxnSpPr>
          <p:cNvPr id="92" name="Connector: Elbow 14">
            <a:extLst>
              <a:ext uri="{FF2B5EF4-FFF2-40B4-BE49-F238E27FC236}">
                <a16:creationId xmlns:a16="http://schemas.microsoft.com/office/drawing/2014/main" id="{424EE540-0D50-4542-A2CD-AE1E31A96CB5}"/>
              </a:ext>
            </a:extLst>
          </p:cNvPr>
          <p:cNvCxnSpPr>
            <a:cxnSpLocks/>
            <a:stCxn id="74" idx="0"/>
          </p:cNvCxnSpPr>
          <p:nvPr/>
        </p:nvCxnSpPr>
        <p:spPr>
          <a:xfrm rot="16200000" flipH="1">
            <a:off x="6546489" y="2211895"/>
            <a:ext cx="2655888" cy="2858452"/>
          </a:xfrm>
          <a:prstGeom prst="bentConnector4">
            <a:avLst>
              <a:gd name="adj1" fmla="val -15566"/>
              <a:gd name="adj2" fmla="val 99575"/>
            </a:avLst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E947678-5BF0-4C4D-B5C5-D8A915270E0F}"/>
              </a:ext>
            </a:extLst>
          </p:cNvPr>
          <p:cNvSpPr txBox="1"/>
          <p:nvPr/>
        </p:nvSpPr>
        <p:spPr>
          <a:xfrm>
            <a:off x="6499756" y="1880451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Treated wastewater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3E20802-221B-4609-9887-69BEE4530C27}"/>
              </a:ext>
            </a:extLst>
          </p:cNvPr>
          <p:cNvSpPr txBox="1"/>
          <p:nvPr/>
        </p:nvSpPr>
        <p:spPr>
          <a:xfrm>
            <a:off x="5675417" y="2315265"/>
            <a:ext cx="1543756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MY"/>
              <a:t>Industrial wastewater treatment facility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E61CCF4-385E-4888-A095-48078A6CD40A}"/>
              </a:ext>
            </a:extLst>
          </p:cNvPr>
          <p:cNvSpPr txBox="1"/>
          <p:nvPr/>
        </p:nvSpPr>
        <p:spPr>
          <a:xfrm>
            <a:off x="8115885" y="2021651"/>
            <a:ext cx="979933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50"/>
              <a:t>Storm drains</a:t>
            </a:r>
          </a:p>
        </p:txBody>
      </p:sp>
      <p:cxnSp>
        <p:nvCxnSpPr>
          <p:cNvPr id="97" name="Connector: Elbow 90">
            <a:extLst>
              <a:ext uri="{FF2B5EF4-FFF2-40B4-BE49-F238E27FC236}">
                <a16:creationId xmlns:a16="http://schemas.microsoft.com/office/drawing/2014/main" id="{222E2257-5BB4-4308-862D-F44D88A9ACA6}"/>
              </a:ext>
            </a:extLst>
          </p:cNvPr>
          <p:cNvCxnSpPr>
            <a:cxnSpLocks/>
            <a:stCxn id="95" idx="2"/>
          </p:cNvCxnSpPr>
          <p:nvPr/>
        </p:nvCxnSpPr>
        <p:spPr>
          <a:xfrm rot="16200000" flipH="1">
            <a:off x="7677597" y="3203822"/>
            <a:ext cx="2695584" cy="839074"/>
          </a:xfrm>
          <a:prstGeom prst="bentConnector3">
            <a:avLst>
              <a:gd name="adj1" fmla="val 60642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6E1318C-2B3C-4222-9F10-BA0EB0208847}"/>
              </a:ext>
            </a:extLst>
          </p:cNvPr>
          <p:cNvSpPr txBox="1"/>
          <p:nvPr/>
        </p:nvSpPr>
        <p:spPr>
          <a:xfrm>
            <a:off x="6068959" y="1535615"/>
            <a:ext cx="1162811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50"/>
              <a:t>Combined sewer</a:t>
            </a:r>
          </a:p>
        </p:txBody>
      </p:sp>
      <p:cxnSp>
        <p:nvCxnSpPr>
          <p:cNvPr id="99" name="Connector: Elbow 138">
            <a:extLst>
              <a:ext uri="{FF2B5EF4-FFF2-40B4-BE49-F238E27FC236}">
                <a16:creationId xmlns:a16="http://schemas.microsoft.com/office/drawing/2014/main" id="{ED7E4A73-122C-42C1-A3AF-42B80227FFE9}"/>
              </a:ext>
            </a:extLst>
          </p:cNvPr>
          <p:cNvCxnSpPr>
            <a:cxnSpLocks/>
            <a:stCxn id="95" idx="0"/>
            <a:endCxn id="98" idx="3"/>
          </p:cNvCxnSpPr>
          <p:nvPr/>
        </p:nvCxnSpPr>
        <p:spPr>
          <a:xfrm rot="16200000" flipV="1">
            <a:off x="7739272" y="1155071"/>
            <a:ext cx="359078" cy="137408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Connector: Elbow 141">
            <a:extLst>
              <a:ext uri="{FF2B5EF4-FFF2-40B4-BE49-F238E27FC236}">
                <a16:creationId xmlns:a16="http://schemas.microsoft.com/office/drawing/2014/main" id="{6817B975-FA1E-48F3-89D7-5908BA57AA5B}"/>
              </a:ext>
            </a:extLst>
          </p:cNvPr>
          <p:cNvCxnSpPr>
            <a:stCxn id="98" idx="1"/>
          </p:cNvCxnSpPr>
          <p:nvPr/>
        </p:nvCxnSpPr>
        <p:spPr>
          <a:xfrm rot="10800000" flipV="1">
            <a:off x="5274001" y="1662573"/>
            <a:ext cx="794959" cy="71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D959C7F3-C8D8-4C33-82FE-AA5DA4175DE2}"/>
              </a:ext>
            </a:extLst>
          </p:cNvPr>
          <p:cNvSpPr txBox="1"/>
          <p:nvPr/>
        </p:nvSpPr>
        <p:spPr>
          <a:xfrm rot="16200000">
            <a:off x="7816497" y="3011432"/>
            <a:ext cx="1387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Untreated stormwater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E64623B-AF50-47F3-BC48-1607BC84CAEB}"/>
              </a:ext>
            </a:extLst>
          </p:cNvPr>
          <p:cNvSpPr txBox="1"/>
          <p:nvPr/>
        </p:nvSpPr>
        <p:spPr>
          <a:xfrm>
            <a:off x="5235665" y="1449623"/>
            <a:ext cx="974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Stormwater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0C34B9B-0D0F-4FA8-949B-CDDD31231210}"/>
              </a:ext>
            </a:extLst>
          </p:cNvPr>
          <p:cNvSpPr txBox="1"/>
          <p:nvPr/>
        </p:nvSpPr>
        <p:spPr>
          <a:xfrm>
            <a:off x="7628845" y="1464391"/>
            <a:ext cx="974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Stormwater</a:t>
            </a:r>
          </a:p>
        </p:txBody>
      </p:sp>
      <p:cxnSp>
        <p:nvCxnSpPr>
          <p:cNvPr id="104" name="Elbow Connector 103"/>
          <p:cNvCxnSpPr/>
          <p:nvPr/>
        </p:nvCxnSpPr>
        <p:spPr>
          <a:xfrm flipV="1">
            <a:off x="3706914" y="2145583"/>
            <a:ext cx="1342717" cy="1139612"/>
          </a:xfrm>
          <a:prstGeom prst="bentConnector3">
            <a:avLst>
              <a:gd name="adj1" fmla="val -33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 flipV="1">
            <a:off x="5032779" y="2147343"/>
            <a:ext cx="2501474" cy="1120486"/>
          </a:xfrm>
          <a:prstGeom prst="bentConnector3">
            <a:avLst>
              <a:gd name="adj1" fmla="val 39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0" idx="3"/>
            <a:endCxn id="95" idx="1"/>
          </p:cNvCxnSpPr>
          <p:nvPr/>
        </p:nvCxnSpPr>
        <p:spPr>
          <a:xfrm flipV="1">
            <a:off x="6920092" y="2148609"/>
            <a:ext cx="1195793" cy="12544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9E64623B-AF50-47F3-BC48-1607BC84CAEB}"/>
              </a:ext>
            </a:extLst>
          </p:cNvPr>
          <p:cNvSpPr txBox="1"/>
          <p:nvPr/>
        </p:nvSpPr>
        <p:spPr>
          <a:xfrm>
            <a:off x="4411738" y="1936152"/>
            <a:ext cx="2008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Stormwater &amp; other discharges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A830FFC-34AE-429E-8294-38561636FE0C}"/>
              </a:ext>
            </a:extLst>
          </p:cNvPr>
          <p:cNvSpPr txBox="1"/>
          <p:nvPr/>
        </p:nvSpPr>
        <p:spPr>
          <a:xfrm>
            <a:off x="9190573" y="491218"/>
            <a:ext cx="1041392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MY"/>
              <a:t>Atmosphere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C89E8DF-F1AE-4363-9B21-D2FC5361094C}"/>
              </a:ext>
            </a:extLst>
          </p:cNvPr>
          <p:cNvSpPr txBox="1"/>
          <p:nvPr/>
        </p:nvSpPr>
        <p:spPr>
          <a:xfrm>
            <a:off x="10180302" y="1381762"/>
            <a:ext cx="1176697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50"/>
              <a:t>Wider catchment area</a:t>
            </a:r>
          </a:p>
        </p:txBody>
      </p:sp>
      <p:cxnSp>
        <p:nvCxnSpPr>
          <p:cNvPr id="112" name="Connector: Elbow 76">
            <a:extLst>
              <a:ext uri="{FF2B5EF4-FFF2-40B4-BE49-F238E27FC236}">
                <a16:creationId xmlns:a16="http://schemas.microsoft.com/office/drawing/2014/main" id="{505B1D96-75ED-435B-BC81-D97BD65B30C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67038" y="2850164"/>
            <a:ext cx="4236310" cy="42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3" name="Connector: Elbow 81">
            <a:extLst>
              <a:ext uri="{FF2B5EF4-FFF2-40B4-BE49-F238E27FC236}">
                <a16:creationId xmlns:a16="http://schemas.microsoft.com/office/drawing/2014/main" id="{170BD644-9F16-4586-A2E2-4ED10C86DCC8}"/>
              </a:ext>
            </a:extLst>
          </p:cNvPr>
          <p:cNvCxnSpPr>
            <a:cxnSpLocks/>
            <a:stCxn id="110" idx="2"/>
          </p:cNvCxnSpPr>
          <p:nvPr/>
        </p:nvCxnSpPr>
        <p:spPr>
          <a:xfrm rot="5400000">
            <a:off x="8520303" y="828596"/>
            <a:ext cx="1274429" cy="11075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" name="Connector: Elbow 107">
            <a:extLst>
              <a:ext uri="{FF2B5EF4-FFF2-40B4-BE49-F238E27FC236}">
                <a16:creationId xmlns:a16="http://schemas.microsoft.com/office/drawing/2014/main" id="{399315D3-81B2-4B06-AD94-EDD6AE20C5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54183" y="770600"/>
            <a:ext cx="647646" cy="57467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6" name="Connector: Elbow 113">
            <a:extLst>
              <a:ext uri="{FF2B5EF4-FFF2-40B4-BE49-F238E27FC236}">
                <a16:creationId xmlns:a16="http://schemas.microsoft.com/office/drawing/2014/main" id="{7F324296-FFC3-4339-84A0-976D498306D4}"/>
              </a:ext>
            </a:extLst>
          </p:cNvPr>
          <p:cNvCxnSpPr>
            <a:cxnSpLocks/>
          </p:cNvCxnSpPr>
          <p:nvPr/>
        </p:nvCxnSpPr>
        <p:spPr>
          <a:xfrm rot="5400000">
            <a:off x="8723865" y="3143088"/>
            <a:ext cx="3171803" cy="48014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" name="Connector: Elbow 118">
            <a:extLst>
              <a:ext uri="{FF2B5EF4-FFF2-40B4-BE49-F238E27FC236}">
                <a16:creationId xmlns:a16="http://schemas.microsoft.com/office/drawing/2014/main" id="{6BE8BFF2-02CE-4017-97A9-4CD41F06C167}"/>
              </a:ext>
            </a:extLst>
          </p:cNvPr>
          <p:cNvCxnSpPr>
            <a:stCxn id="111" idx="2"/>
          </p:cNvCxnSpPr>
          <p:nvPr/>
        </p:nvCxnSpPr>
        <p:spPr>
          <a:xfrm rot="5400000">
            <a:off x="6234704" y="1822247"/>
            <a:ext cx="4558934" cy="450896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8" name="Connector: Elbow 120">
            <a:extLst>
              <a:ext uri="{FF2B5EF4-FFF2-40B4-BE49-F238E27FC236}">
                <a16:creationId xmlns:a16="http://schemas.microsoft.com/office/drawing/2014/main" id="{6553EBEC-370D-4794-B20B-4B651BEC0F1F}"/>
              </a:ext>
            </a:extLst>
          </p:cNvPr>
          <p:cNvCxnSpPr/>
          <p:nvPr/>
        </p:nvCxnSpPr>
        <p:spPr>
          <a:xfrm rot="5400000">
            <a:off x="7030401" y="3709931"/>
            <a:ext cx="1003529" cy="403508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0" name="Connector: Elbow 131">
            <a:extLst>
              <a:ext uri="{FF2B5EF4-FFF2-40B4-BE49-F238E27FC236}">
                <a16:creationId xmlns:a16="http://schemas.microsoft.com/office/drawing/2014/main" id="{E0082033-2FA5-4A56-8E2B-20820C273104}"/>
              </a:ext>
            </a:extLst>
          </p:cNvPr>
          <p:cNvCxnSpPr>
            <a:cxnSpLocks/>
          </p:cNvCxnSpPr>
          <p:nvPr/>
        </p:nvCxnSpPr>
        <p:spPr>
          <a:xfrm rot="5400000">
            <a:off x="6481187" y="2011606"/>
            <a:ext cx="4203967" cy="1690583"/>
          </a:xfrm>
          <a:prstGeom prst="bentConnector3">
            <a:avLst>
              <a:gd name="adj1" fmla="val 8071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DF30695-5ACB-4982-80AE-CF01BE09FB2F}"/>
              </a:ext>
            </a:extLst>
          </p:cNvPr>
          <p:cNvSpPr txBox="1"/>
          <p:nvPr/>
        </p:nvSpPr>
        <p:spPr>
          <a:xfrm>
            <a:off x="7682340" y="876749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Rainwater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A780610-6D79-4B11-B437-4F7339B8C405}"/>
              </a:ext>
            </a:extLst>
          </p:cNvPr>
          <p:cNvSpPr txBox="1"/>
          <p:nvPr/>
        </p:nvSpPr>
        <p:spPr>
          <a:xfrm>
            <a:off x="8341644" y="1348026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Rainwater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5699A05-23DF-42DB-998E-FAEF3458D0B7}"/>
              </a:ext>
            </a:extLst>
          </p:cNvPr>
          <p:cNvSpPr txBox="1"/>
          <p:nvPr/>
        </p:nvSpPr>
        <p:spPr>
          <a:xfrm>
            <a:off x="7189168" y="6149672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Freshwater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224A969-DE65-4440-B516-85859860C052}"/>
              </a:ext>
            </a:extLst>
          </p:cNvPr>
          <p:cNvSpPr txBox="1"/>
          <p:nvPr/>
        </p:nvSpPr>
        <p:spPr>
          <a:xfrm rot="16200000">
            <a:off x="9776766" y="2519586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Freshwater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DE7AC4A-3E02-4968-BBA7-8D313498E4B8}"/>
              </a:ext>
            </a:extLst>
          </p:cNvPr>
          <p:cNvSpPr txBox="1"/>
          <p:nvPr/>
        </p:nvSpPr>
        <p:spPr>
          <a:xfrm rot="16200000">
            <a:off x="10009267" y="3721556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Freshwater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E4ADF41-C431-4554-8EAA-7779B53F5A51}"/>
              </a:ext>
            </a:extLst>
          </p:cNvPr>
          <p:cNvSpPr txBox="1"/>
          <p:nvPr/>
        </p:nvSpPr>
        <p:spPr>
          <a:xfrm rot="16200000">
            <a:off x="9111243" y="2391317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Rainwater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0D0B647-FC55-4881-8C8D-72AF31E8F50D}"/>
              </a:ext>
            </a:extLst>
          </p:cNvPr>
          <p:cNvSpPr txBox="1"/>
          <p:nvPr/>
        </p:nvSpPr>
        <p:spPr>
          <a:xfrm>
            <a:off x="6511889" y="5519017"/>
            <a:ext cx="135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i="1"/>
              <a:t>Freshwater</a:t>
            </a:r>
          </a:p>
        </p:txBody>
      </p:sp>
      <p:cxnSp>
        <p:nvCxnSpPr>
          <p:cNvPr id="133" name="Connector: Elbow 131">
            <a:extLst>
              <a:ext uri="{FF2B5EF4-FFF2-40B4-BE49-F238E27FC236}">
                <a16:creationId xmlns:a16="http://schemas.microsoft.com/office/drawing/2014/main" id="{E0082033-2FA5-4A56-8E2B-20820C2731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86054" y="1096219"/>
            <a:ext cx="4314659" cy="2022053"/>
          </a:xfrm>
          <a:prstGeom prst="bentConnector3">
            <a:avLst>
              <a:gd name="adj1" fmla="val 100073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307982" y="1912668"/>
            <a:ext cx="253092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in-silo, 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fragmented management, lead to complex/wicked problems, unintended consequences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integrated management 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approach introduced</a:t>
            </a:r>
            <a:endParaRPr lang="en-MY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Urban water systems from the natural water cycle perspective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14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4" grpId="0" animBg="1"/>
      <p:bldP spid="150" grpId="0"/>
      <p:bldP spid="151" grpId="0"/>
      <p:bldP spid="158" grpId="0"/>
      <p:bldP spid="159" grpId="0"/>
      <p:bldP spid="79" grpId="0" animBg="1"/>
      <p:bldP spid="89" grpId="0"/>
      <p:bldP spid="96" grpId="0"/>
      <p:bldP spid="73" grpId="0" animBg="1"/>
      <p:bldP spid="74" grpId="0" animBg="1"/>
      <p:bldP spid="83" grpId="0"/>
      <p:bldP spid="86" grpId="0"/>
      <p:bldP spid="87" grpId="0"/>
      <p:bldP spid="93" grpId="0"/>
      <p:bldP spid="94" grpId="0" animBg="1"/>
      <p:bldP spid="95" grpId="0" animBg="1"/>
      <p:bldP spid="98" grpId="0" animBg="1"/>
      <p:bldP spid="101" grpId="0"/>
      <p:bldP spid="102" grpId="0"/>
      <p:bldP spid="103" grpId="0"/>
      <p:bldP spid="107" grpId="0"/>
      <p:bldP spid="110" grpId="0" animBg="1"/>
      <p:bldP spid="111" grpId="0" animBg="1"/>
      <p:bldP spid="122" grpId="0"/>
      <p:bldP spid="125" grpId="0"/>
      <p:bldP spid="126" grpId="0"/>
      <p:bldP spid="127" grpId="0"/>
      <p:bldP spid="129" grpId="0"/>
      <p:bldP spid="130" grpId="0"/>
      <p:bldP spid="131" grpId="0"/>
      <p:bldP spid="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926640" y="2744242"/>
            <a:ext cx="3372731" cy="37610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/>
          <p:cNvSpPr/>
          <p:nvPr/>
        </p:nvSpPr>
        <p:spPr>
          <a:xfrm>
            <a:off x="3536017" y="2744243"/>
            <a:ext cx="4390623" cy="3761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783773" y="2744243"/>
            <a:ext cx="2752244" cy="3761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 17"/>
          <p:cNvSpPr/>
          <p:nvPr/>
        </p:nvSpPr>
        <p:spPr>
          <a:xfrm>
            <a:off x="783771" y="824882"/>
            <a:ext cx="10515600" cy="1919361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A516A-B07D-437B-A4BB-5E6E8C81AD22}"/>
              </a:ext>
            </a:extLst>
          </p:cNvPr>
          <p:cNvSpPr txBox="1"/>
          <p:nvPr/>
        </p:nvSpPr>
        <p:spPr>
          <a:xfrm>
            <a:off x="2757287" y="91089"/>
            <a:ext cx="9680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Existing systems research in addressing urban water challenges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55616" y="895960"/>
            <a:ext cx="10371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i="1"/>
              <a:t>Aims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MY"/>
              <a:t>Improve understanding of </a:t>
            </a:r>
            <a:r>
              <a:rPr lang="en-MY" b="1"/>
              <a:t>systems complexity-</a:t>
            </a:r>
            <a:r>
              <a:rPr lang="en-MY"/>
              <a:t>descriptive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MY"/>
              <a:t>Enhance </a:t>
            </a:r>
            <a:r>
              <a:rPr lang="en-MY" b="1"/>
              <a:t>methodological approach </a:t>
            </a:r>
            <a:r>
              <a:rPr lang="en-MY"/>
              <a:t>applied  in researching complex systems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MY"/>
              <a:t>Improve </a:t>
            </a:r>
            <a:r>
              <a:rPr lang="en-MY" b="1"/>
              <a:t>modelling</a:t>
            </a:r>
            <a:r>
              <a:rPr lang="en-MY"/>
              <a:t>/scenario planning (including participatory modelling)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MY" b="1"/>
              <a:t>Social learning </a:t>
            </a:r>
            <a:r>
              <a:rPr lang="en-MY"/>
              <a:t>tools, enhance stakeholder’s buy-ins, resolve conflicts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MY"/>
              <a:t>Improve water </a:t>
            </a:r>
            <a:r>
              <a:rPr lang="en-MY" b="1"/>
              <a:t>management</a:t>
            </a:r>
            <a:r>
              <a:rPr lang="en-MY"/>
              <a:t> (frameworks, concepts, decision-making, assessment)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8148" y="2789921"/>
            <a:ext cx="42298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i="1"/>
              <a:t>Systems methodology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/>
              <a:t>Multi-criteria Decision Analysis (MCDA)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/>
              <a:t>System Dynamic Modelling (SDM)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/>
              <a:t>Agent Based Modelling (ABM)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/>
              <a:t>Driver-Pressure-State-Impact-Response (DPSIR)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/>
              <a:t>Social Network Analysis (SNA)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/>
              <a:t>Bayesian Belief Network (BBN)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err="1"/>
              <a:t>Backcasting</a:t>
            </a:r>
            <a:endParaRPr lang="en-MY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/>
              <a:t>Soft Systems Methodology (SSM)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/>
              <a:t>Socio-Technical Analysis (STA)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/>
              <a:t>Critical Systems Heuristics (CSH)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/>
              <a:t>Vanguard Method (VM)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3183" y="3245096"/>
            <a:ext cx="2534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i="1"/>
              <a:t>Research Processes</a:t>
            </a:r>
          </a:p>
          <a:p>
            <a:pPr marL="342900" indent="-342900">
              <a:buFont typeface="+mj-lt"/>
              <a:buAutoNum type="arabicPeriod"/>
            </a:pPr>
            <a:r>
              <a:rPr lang="en-MY"/>
              <a:t>Problem scoping</a:t>
            </a:r>
          </a:p>
          <a:p>
            <a:pPr marL="342900" indent="-342900">
              <a:buFont typeface="+mj-lt"/>
              <a:buAutoNum type="arabicPeriod"/>
            </a:pPr>
            <a:r>
              <a:rPr lang="en-MY"/>
              <a:t>Boundary setting</a:t>
            </a:r>
          </a:p>
          <a:p>
            <a:pPr marL="342900" indent="-342900">
              <a:buFont typeface="+mj-lt"/>
              <a:buAutoNum type="arabicPeriod"/>
            </a:pPr>
            <a:r>
              <a:rPr lang="en-MY"/>
              <a:t>Systems mapping</a:t>
            </a:r>
          </a:p>
          <a:p>
            <a:pPr marL="342900" indent="-342900">
              <a:buFont typeface="+mj-lt"/>
              <a:buAutoNum type="arabicPeriod"/>
            </a:pPr>
            <a:r>
              <a:rPr lang="en-MY"/>
              <a:t>Computer modelling</a:t>
            </a:r>
          </a:p>
          <a:p>
            <a:pPr marL="342900" indent="-342900">
              <a:buFont typeface="+mj-lt"/>
              <a:buAutoNum type="arabicPeriod"/>
            </a:pPr>
            <a:r>
              <a:rPr lang="en-MY"/>
              <a:t>Scenario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MY"/>
              <a:t>Recommendation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98488" y="3035262"/>
            <a:ext cx="32290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/>
              <a:t>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Lack empirical evidences </a:t>
            </a:r>
            <a:r>
              <a:rPr lang="en-GB"/>
              <a:t>in the practical application</a:t>
            </a:r>
            <a:endParaRPr lang="en-MY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Calibri" panose="020F0502020204030204" pitchFamily="34" charset="0"/>
              </a:rPr>
              <a:t>Solutions focus more on </a:t>
            </a:r>
            <a:r>
              <a:rPr lang="en-GB" b="1">
                <a:ea typeface="Calibri" panose="020F0502020204030204" pitchFamily="34" charset="0"/>
              </a:rPr>
              <a:t>infrastructure</a:t>
            </a:r>
            <a:r>
              <a:rPr lang="en-GB">
                <a:ea typeface="Calibri" panose="020F0502020204030204" pitchFamily="34" charset="0"/>
              </a:rPr>
              <a:t> than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Calibri" panose="020F0502020204030204" pitchFamily="34" charset="0"/>
              </a:rPr>
              <a:t>Research overemphasis on systems </a:t>
            </a:r>
            <a:r>
              <a:rPr lang="en-GB" b="1">
                <a:ea typeface="Calibri" panose="020F0502020204030204" pitchFamily="34" charset="0"/>
              </a:rPr>
              <a:t>engineering</a:t>
            </a:r>
            <a:r>
              <a:rPr lang="en-GB">
                <a:ea typeface="Calibri" panose="020F0502020204030204" pitchFamily="34" charset="0"/>
              </a:rPr>
              <a:t> and </a:t>
            </a:r>
            <a:r>
              <a:rPr lang="en-GB" b="1">
                <a:ea typeface="Calibri" panose="020F0502020204030204" pitchFamily="34" charset="0"/>
              </a:rPr>
              <a:t>computational</a:t>
            </a:r>
            <a:r>
              <a:rPr lang="en-GB">
                <a:ea typeface="Calibri" panose="020F0502020204030204" pitchFamily="34" charset="0"/>
              </a:rPr>
              <a:t>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 panose="020F0502020204030204" pitchFamily="34" charset="0"/>
              </a:rPr>
              <a:t>Systems interventions to address water challenges </a:t>
            </a:r>
            <a:r>
              <a:rPr lang="en-US" b="1" u="sng">
                <a:ea typeface="Calibri" panose="020F0502020204030204" pitchFamily="34" charset="0"/>
              </a:rPr>
              <a:t>have not been truly systemic</a:t>
            </a:r>
            <a:endParaRPr lang="en-GB" b="1" u="sng">
              <a:ea typeface="Calibri" panose="020F0502020204030204" pitchFamily="34" charset="0"/>
            </a:endParaRPr>
          </a:p>
          <a:p>
            <a:endParaRPr lang="en-GB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6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1.6|1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2.4|2.8|14.6|35.5|5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9.9|13.3|3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39FA8A735574E9075D3A592FB6AAD" ma:contentTypeVersion="15" ma:contentTypeDescription="Create a new document." ma:contentTypeScope="" ma:versionID="18cb00547a07e0460423cef1a6dde92e">
  <xsd:schema xmlns:xsd="http://www.w3.org/2001/XMLSchema" xmlns:xs="http://www.w3.org/2001/XMLSchema" xmlns:p="http://schemas.microsoft.com/office/2006/metadata/properties" xmlns:ns2="358b34ed-30db-4eda-8c5d-dc435726729f" xmlns:ns3="ce723d52-c7a9-4a5c-9737-c30359fbc71c" targetNamespace="http://schemas.microsoft.com/office/2006/metadata/properties" ma:root="true" ma:fieldsID="c4a8b6b7128f696d67d8b3f6fba3e098" ns2:_="" ns3:_="">
    <xsd:import namespace="358b34ed-30db-4eda-8c5d-dc435726729f"/>
    <xsd:import namespace="ce723d52-c7a9-4a5c-9737-c30359fbc7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b34ed-30db-4eda-8c5d-dc43572672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4661dae-d6df-48fc-a54e-a577d2899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23d52-c7a9-4a5c-9737-c30359fbc7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57016b3-8bca-425f-8391-4ed3f61b5e41}" ma:internalName="TaxCatchAll" ma:showField="CatchAllData" ma:web="ce723d52-c7a9-4a5c-9737-c30359fbc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8b34ed-30db-4eda-8c5d-dc435726729f">
      <Terms xmlns="http://schemas.microsoft.com/office/infopath/2007/PartnerControls"/>
    </lcf76f155ced4ddcb4097134ff3c332f>
    <TaxCatchAll xmlns="ce723d52-c7a9-4a5c-9737-c30359fbc71c" xsi:nil="true"/>
  </documentManagement>
</p:properties>
</file>

<file path=customXml/itemProps1.xml><?xml version="1.0" encoding="utf-8"?>
<ds:datastoreItem xmlns:ds="http://schemas.openxmlformats.org/officeDocument/2006/customXml" ds:itemID="{52E2DAB3-3BF8-4FFA-842C-6B9FC9F90884}"/>
</file>

<file path=customXml/itemProps2.xml><?xml version="1.0" encoding="utf-8"?>
<ds:datastoreItem xmlns:ds="http://schemas.openxmlformats.org/officeDocument/2006/customXml" ds:itemID="{F106E066-64C6-416F-9FB9-EB0B33AFDA30}"/>
</file>

<file path=customXml/itemProps3.xml><?xml version="1.0" encoding="utf-8"?>
<ds:datastoreItem xmlns:ds="http://schemas.openxmlformats.org/officeDocument/2006/customXml" ds:itemID="{EA37066D-EEFE-404C-A1B6-44A5DA2350C1}"/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1143</Words>
  <Application>Microsoft Office PowerPoint</Application>
  <PresentationFormat>Widescreen</PresentationFormat>
  <Paragraphs>216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Clear Sans</vt:lpstr>
      <vt:lpstr>Clear Sans Light</vt:lpstr>
      <vt:lpstr>Lato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 Izar Haizan</dc:creator>
  <cp:lastModifiedBy>Wan Izar Haizan</cp:lastModifiedBy>
  <cp:revision>18</cp:revision>
  <cp:lastPrinted>2022-06-29T12:41:03Z</cp:lastPrinted>
  <dcterms:created xsi:type="dcterms:W3CDTF">2022-06-27T12:12:39Z</dcterms:created>
  <dcterms:modified xsi:type="dcterms:W3CDTF">2022-06-30T10:20:50Z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0x01010015739FA8A735574E9075D3A592FB6AAD</vt:lpwstr>
  </property>
</Properties>
</file>