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4193" r:id="rId5"/>
  </p:sldMasterIdLst>
  <p:notesMasterIdLst>
    <p:notesMasterId r:id="rId21"/>
  </p:notesMasterIdLst>
  <p:handoutMasterIdLst>
    <p:handoutMasterId r:id="rId22"/>
  </p:handoutMasterIdLst>
  <p:sldIdLst>
    <p:sldId id="1479" r:id="rId6"/>
    <p:sldId id="1642" r:id="rId7"/>
    <p:sldId id="1645" r:id="rId8"/>
    <p:sldId id="1639" r:id="rId9"/>
    <p:sldId id="1665" r:id="rId10"/>
    <p:sldId id="1648" r:id="rId11"/>
    <p:sldId id="2136" r:id="rId12"/>
    <p:sldId id="2137" r:id="rId13"/>
    <p:sldId id="2138" r:id="rId14"/>
    <p:sldId id="2139" r:id="rId15"/>
    <p:sldId id="2132" r:id="rId16"/>
    <p:sldId id="2141" r:id="rId17"/>
    <p:sldId id="1649" r:id="rId18"/>
    <p:sldId id="1663" r:id="rId19"/>
    <p:sldId id="1646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AADE"/>
    <a:srgbClr val="38579A"/>
    <a:srgbClr val="E99BEB"/>
    <a:srgbClr val="515C63"/>
    <a:srgbClr val="3F4C55"/>
    <a:srgbClr val="31AFB5"/>
    <a:srgbClr val="72B359"/>
    <a:srgbClr val="223638"/>
    <a:srgbClr val="9DC75A"/>
    <a:srgbClr val="FFD2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434" autoAdjust="0"/>
  </p:normalViewPr>
  <p:slideViewPr>
    <p:cSldViewPr>
      <p:cViewPr varScale="1">
        <p:scale>
          <a:sx n="81" d="100"/>
          <a:sy n="81" d="100"/>
        </p:scale>
        <p:origin x="696" y="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a8719\Desktop\Research\LCA\Pre-LSR\LDV\Results%20-%20Calvin%20Edi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a8719\Desktop\Research\LCA\Pre-LSR\LDV\Results%20-%20Calvin%20Edit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0" i="0" baseline="0">
                <a:effectLst/>
              </a:rPr>
              <a:t>Total CO</a:t>
            </a:r>
            <a:r>
              <a:rPr lang="en-GB" sz="1400" b="0" i="0" baseline="-25000">
                <a:effectLst/>
              </a:rPr>
              <a:t>2</a:t>
            </a:r>
            <a:r>
              <a:rPr lang="en-GB" sz="1400" b="0" i="0" baseline="0">
                <a:effectLst/>
              </a:rPr>
              <a:t> Emissions from All Road Vehicles</a:t>
            </a:r>
            <a:endParaRPr lang="en-NZ" sz="1100" b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PivotTable!$B$34</c:f>
              <c:strCache>
                <c:ptCount val="1"/>
                <c:pt idx="0">
                  <c:v>LDV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PivotTable!$C$33:$S$33</c:f>
              <c:numCache>
                <c:formatCode>General</c:formatCode>
                <c:ptCount val="1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  <c:pt idx="16">
                  <c:v>2030</c:v>
                </c:pt>
              </c:numCache>
            </c:numRef>
          </c:cat>
          <c:val>
            <c:numRef>
              <c:f>PivotTable!$C$34:$S$34</c:f>
              <c:numCache>
                <c:formatCode>General</c:formatCode>
                <c:ptCount val="17"/>
                <c:pt idx="0">
                  <c:v>5849870.4553577732</c:v>
                </c:pt>
                <c:pt idx="1">
                  <c:v>6393911.5194172375</c:v>
                </c:pt>
                <c:pt idx="2">
                  <c:v>6831656.3937738221</c:v>
                </c:pt>
                <c:pt idx="3">
                  <c:v>7001970.588803133</c:v>
                </c:pt>
                <c:pt idx="4">
                  <c:v>7474164.8551584734</c:v>
                </c:pt>
                <c:pt idx="5">
                  <c:v>7362785.9664602596</c:v>
                </c:pt>
                <c:pt idx="6">
                  <c:v>6719420.0695204176</c:v>
                </c:pt>
                <c:pt idx="7">
                  <c:v>7133916.537610841</c:v>
                </c:pt>
                <c:pt idx="8">
                  <c:v>7383505.9391409848</c:v>
                </c:pt>
                <c:pt idx="9">
                  <c:v>7533603.1011235276</c:v>
                </c:pt>
                <c:pt idx="10">
                  <c:v>7710306.5385274366</c:v>
                </c:pt>
                <c:pt idx="11">
                  <c:v>7860005.7422591653</c:v>
                </c:pt>
                <c:pt idx="12">
                  <c:v>8054443.0084904144</c:v>
                </c:pt>
                <c:pt idx="13">
                  <c:v>8295938.6977180997</c:v>
                </c:pt>
                <c:pt idx="14">
                  <c:v>8543716.5317127462</c:v>
                </c:pt>
                <c:pt idx="15">
                  <c:v>8798559.1252864115</c:v>
                </c:pt>
                <c:pt idx="16">
                  <c:v>9059977.7985854875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E7-4E46-B9FD-47C3095EFC12}"/>
            </c:ext>
          </c:extLst>
        </c:ser>
        <c:ser>
          <c:idx val="1"/>
          <c:order val="1"/>
          <c:tx>
            <c:strRef>
              <c:f>PivotTable!$B$35</c:f>
              <c:strCache>
                <c:ptCount val="1"/>
                <c:pt idx="0">
                  <c:v>HDV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PivotTable!$C$33:$S$33</c:f>
              <c:numCache>
                <c:formatCode>General</c:formatCode>
                <c:ptCount val="1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  <c:pt idx="16">
                  <c:v>2030</c:v>
                </c:pt>
              </c:numCache>
            </c:numRef>
          </c:cat>
          <c:val>
            <c:numRef>
              <c:f>PivotTable!$C$35:$S$35</c:f>
              <c:numCache>
                <c:formatCode>General</c:formatCode>
                <c:ptCount val="17"/>
                <c:pt idx="0">
                  <c:v>1090692.4600028268</c:v>
                </c:pt>
                <c:pt idx="1">
                  <c:v>1240959.3529251565</c:v>
                </c:pt>
                <c:pt idx="2">
                  <c:v>1340926.7932101032</c:v>
                </c:pt>
                <c:pt idx="3">
                  <c:v>1365249.0826455825</c:v>
                </c:pt>
                <c:pt idx="4">
                  <c:v>1470986.8064581943</c:v>
                </c:pt>
                <c:pt idx="5">
                  <c:v>1419197.9856248158</c:v>
                </c:pt>
                <c:pt idx="6">
                  <c:v>1291030.9085352803</c:v>
                </c:pt>
                <c:pt idx="7">
                  <c:v>1376942.006125438</c:v>
                </c:pt>
                <c:pt idx="8">
                  <c:v>1422598.7657698477</c:v>
                </c:pt>
                <c:pt idx="9">
                  <c:v>1448372.7548197634</c:v>
                </c:pt>
                <c:pt idx="10">
                  <c:v>1479623.769191056</c:v>
                </c:pt>
                <c:pt idx="11">
                  <c:v>1509776.5032181691</c:v>
                </c:pt>
                <c:pt idx="12">
                  <c:v>1547014.2038060895</c:v>
                </c:pt>
                <c:pt idx="13">
                  <c:v>1593767.8767796997</c:v>
                </c:pt>
                <c:pt idx="14">
                  <c:v>1641782.7529771854</c:v>
                </c:pt>
                <c:pt idx="15">
                  <c:v>1691133.3830938828</c:v>
                </c:pt>
                <c:pt idx="16">
                  <c:v>1741958.5253526745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E7-4E46-B9FD-47C3095EFC12}"/>
            </c:ext>
          </c:extLst>
        </c:ser>
        <c:ser>
          <c:idx val="2"/>
          <c:order val="2"/>
          <c:tx>
            <c:strRef>
              <c:f>PivotTable!$B$36</c:f>
              <c:strCache>
                <c:ptCount val="1"/>
                <c:pt idx="0">
                  <c:v>Buses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PivotTable!$C$33:$S$33</c:f>
              <c:numCache>
                <c:formatCode>General</c:formatCode>
                <c:ptCount val="1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  <c:pt idx="16">
                  <c:v>2030</c:v>
                </c:pt>
              </c:numCache>
            </c:numRef>
          </c:cat>
          <c:val>
            <c:numRef>
              <c:f>PivotTable!$C$36:$S$36</c:f>
              <c:numCache>
                <c:formatCode>General</c:formatCode>
                <c:ptCount val="17"/>
                <c:pt idx="0">
                  <c:v>50301.995940098073</c:v>
                </c:pt>
                <c:pt idx="1">
                  <c:v>59783.225025609107</c:v>
                </c:pt>
                <c:pt idx="2">
                  <c:v>60340.944383580325</c:v>
                </c:pt>
                <c:pt idx="3">
                  <c:v>60512.55033987917</c:v>
                </c:pt>
                <c:pt idx="4">
                  <c:v>60662.705551640654</c:v>
                </c:pt>
                <c:pt idx="5">
                  <c:v>63821.480438833853</c:v>
                </c:pt>
                <c:pt idx="6">
                  <c:v>61349.279279494403</c:v>
                </c:pt>
                <c:pt idx="7">
                  <c:v>61910.938470377994</c:v>
                </c:pt>
                <c:pt idx="8">
                  <c:v>63963.223178582703</c:v>
                </c:pt>
                <c:pt idx="9">
                  <c:v>65134.428942192128</c:v>
                </c:pt>
                <c:pt idx="10">
                  <c:v>66539.916267066146</c:v>
                </c:pt>
                <c:pt idx="11">
                  <c:v>67890.46426764768</c:v>
                </c:pt>
                <c:pt idx="12">
                  <c:v>69553.02813411878</c:v>
                </c:pt>
                <c:pt idx="13">
                  <c:v>71667.156650472927</c:v>
                </c:pt>
                <c:pt idx="14">
                  <c:v>73817.015768950892</c:v>
                </c:pt>
                <c:pt idx="15">
                  <c:v>76045.381516619789</c:v>
                </c:pt>
                <c:pt idx="16">
                  <c:v>78335.811852983883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E7-4E46-B9FD-47C3095EFC12}"/>
            </c:ext>
          </c:extLst>
        </c:ser>
        <c:ser>
          <c:idx val="3"/>
          <c:order val="3"/>
          <c:tx>
            <c:strRef>
              <c:f>PivotTable!$B$37</c:f>
              <c:strCache>
                <c:ptCount val="1"/>
                <c:pt idx="0">
                  <c:v>Motorcycles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PivotTable!$C$33:$S$33</c:f>
              <c:numCache>
                <c:formatCode>General</c:formatCode>
                <c:ptCount val="1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  <c:pt idx="16">
                  <c:v>2030</c:v>
                </c:pt>
              </c:numCache>
            </c:numRef>
          </c:cat>
          <c:val>
            <c:numRef>
              <c:f>PivotTable!$C$37:$S$37</c:f>
              <c:numCache>
                <c:formatCode>General</c:formatCode>
                <c:ptCount val="17"/>
                <c:pt idx="0">
                  <c:v>5516.9207613972758</c:v>
                </c:pt>
                <c:pt idx="1">
                  <c:v>6467.4783745501654</c:v>
                </c:pt>
                <c:pt idx="2">
                  <c:v>7231.1921377840663</c:v>
                </c:pt>
                <c:pt idx="3">
                  <c:v>8270.5634195083148</c:v>
                </c:pt>
                <c:pt idx="4">
                  <c:v>9623.7150680247705</c:v>
                </c:pt>
                <c:pt idx="5">
                  <c:v>8140.7416045948803</c:v>
                </c:pt>
                <c:pt idx="6">
                  <c:v>7398.6365549468283</c:v>
                </c:pt>
                <c:pt idx="7">
                  <c:v>7901.7311472877191</c:v>
                </c:pt>
                <c:pt idx="8">
                  <c:v>8159.4966544934196</c:v>
                </c:pt>
                <c:pt idx="9">
                  <c:v>8302.0028424265784</c:v>
                </c:pt>
                <c:pt idx="10">
                  <c:v>8478.5136205778617</c:v>
                </c:pt>
                <c:pt idx="11">
                  <c:v>8652.4689222345787</c:v>
                </c:pt>
                <c:pt idx="12">
                  <c:v>8866.4639580354942</c:v>
                </c:pt>
                <c:pt idx="13">
                  <c:v>9134.0360032546596</c:v>
                </c:pt>
                <c:pt idx="14">
                  <c:v>9409.9069422385837</c:v>
                </c:pt>
                <c:pt idx="15">
                  <c:v>9693.6345623779252</c:v>
                </c:pt>
                <c:pt idx="16">
                  <c:v>9986.063411784522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2E7-4E46-B9FD-47C3095EFC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64275976"/>
        <c:axId val="664278600"/>
      </c:barChart>
      <c:dateAx>
        <c:axId val="6642759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4278600"/>
        <c:crosses val="autoZero"/>
        <c:auto val="0"/>
        <c:lblOffset val="100"/>
        <c:baseTimeUnit val="days"/>
        <c:majorUnit val="1"/>
        <c:majorTimeUnit val="days"/>
      </c:dateAx>
      <c:valAx>
        <c:axId val="664278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NZ"/>
                  <a:t>CO</a:t>
                </a:r>
                <a:r>
                  <a:rPr lang="en-NZ" baseline="-25000"/>
                  <a:t>2</a:t>
                </a:r>
                <a:r>
                  <a:rPr lang="en-NZ" baseline="0"/>
                  <a:t> Emissions (t)</a:t>
                </a:r>
                <a:endParaRPr lang="en-NZ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E+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4275976"/>
        <c:crosses val="autoZero"/>
        <c:crossBetween val="between"/>
        <c:majorUnit val="20000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28575" cap="flat" cmpd="sng" algn="ctr">
      <a:solidFill>
        <a:schemeClr val="accent2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CO2 Emissions from LDVs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PivotTable!$B$56</c:f>
              <c:strCache>
                <c:ptCount val="1"/>
                <c:pt idx="0">
                  <c:v> Sedans </c:v>
                </c:pt>
              </c:strCache>
            </c:strRef>
          </c:tx>
          <c:spPr>
            <a:solidFill>
              <a:schemeClr val="accent1"/>
            </a:solidFill>
            <a:ln w="28575" cap="rnd">
              <a:solidFill>
                <a:schemeClr val="accent1"/>
              </a:solidFill>
              <a:round/>
            </a:ln>
            <a:effectLst/>
          </c:spPr>
          <c:invertIfNegative val="0"/>
          <c:cat>
            <c:numRef>
              <c:f>PivotTable!$C$55:$G$55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PivotTable!$C$56:$G$56</c:f>
              <c:numCache>
                <c:formatCode>_-* #,##0.000_-;\-* #,##0.000_-;_-* "-"??_-;_-@_-</c:formatCode>
                <c:ptCount val="5"/>
                <c:pt idx="0">
                  <c:v>2280398.6322678202</c:v>
                </c:pt>
                <c:pt idx="1">
                  <c:v>2492475.7682207599</c:v>
                </c:pt>
                <c:pt idx="2">
                  <c:v>2663120.9645450599</c:v>
                </c:pt>
                <c:pt idx="3">
                  <c:v>2775211.6017437801</c:v>
                </c:pt>
                <c:pt idx="4">
                  <c:v>2913581.9023061702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A9-465B-BD13-08F502C4B02E}"/>
            </c:ext>
          </c:extLst>
        </c:ser>
        <c:ser>
          <c:idx val="1"/>
          <c:order val="1"/>
          <c:tx>
            <c:strRef>
              <c:f>PivotTable!$B$57</c:f>
              <c:strCache>
                <c:ptCount val="1"/>
                <c:pt idx="0">
                  <c:v> SUVs </c:v>
                </c:pt>
              </c:strCache>
            </c:strRef>
          </c:tx>
          <c:spPr>
            <a:solidFill>
              <a:schemeClr val="accent2"/>
            </a:solidFill>
            <a:ln w="28575" cap="rnd">
              <a:solidFill>
                <a:schemeClr val="accent2"/>
              </a:solidFill>
              <a:round/>
            </a:ln>
            <a:effectLst/>
          </c:spPr>
          <c:invertIfNegative val="0"/>
          <c:cat>
            <c:numRef>
              <c:f>PivotTable!$C$55:$G$55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PivotTable!$C$57:$G$57</c:f>
              <c:numCache>
                <c:formatCode>_-* #,##0.000_-;\-* #,##0.000_-;_-* "-"??_-;_-@_-</c:formatCode>
                <c:ptCount val="5"/>
                <c:pt idx="0">
                  <c:v>2420499.4071447998</c:v>
                </c:pt>
                <c:pt idx="1">
                  <c:v>2645609.78291533</c:v>
                </c:pt>
                <c:pt idx="2">
                  <c:v>2826732.1465056399</c:v>
                </c:pt>
                <c:pt idx="3">
                  <c:v>2828476.5453909799</c:v>
                </c:pt>
                <c:pt idx="4">
                  <c:v>3092581.6699355599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A9-465B-BD13-08F502C4B02E}"/>
            </c:ext>
          </c:extLst>
        </c:ser>
        <c:ser>
          <c:idx val="2"/>
          <c:order val="2"/>
          <c:tx>
            <c:strRef>
              <c:f>PivotTable!$B$58</c:f>
              <c:strCache>
                <c:ptCount val="1"/>
                <c:pt idx="0">
                  <c:v> Sports Vehicles </c:v>
                </c:pt>
              </c:strCache>
            </c:strRef>
          </c:tx>
          <c:spPr>
            <a:solidFill>
              <a:schemeClr val="accent3"/>
            </a:solidFill>
            <a:ln w="28575" cap="rnd">
              <a:solidFill>
                <a:schemeClr val="accent3"/>
              </a:solidFill>
              <a:round/>
            </a:ln>
            <a:effectLst/>
          </c:spPr>
          <c:invertIfNegative val="0"/>
          <c:cat>
            <c:numRef>
              <c:f>PivotTable!$C$55:$G$55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PivotTable!$C$58:$G$58</c:f>
              <c:numCache>
                <c:formatCode>_-* #,##0.000_-;\-* #,##0.000_-;_-* "-"??_-;_-@_-</c:formatCode>
                <c:ptCount val="5"/>
                <c:pt idx="0">
                  <c:v>1148972.41594515</c:v>
                </c:pt>
                <c:pt idx="1">
                  <c:v>1255825.9682811501</c:v>
                </c:pt>
                <c:pt idx="2">
                  <c:v>1341803.2827231199</c:v>
                </c:pt>
                <c:pt idx="3">
                  <c:v>1398282.4416683801</c:v>
                </c:pt>
                <c:pt idx="4">
                  <c:v>1468001.2829167501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A9-465B-BD13-08F502C4B0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23040920"/>
        <c:axId val="523036328"/>
      </c:barChart>
      <c:catAx>
        <c:axId val="523040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3036328"/>
        <c:crosses val="autoZero"/>
        <c:auto val="1"/>
        <c:lblAlgn val="ctr"/>
        <c:lblOffset val="100"/>
        <c:noMultiLvlLbl val="0"/>
      </c:catAx>
      <c:valAx>
        <c:axId val="523036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CO2 Emissions (t)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3040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28575" cap="flat" cmpd="sng" algn="ctr">
      <a:solidFill>
        <a:schemeClr val="accent2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Global Warming (GWP100a)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ICEV Sedan</c:v>
                </c:pt>
                <c:pt idx="1">
                  <c:v>ICEV SUV</c:v>
                </c:pt>
                <c:pt idx="2">
                  <c:v>ICEV Sport Vehicle</c:v>
                </c:pt>
                <c:pt idx="3">
                  <c:v>BEV Sedan</c:v>
                </c:pt>
                <c:pt idx="4">
                  <c:v>BEV SUV</c:v>
                </c:pt>
                <c:pt idx="5">
                  <c:v>BEV Sport Vehicle</c:v>
                </c:pt>
              </c:strCache>
            </c:strRef>
          </c:cat>
          <c:val>
            <c:numRef>
              <c:f>Sheet1!$B$2:$G$2</c:f>
              <c:numCache>
                <c:formatCode>0.00E+00</c:formatCode>
                <c:ptCount val="6"/>
                <c:pt idx="0">
                  <c:v>0.20858199999999999</c:v>
                </c:pt>
                <c:pt idx="1">
                  <c:v>0.36496762982519898</c:v>
                </c:pt>
                <c:pt idx="2">
                  <c:v>0.22954000000000005</c:v>
                </c:pt>
                <c:pt idx="3">
                  <c:v>0.127447</c:v>
                </c:pt>
                <c:pt idx="4">
                  <c:v>0.15582099999999999</c:v>
                </c:pt>
                <c:pt idx="5">
                  <c:v>0.16798099999999999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5D-4570-BDAE-9C4598F3BC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overlap val="-24"/>
        <c:axId val="479720472"/>
        <c:axId val="479720800"/>
      </c:barChart>
      <c:catAx>
        <c:axId val="479720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720800"/>
        <c:crosses val="autoZero"/>
        <c:auto val="1"/>
        <c:lblAlgn val="ctr"/>
        <c:lblOffset val="100"/>
        <c:noMultiLvlLbl val="0"/>
      </c:catAx>
      <c:valAx>
        <c:axId val="479720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kg CO2 Eq per km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720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28575" cap="flat" cmpd="sng" algn="ctr">
      <a:solidFill>
        <a:schemeClr val="accent2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Eutrophication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ICEV Sedan</c:v>
                </c:pt>
                <c:pt idx="1">
                  <c:v>ICEV SUV</c:v>
                </c:pt>
                <c:pt idx="2">
                  <c:v>ICEV Sport Vehicle</c:v>
                </c:pt>
                <c:pt idx="3">
                  <c:v>BEV Sedan</c:v>
                </c:pt>
                <c:pt idx="4">
                  <c:v>BEV SUV</c:v>
                </c:pt>
                <c:pt idx="5">
                  <c:v>BEV Sport Vehicle</c:v>
                </c:pt>
              </c:strCache>
            </c:strRef>
          </c:cat>
          <c:val>
            <c:numRef>
              <c:f>Sheet1!$B$3:$G$3</c:f>
              <c:numCache>
                <c:formatCode>0.00E+00</c:formatCode>
                <c:ptCount val="6"/>
                <c:pt idx="0">
                  <c:v>1.5632926865118512E-4</c:v>
                </c:pt>
                <c:pt idx="1">
                  <c:v>3.368353970388758E-4</c:v>
                </c:pt>
                <c:pt idx="2">
                  <c:v>1.6159715141364977E-4</c:v>
                </c:pt>
                <c:pt idx="3">
                  <c:v>5.3252030526951006E-4</c:v>
                </c:pt>
                <c:pt idx="4">
                  <c:v>7.7530170270378995E-4</c:v>
                </c:pt>
                <c:pt idx="5">
                  <c:v>6.6101804045262192E-4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48-4281-A044-F7D4551052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overlap val="-24"/>
        <c:axId val="576730096"/>
        <c:axId val="576730424"/>
      </c:barChart>
      <c:catAx>
        <c:axId val="576730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6730424"/>
        <c:crosses val="autoZero"/>
        <c:auto val="1"/>
        <c:lblAlgn val="ctr"/>
        <c:lblOffset val="100"/>
        <c:noMultiLvlLbl val="0"/>
      </c:catAx>
      <c:valAx>
        <c:axId val="576730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kg PO4 eq per km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E+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6730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28575" cap="flat" cmpd="sng" algn="ctr">
      <a:solidFill>
        <a:schemeClr val="accent2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0CDCF-B072-4CC6-B2A3-B1C4F4AE3FFA}" type="datetimeFigureOut">
              <a:rPr lang="en-US" smtClean="0"/>
              <a:pPr/>
              <a:t>2/23/2023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A0187-CA69-4ACB-9811-75164F281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881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3E9E0-D922-418E-8BFA-E41C87CB1E68}" type="datetimeFigureOut">
              <a:rPr lang="en-US" smtClean="0"/>
              <a:pPr/>
              <a:t>2/23/2023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D2F9E-D167-4ED3-83EC-AE46EA34BE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720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2561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6174F8-1206-42B4-8253-0D1E82F521D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7819" y="73053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100" b="0" baseline="0">
                <a:solidFill>
                  <a:schemeClr val="bg1">
                    <a:lumMod val="50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CE59A572-76E8-4055-881A-EC3A9E6FD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819" y="282611"/>
            <a:ext cx="8368363" cy="409459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1271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PTD00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949700" y="0"/>
            <a:ext cx="5194300" cy="5143500"/>
          </a:xfrm>
          <a:custGeom>
            <a:avLst/>
            <a:gdLst>
              <a:gd name="connsiteX0" fmla="*/ 1762115 w 5194300"/>
              <a:gd name="connsiteY0" fmla="*/ 0 h 5143500"/>
              <a:gd name="connsiteX1" fmla="*/ 3362315 w 5194300"/>
              <a:gd name="connsiteY1" fmla="*/ 0 h 5143500"/>
              <a:gd name="connsiteX2" fmla="*/ 3594100 w 5194300"/>
              <a:gd name="connsiteY2" fmla="*/ 0 h 5143500"/>
              <a:gd name="connsiteX3" fmla="*/ 5194300 w 5194300"/>
              <a:gd name="connsiteY3" fmla="*/ 0 h 5143500"/>
              <a:gd name="connsiteX4" fmla="*/ 3432185 w 5194300"/>
              <a:gd name="connsiteY4" fmla="*/ 5143500 h 5143500"/>
              <a:gd name="connsiteX5" fmla="*/ 1831985 w 5194300"/>
              <a:gd name="connsiteY5" fmla="*/ 5143500 h 5143500"/>
              <a:gd name="connsiteX6" fmla="*/ 1600200 w 5194300"/>
              <a:gd name="connsiteY6" fmla="*/ 5143500 h 5143500"/>
              <a:gd name="connsiteX7" fmla="*/ 0 w 51943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4300" h="5143500">
                <a:moveTo>
                  <a:pt x="1762115" y="0"/>
                </a:moveTo>
                <a:lnTo>
                  <a:pt x="3362315" y="0"/>
                </a:lnTo>
                <a:lnTo>
                  <a:pt x="3594100" y="0"/>
                </a:lnTo>
                <a:lnTo>
                  <a:pt x="5194300" y="0"/>
                </a:lnTo>
                <a:lnTo>
                  <a:pt x="3432185" y="5143500"/>
                </a:lnTo>
                <a:lnTo>
                  <a:pt x="1831985" y="5143500"/>
                </a:lnTo>
                <a:lnTo>
                  <a:pt x="16002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1548000" bIns="274320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502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235AB1-3A9D-4256-B6BB-6B3272A5686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7819" y="73053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100" b="0" baseline="0">
                <a:solidFill>
                  <a:schemeClr val="bg1"/>
                </a:solidFill>
                <a:latin typeface="+mj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2C460F2B-268D-49B2-9922-3D4C88D7F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819" y="282611"/>
            <a:ext cx="8368363" cy="409459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6884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4"/>
          <p:cNvSpPr txBox="1">
            <a:spLocks/>
          </p:cNvSpPr>
          <p:nvPr userDrawn="1"/>
        </p:nvSpPr>
        <p:spPr>
          <a:xfrm>
            <a:off x="5715000" y="4849915"/>
            <a:ext cx="3048000" cy="1384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000" kern="1200" dirty="0">
                <a:solidFill>
                  <a:schemeClr val="bg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Copyright (C)</a:t>
            </a:r>
            <a:r>
              <a:rPr lang="en-US" sz="1000" kern="1200" baseline="0" dirty="0">
                <a:solidFill>
                  <a:schemeClr val="bg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 </a:t>
            </a:r>
            <a:r>
              <a:rPr lang="en-US" sz="1000" kern="1200" dirty="0">
                <a:solidFill>
                  <a:schemeClr val="bg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SlideSalad.com All rights reserved.</a:t>
            </a:r>
          </a:p>
        </p:txBody>
      </p:sp>
      <p:sp>
        <p:nvSpPr>
          <p:cNvPr id="15" name="Inhaltsplatzhalter 4"/>
          <p:cNvSpPr txBox="1">
            <a:spLocks/>
          </p:cNvSpPr>
          <p:nvPr userDrawn="1"/>
        </p:nvSpPr>
        <p:spPr>
          <a:xfrm>
            <a:off x="400050" y="4849915"/>
            <a:ext cx="3048000" cy="1384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1000" kern="1200" dirty="0">
                <a:solidFill>
                  <a:schemeClr val="bg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Free SlideSalad</a:t>
            </a:r>
            <a:r>
              <a:rPr lang="en-US" sz="1000" kern="1200" baseline="0" dirty="0">
                <a:solidFill>
                  <a:schemeClr val="bg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 PowerPoint Template</a:t>
            </a:r>
            <a:endParaRPr lang="en-US" sz="1000" kern="1200" dirty="0">
              <a:solidFill>
                <a:schemeClr val="bg1">
                  <a:lumMod val="75000"/>
                </a:schemeClr>
              </a:solidFill>
              <a:effectLst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0" y="4682490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599" y="4826200"/>
            <a:ext cx="1066802" cy="1859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4190" r:id="rId2"/>
    <p:sldLayoutId id="2147484210" r:id="rId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2B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nhaltsplatzhalter 4"/>
          <p:cNvSpPr txBox="1">
            <a:spLocks/>
          </p:cNvSpPr>
          <p:nvPr userDrawn="1"/>
        </p:nvSpPr>
        <p:spPr>
          <a:xfrm>
            <a:off x="5715000" y="4849915"/>
            <a:ext cx="3048000" cy="1384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000" kern="12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Copyright (C)</a:t>
            </a:r>
            <a:r>
              <a:rPr lang="en-US" sz="1000" kern="1200" baseline="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 </a:t>
            </a:r>
            <a:r>
              <a:rPr lang="en-US" sz="1000" kern="12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SlideSalad.com All rights reserved.</a:t>
            </a:r>
          </a:p>
        </p:txBody>
      </p:sp>
      <p:sp>
        <p:nvSpPr>
          <p:cNvPr id="8" name="Inhaltsplatzhalter 4"/>
          <p:cNvSpPr txBox="1">
            <a:spLocks/>
          </p:cNvSpPr>
          <p:nvPr userDrawn="1"/>
        </p:nvSpPr>
        <p:spPr>
          <a:xfrm>
            <a:off x="400050" y="4849915"/>
            <a:ext cx="3048000" cy="1384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1000" kern="12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Free SlideSalad</a:t>
            </a:r>
            <a:r>
              <a:rPr lang="en-US" sz="1000" kern="1200" baseline="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 PowerPoint Template</a:t>
            </a:r>
            <a:endParaRPr lang="en-US" sz="1000" kern="1200" dirty="0">
              <a:solidFill>
                <a:schemeClr val="bg1"/>
              </a:solidFill>
              <a:effectLst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599" y="4826200"/>
            <a:ext cx="1066802" cy="18592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033B07F-7277-437C-B588-EC1DB23275A6}"/>
              </a:ext>
            </a:extLst>
          </p:cNvPr>
          <p:cNvCxnSpPr/>
          <p:nvPr userDrawn="1"/>
        </p:nvCxnSpPr>
        <p:spPr>
          <a:xfrm>
            <a:off x="0" y="4682490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23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54685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/>
          <p:cNvSpPr/>
          <p:nvPr/>
        </p:nvSpPr>
        <p:spPr>
          <a:xfrm flipH="1">
            <a:off x="7486650" y="352425"/>
            <a:ext cx="1657350" cy="479107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05562" y="3562350"/>
            <a:ext cx="1188720" cy="54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chemeClr val="bg1"/>
              </a:solidFill>
            </a:endParaRPr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457200" y="1026914"/>
            <a:ext cx="4343400" cy="240065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0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13000"/>
                    </a:prstClr>
                  </a:outerShdw>
                </a:effectLst>
              </a:rPr>
              <a:t>Environmental Assessment of Road Transport in Qatar and its policy implications: </a:t>
            </a:r>
          </a:p>
          <a:p>
            <a:pPr algn="l"/>
            <a:r>
              <a:rPr lang="en-US" sz="260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13000"/>
                    </a:prstClr>
                  </a:outerShdw>
                </a:effectLst>
              </a:rPr>
              <a:t>Current Emissions and Projections for </a:t>
            </a:r>
            <a:r>
              <a:rPr lang="en-US" sz="260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13000"/>
                    </a:prstClr>
                  </a:outerShdw>
                </a:effectLst>
              </a:rPr>
              <a:t>Future Reductions</a:t>
            </a:r>
            <a:endParaRPr lang="en-US" sz="2600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13000"/>
                  </a:prstClr>
                </a:outerShdw>
              </a:effectLst>
            </a:endParaRPr>
          </a:p>
        </p:txBody>
      </p:sp>
      <p:sp>
        <p:nvSpPr>
          <p:cNvPr id="15" name="Inhaltsplatzhalter 4">
            <a:extLst>
              <a:ext uri="{FF2B5EF4-FFF2-40B4-BE49-F238E27FC236}">
                <a16:creationId xmlns:a16="http://schemas.microsoft.com/office/drawing/2014/main" id="{EA99C53D-F984-47B1-8B61-D910D62B1429}"/>
              </a:ext>
            </a:extLst>
          </p:cNvPr>
          <p:cNvSpPr txBox="1">
            <a:spLocks/>
          </p:cNvSpPr>
          <p:nvPr/>
        </p:nvSpPr>
        <p:spPr>
          <a:xfrm>
            <a:off x="405562" y="3895003"/>
            <a:ext cx="3121363" cy="8925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600" dirty="0">
                <a:latin typeface="+mj-lt"/>
              </a:rPr>
              <a:t>Abdulla Alishaq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endParaRPr lang="en-US" sz="1600" dirty="0">
              <a:latin typeface="+mj-lt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600" dirty="0">
                <a:latin typeface="+mj-lt"/>
              </a:rPr>
              <a:t>Supervisor: Jeremy Woods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484CD23-BABA-7C36-8E37-C88D36263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86455"/>
            <a:ext cx="1676400" cy="654005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AE1C8B4A-5789-9095-EF5D-7638CB696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86455"/>
            <a:ext cx="843712" cy="603161"/>
          </a:xfrm>
          <a:prstGeom prst="rect">
            <a:avLst/>
          </a:prstGeom>
        </p:spPr>
      </p:pic>
      <p:pic>
        <p:nvPicPr>
          <p:cNvPr id="19" name="Picture Placeholder 18" descr="A picture containing building, outdoor, scene, road&#10;&#10;Description automatically generated">
            <a:extLst>
              <a:ext uri="{FF2B5EF4-FFF2-40B4-BE49-F238E27FC236}">
                <a16:creationId xmlns:a16="http://schemas.microsoft.com/office/drawing/2014/main" id="{CCF11AE7-B8E3-C23A-0097-0270EB81E53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1" r="215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73972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7819" y="730530"/>
            <a:ext cx="8368363" cy="17325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Life Cycle Assessment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7819" y="282611"/>
            <a:ext cx="8368363" cy="409459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/>
              <a:t>Methodology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32A6865-F518-4DE4-A2A7-AFCB7D8803F8}"/>
              </a:ext>
            </a:extLst>
          </p:cNvPr>
          <p:cNvSpPr/>
          <p:nvPr/>
        </p:nvSpPr>
        <p:spPr bwMode="auto">
          <a:xfrm>
            <a:off x="4724400" y="1082040"/>
            <a:ext cx="4032250" cy="80390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LDV+ HDV+ Buses</a:t>
            </a:r>
          </a:p>
          <a:p>
            <a:pPr algn="ctr">
              <a:lnSpc>
                <a:spcPct val="150000"/>
              </a:lnSpc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LDV: Sedans, SUV, Sports Vehicles</a:t>
            </a:r>
          </a:p>
          <a:p>
            <a:pPr algn="ctr">
              <a:lnSpc>
                <a:spcPct val="150000"/>
              </a:lnSpc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BEV + ICEV + Diesel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E0A398D-5818-4D56-9A1C-DA747FC8B00A}"/>
              </a:ext>
            </a:extLst>
          </p:cNvPr>
          <p:cNvSpPr/>
          <p:nvPr/>
        </p:nvSpPr>
        <p:spPr bwMode="auto">
          <a:xfrm>
            <a:off x="387350" y="1082041"/>
            <a:ext cx="4032250" cy="80390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Life Cycle Assessment</a:t>
            </a:r>
          </a:p>
          <a:p>
            <a:pPr algn="ctr">
              <a:lnSpc>
                <a:spcPct val="150000"/>
              </a:lnSpc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Dynamic Life Cycle Assessment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87BCF1C-00F7-6FB8-EE4D-8F02F52E2B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475703"/>
              </p:ext>
            </p:extLst>
          </p:nvPr>
        </p:nvGraphicFramePr>
        <p:xfrm>
          <a:off x="921854" y="2099106"/>
          <a:ext cx="7300292" cy="2804303"/>
        </p:xfrm>
        <a:graphic>
          <a:graphicData uri="http://schemas.openxmlformats.org/drawingml/2006/table">
            <a:tbl>
              <a:tblPr/>
              <a:tblGrid>
                <a:gridCol w="1002168">
                  <a:extLst>
                    <a:ext uri="{9D8B030D-6E8A-4147-A177-3AD203B41FA5}">
                      <a16:colId xmlns:a16="http://schemas.microsoft.com/office/drawing/2014/main" val="1965198914"/>
                    </a:ext>
                  </a:extLst>
                </a:gridCol>
                <a:gridCol w="878210">
                  <a:extLst>
                    <a:ext uri="{9D8B030D-6E8A-4147-A177-3AD203B41FA5}">
                      <a16:colId xmlns:a16="http://schemas.microsoft.com/office/drawing/2014/main" val="23201473"/>
                    </a:ext>
                  </a:extLst>
                </a:gridCol>
                <a:gridCol w="1966409">
                  <a:extLst>
                    <a:ext uri="{9D8B030D-6E8A-4147-A177-3AD203B41FA5}">
                      <a16:colId xmlns:a16="http://schemas.microsoft.com/office/drawing/2014/main" val="53583791"/>
                    </a:ext>
                  </a:extLst>
                </a:gridCol>
                <a:gridCol w="1404677">
                  <a:extLst>
                    <a:ext uri="{9D8B030D-6E8A-4147-A177-3AD203B41FA5}">
                      <a16:colId xmlns:a16="http://schemas.microsoft.com/office/drawing/2014/main" val="2758811731"/>
                    </a:ext>
                  </a:extLst>
                </a:gridCol>
                <a:gridCol w="1114784">
                  <a:extLst>
                    <a:ext uri="{9D8B030D-6E8A-4147-A177-3AD203B41FA5}">
                      <a16:colId xmlns:a16="http://schemas.microsoft.com/office/drawing/2014/main" val="888676795"/>
                    </a:ext>
                  </a:extLst>
                </a:gridCol>
                <a:gridCol w="934044">
                  <a:extLst>
                    <a:ext uri="{9D8B030D-6E8A-4147-A177-3AD203B41FA5}">
                      <a16:colId xmlns:a16="http://schemas.microsoft.com/office/drawing/2014/main" val="1719706242"/>
                    </a:ext>
                  </a:extLst>
                </a:gridCol>
              </a:tblGrid>
              <a:tr h="166210"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1" i="0" u="none" strike="noStrike" dirty="0">
                          <a:solidFill>
                            <a:schemeClr val="accent3"/>
                          </a:solidFill>
                          <a:effectLst/>
                          <a:latin typeface="+mj-lt"/>
                        </a:rPr>
                        <a:t>Literature 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1" i="0" u="none" strike="noStrike" dirty="0">
                          <a:solidFill>
                            <a:schemeClr val="accent3"/>
                          </a:solidFill>
                          <a:effectLst/>
                          <a:latin typeface="+mj-lt"/>
                        </a:rPr>
                        <a:t>Powertrain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1" i="0" u="none" strike="noStrike" dirty="0">
                          <a:solidFill>
                            <a:schemeClr val="accent3"/>
                          </a:solidFill>
                          <a:effectLst/>
                          <a:latin typeface="+mj-lt"/>
                        </a:rPr>
                        <a:t>Type of LDV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1" i="0" u="none" strike="noStrike">
                          <a:solidFill>
                            <a:schemeClr val="accent3"/>
                          </a:solidFill>
                          <a:effectLst/>
                          <a:latin typeface="+mj-lt"/>
                        </a:rPr>
                        <a:t>Impact Assessment Method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1" i="0" u="none" strike="noStrike">
                          <a:solidFill>
                            <a:schemeClr val="accent3"/>
                          </a:solidFill>
                          <a:effectLst/>
                          <a:latin typeface="+mj-lt"/>
                        </a:rPr>
                        <a:t>Database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1" i="0" u="none" strike="noStrike">
                          <a:solidFill>
                            <a:schemeClr val="accent3"/>
                          </a:solidFill>
                          <a:effectLst/>
                          <a:latin typeface="+mj-lt"/>
                        </a:rPr>
                        <a:t>Boundary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8515568"/>
                  </a:ext>
                </a:extLst>
              </a:tr>
              <a:tr h="831051"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1" i="0" u="none" strike="noStrike" dirty="0">
                          <a:solidFill>
                            <a:schemeClr val="accent3"/>
                          </a:solidFill>
                          <a:effectLst/>
                          <a:latin typeface="+mj-lt"/>
                        </a:rPr>
                        <a:t>Al-</a:t>
                      </a:r>
                      <a:r>
                        <a:rPr lang="en-GB" sz="1000" b="1" i="0" u="none" strike="noStrike" dirty="0" err="1">
                          <a:solidFill>
                            <a:schemeClr val="accent3"/>
                          </a:solidFill>
                          <a:effectLst/>
                          <a:latin typeface="+mj-lt"/>
                        </a:rPr>
                        <a:t>Thawadi</a:t>
                      </a:r>
                      <a:r>
                        <a:rPr lang="en-GB" sz="1000" b="1" i="0" u="none" strike="noStrike" dirty="0">
                          <a:solidFill>
                            <a:schemeClr val="accent3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lang="en-GB" sz="1000" b="1" i="0" u="none" strike="noStrike" dirty="0" err="1">
                          <a:solidFill>
                            <a:schemeClr val="accent3"/>
                          </a:solidFill>
                          <a:effectLst/>
                          <a:latin typeface="+mj-lt"/>
                        </a:rPr>
                        <a:t>Weldu</a:t>
                      </a:r>
                      <a:r>
                        <a:rPr lang="en-GB" sz="1000" b="1" i="0" u="none" strike="noStrike" dirty="0">
                          <a:solidFill>
                            <a:schemeClr val="accent3"/>
                          </a:solidFill>
                          <a:effectLst/>
                          <a:latin typeface="+mj-lt"/>
                        </a:rPr>
                        <a:t> and Al-Ghamdi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1" i="0" u="none" strike="noStrike" dirty="0">
                          <a:solidFill>
                            <a:schemeClr val="accent3"/>
                          </a:solidFill>
                          <a:effectLst/>
                          <a:latin typeface="+mj-lt"/>
                        </a:rPr>
                        <a:t>ICEV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1" i="0" u="none" strike="noStrike" dirty="0">
                          <a:solidFill>
                            <a:schemeClr val="accent3"/>
                          </a:solidFill>
                          <a:effectLst/>
                          <a:latin typeface="+mj-lt"/>
                        </a:rPr>
                        <a:t>Not Specified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1" i="0" u="none" strike="noStrike">
                          <a:solidFill>
                            <a:schemeClr val="accent3"/>
                          </a:solidFill>
                          <a:effectLst/>
                          <a:latin typeface="+mj-lt"/>
                        </a:rPr>
                        <a:t>TRACI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1" i="0" u="none" strike="noStrike">
                          <a:solidFill>
                            <a:schemeClr val="accent3"/>
                          </a:solidFill>
                          <a:effectLst/>
                          <a:latin typeface="+mj-lt"/>
                        </a:rPr>
                        <a:t>GaBi Database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1" i="0" u="none" strike="noStrike">
                          <a:solidFill>
                            <a:schemeClr val="accent3"/>
                          </a:solidFill>
                          <a:effectLst/>
                          <a:latin typeface="+mj-lt"/>
                        </a:rPr>
                        <a:t>Gate to Gate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5872778"/>
                  </a:ext>
                </a:extLst>
              </a:tr>
              <a:tr h="664841"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1" i="0" u="none" strike="noStrike">
                          <a:solidFill>
                            <a:schemeClr val="accent3"/>
                          </a:solidFill>
                          <a:effectLst/>
                          <a:latin typeface="+mj-lt"/>
                        </a:rPr>
                        <a:t>Al-Thawadi and Al-Ghamdi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1" i="0" u="none" strike="noStrike">
                          <a:solidFill>
                            <a:schemeClr val="accent3"/>
                          </a:solidFill>
                          <a:effectLst/>
                          <a:latin typeface="+mj-lt"/>
                        </a:rPr>
                        <a:t>ICEV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1" i="0" u="none" strike="noStrike">
                          <a:solidFill>
                            <a:schemeClr val="accent3"/>
                          </a:solidFill>
                          <a:effectLst/>
                          <a:latin typeface="+mj-lt"/>
                        </a:rPr>
                        <a:t>Not Specified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1" i="0" u="none" strike="noStrike">
                          <a:solidFill>
                            <a:schemeClr val="accent3"/>
                          </a:solidFill>
                          <a:effectLst/>
                          <a:latin typeface="+mj-lt"/>
                        </a:rPr>
                        <a:t>ReCiPe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1" i="0" u="none" strike="noStrike">
                          <a:solidFill>
                            <a:schemeClr val="accent3"/>
                          </a:solidFill>
                          <a:effectLst/>
                          <a:latin typeface="+mj-lt"/>
                        </a:rPr>
                        <a:t>GaBi Database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1" i="0" u="none" strike="noStrike">
                          <a:solidFill>
                            <a:schemeClr val="accent3"/>
                          </a:solidFill>
                          <a:effectLst/>
                          <a:latin typeface="+mj-lt"/>
                        </a:rPr>
                        <a:t>Gate to Gate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2017833"/>
                  </a:ext>
                </a:extLst>
              </a:tr>
              <a:tr h="831051"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1" i="0" u="none" strike="noStrike">
                          <a:solidFill>
                            <a:schemeClr val="accent3"/>
                          </a:solidFill>
                          <a:effectLst/>
                          <a:latin typeface="+mj-lt"/>
                        </a:rPr>
                        <a:t>Onat, Kucukvar, Aboushaqrah, and Jabbar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1" i="0" u="none" strike="noStrike">
                          <a:solidFill>
                            <a:schemeClr val="accent3"/>
                          </a:solidFill>
                          <a:effectLst/>
                          <a:latin typeface="+mj-lt"/>
                        </a:rPr>
                        <a:t>ICEV, HEV, PHEV, BEV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1" i="0" u="none" strike="noStrike">
                          <a:solidFill>
                            <a:schemeClr val="accent3"/>
                          </a:solidFill>
                          <a:effectLst/>
                          <a:latin typeface="+mj-lt"/>
                        </a:rPr>
                        <a:t>SUV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1" i="0" u="none" strike="noStrike">
                          <a:solidFill>
                            <a:schemeClr val="accent3"/>
                          </a:solidFill>
                          <a:effectLst/>
                          <a:latin typeface="+mj-lt"/>
                        </a:rPr>
                        <a:t>Multi-Region Input-Output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1" i="0" u="none" strike="noStrike">
                          <a:solidFill>
                            <a:schemeClr val="accent3"/>
                          </a:solidFill>
                          <a:effectLst/>
                          <a:latin typeface="+mj-lt"/>
                        </a:rPr>
                        <a:t>EXIOBASE 3.4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1" i="0" u="none" strike="noStrike">
                          <a:solidFill>
                            <a:schemeClr val="accent3"/>
                          </a:solidFill>
                          <a:effectLst/>
                          <a:latin typeface="+mj-lt"/>
                        </a:rPr>
                        <a:t>Gate to Gate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7543711"/>
                  </a:ext>
                </a:extLst>
              </a:tr>
              <a:tr h="166210"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1" i="0" u="none" strike="noStrike" dirty="0">
                          <a:solidFill>
                            <a:schemeClr val="accent3"/>
                          </a:solidFill>
                          <a:effectLst/>
                          <a:latin typeface="+mj-lt"/>
                        </a:rPr>
                        <a:t>This Study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1" i="0" u="none" strike="noStrike">
                          <a:solidFill>
                            <a:schemeClr val="accent3"/>
                          </a:solidFill>
                          <a:effectLst/>
                          <a:latin typeface="+mj-lt"/>
                        </a:rPr>
                        <a:t>ICEV and BEV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1" i="0" u="none" strike="noStrike" dirty="0">
                          <a:solidFill>
                            <a:schemeClr val="accent3"/>
                          </a:solidFill>
                          <a:effectLst/>
                          <a:latin typeface="+mj-lt"/>
                        </a:rPr>
                        <a:t>Sedans, SUVs, and Sports Cars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1" i="0" u="none" strike="noStrike">
                          <a:solidFill>
                            <a:schemeClr val="accent3"/>
                          </a:solidFill>
                          <a:effectLst/>
                          <a:latin typeface="+mj-lt"/>
                        </a:rPr>
                        <a:t>CML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1" i="0" u="none" strike="noStrike">
                          <a:solidFill>
                            <a:schemeClr val="accent3"/>
                          </a:solidFill>
                          <a:effectLst/>
                          <a:latin typeface="+mj-lt"/>
                        </a:rPr>
                        <a:t>Ecoinvent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1" i="0" u="none" strike="noStrike" dirty="0">
                          <a:solidFill>
                            <a:schemeClr val="accent3"/>
                          </a:solidFill>
                          <a:effectLst/>
                          <a:latin typeface="+mj-lt"/>
                        </a:rPr>
                        <a:t>Cradle to Grave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0734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8968407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Scenarios analysis for road transport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7819" y="282611"/>
            <a:ext cx="8368363" cy="409459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/>
              <a:t>Initial Results</a:t>
            </a:r>
          </a:p>
        </p:txBody>
      </p:sp>
      <p:sp>
        <p:nvSpPr>
          <p:cNvPr id="74" name="Arrow: Right 73">
            <a:extLst>
              <a:ext uri="{FF2B5EF4-FFF2-40B4-BE49-F238E27FC236}">
                <a16:creationId xmlns:a16="http://schemas.microsoft.com/office/drawing/2014/main" id="{9CF1FA94-A70D-46E2-A8CA-9A718F5E237B}"/>
              </a:ext>
            </a:extLst>
          </p:cNvPr>
          <p:cNvSpPr/>
          <p:nvPr/>
        </p:nvSpPr>
        <p:spPr bwMode="auto">
          <a:xfrm>
            <a:off x="4372582" y="2600215"/>
            <a:ext cx="398834" cy="173255"/>
          </a:xfrm>
          <a:prstGeom prst="rightArrow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27AC5B80-5EED-437D-86B8-CEC2498BCD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1165966"/>
              </p:ext>
            </p:extLst>
          </p:nvPr>
        </p:nvGraphicFramePr>
        <p:xfrm>
          <a:off x="387819" y="1515377"/>
          <a:ext cx="3803178" cy="2516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1BBD8065-B8AC-4232-86CE-7EC05AEBE7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5007648"/>
              </p:ext>
            </p:extLst>
          </p:nvPr>
        </p:nvGraphicFramePr>
        <p:xfrm>
          <a:off x="4953001" y="1506927"/>
          <a:ext cx="3803180" cy="2533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16075302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Life Cycle Assessment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7819" y="282611"/>
            <a:ext cx="8368363" cy="409459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/>
              <a:t>Initial Results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534A713-7700-4317-B970-FEB8B4603C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3989641"/>
              </p:ext>
            </p:extLst>
          </p:nvPr>
        </p:nvGraphicFramePr>
        <p:xfrm>
          <a:off x="387821" y="1492827"/>
          <a:ext cx="3803178" cy="2526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E75AC01-A846-43C6-A713-E1E8FD73EA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8608350"/>
              </p:ext>
            </p:extLst>
          </p:nvPr>
        </p:nvGraphicFramePr>
        <p:xfrm>
          <a:off x="4953003" y="1492827"/>
          <a:ext cx="3803179" cy="2526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3818627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7819" y="282611"/>
            <a:ext cx="8368363" cy="409459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/>
              <a:t>Conclusion and Future Work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8E6F1E8-B521-418C-A2FA-86802CE68BF3}"/>
              </a:ext>
            </a:extLst>
          </p:cNvPr>
          <p:cNvGrpSpPr/>
          <p:nvPr/>
        </p:nvGrpSpPr>
        <p:grpSpPr>
          <a:xfrm>
            <a:off x="5345376" y="1066801"/>
            <a:ext cx="3277662" cy="3271838"/>
            <a:chOff x="5197476" y="919163"/>
            <a:chExt cx="3573462" cy="3567113"/>
          </a:xfrm>
          <a:solidFill>
            <a:schemeClr val="bg1">
              <a:lumMod val="95000"/>
              <a:alpha val="50000"/>
            </a:schemeClr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9ABA1EC8-D243-4770-96D2-7BC0A6A5A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7476" y="919163"/>
              <a:ext cx="2974975" cy="3567113"/>
            </a:xfrm>
            <a:custGeom>
              <a:avLst/>
              <a:gdLst>
                <a:gd name="T0" fmla="*/ 91 w 1709"/>
                <a:gd name="T1" fmla="*/ 1299 h 2050"/>
                <a:gd name="T2" fmla="*/ 128 w 1709"/>
                <a:gd name="T3" fmla="*/ 1362 h 2050"/>
                <a:gd name="T4" fmla="*/ 111 w 1709"/>
                <a:gd name="T5" fmla="*/ 1476 h 2050"/>
                <a:gd name="T6" fmla="*/ 132 w 1709"/>
                <a:gd name="T7" fmla="*/ 1550 h 2050"/>
                <a:gd name="T8" fmla="*/ 175 w 1709"/>
                <a:gd name="T9" fmla="*/ 1599 h 2050"/>
                <a:gd name="T10" fmla="*/ 203 w 1709"/>
                <a:gd name="T11" fmla="*/ 1667 h 2050"/>
                <a:gd name="T12" fmla="*/ 209 w 1709"/>
                <a:gd name="T13" fmla="*/ 1786 h 2050"/>
                <a:gd name="T14" fmla="*/ 358 w 1709"/>
                <a:gd name="T15" fmla="*/ 1876 h 2050"/>
                <a:gd name="T16" fmla="*/ 784 w 1709"/>
                <a:gd name="T17" fmla="*/ 2024 h 2050"/>
                <a:gd name="T18" fmla="*/ 1673 w 1709"/>
                <a:gd name="T19" fmla="*/ 2048 h 2050"/>
                <a:gd name="T20" fmla="*/ 1706 w 1709"/>
                <a:gd name="T21" fmla="*/ 2003 h 2050"/>
                <a:gd name="T22" fmla="*/ 1649 w 1709"/>
                <a:gd name="T23" fmla="*/ 1901 h 2050"/>
                <a:gd name="T24" fmla="*/ 1571 w 1709"/>
                <a:gd name="T25" fmla="*/ 1605 h 2050"/>
                <a:gd name="T26" fmla="*/ 1516 w 1709"/>
                <a:gd name="T27" fmla="*/ 1581 h 2050"/>
                <a:gd name="T28" fmla="*/ 1546 w 1709"/>
                <a:gd name="T29" fmla="*/ 1825 h 2050"/>
                <a:gd name="T30" fmla="*/ 1614 w 1709"/>
                <a:gd name="T31" fmla="*/ 1976 h 2050"/>
                <a:gd name="T32" fmla="*/ 842 w 1709"/>
                <a:gd name="T33" fmla="*/ 1982 h 2050"/>
                <a:gd name="T34" fmla="*/ 753 w 1709"/>
                <a:gd name="T35" fmla="*/ 1753 h 2050"/>
                <a:gd name="T36" fmla="*/ 1019 w 1709"/>
                <a:gd name="T37" fmla="*/ 1538 h 2050"/>
                <a:gd name="T38" fmla="*/ 985 w 1709"/>
                <a:gd name="T39" fmla="*/ 1505 h 2050"/>
                <a:gd name="T40" fmla="*/ 781 w 1709"/>
                <a:gd name="T41" fmla="*/ 1671 h 2050"/>
                <a:gd name="T42" fmla="*/ 638 w 1709"/>
                <a:gd name="T43" fmla="*/ 1721 h 2050"/>
                <a:gd name="T44" fmla="*/ 344 w 1709"/>
                <a:gd name="T45" fmla="*/ 1809 h 2050"/>
                <a:gd name="T46" fmla="*/ 266 w 1709"/>
                <a:gd name="T47" fmla="*/ 1703 h 2050"/>
                <a:gd name="T48" fmla="*/ 273 w 1709"/>
                <a:gd name="T49" fmla="*/ 1609 h 2050"/>
                <a:gd name="T50" fmla="*/ 202 w 1709"/>
                <a:gd name="T51" fmla="*/ 1535 h 2050"/>
                <a:gd name="T52" fmla="*/ 222 w 1709"/>
                <a:gd name="T53" fmla="*/ 1488 h 2050"/>
                <a:gd name="T54" fmla="*/ 167 w 1709"/>
                <a:gd name="T55" fmla="*/ 1434 h 2050"/>
                <a:gd name="T56" fmla="*/ 190 w 1709"/>
                <a:gd name="T57" fmla="*/ 1391 h 2050"/>
                <a:gd name="T58" fmla="*/ 122 w 1709"/>
                <a:gd name="T59" fmla="*/ 1238 h 2050"/>
                <a:gd name="T60" fmla="*/ 73 w 1709"/>
                <a:gd name="T61" fmla="*/ 1205 h 2050"/>
                <a:gd name="T62" fmla="*/ 261 w 1709"/>
                <a:gd name="T63" fmla="*/ 902 h 2050"/>
                <a:gd name="T64" fmla="*/ 224 w 1709"/>
                <a:gd name="T65" fmla="*/ 771 h 2050"/>
                <a:gd name="T66" fmla="*/ 201 w 1709"/>
                <a:gd name="T67" fmla="*/ 711 h 2050"/>
                <a:gd name="T68" fmla="*/ 253 w 1709"/>
                <a:gd name="T69" fmla="*/ 578 h 2050"/>
                <a:gd name="T70" fmla="*/ 284 w 1709"/>
                <a:gd name="T71" fmla="*/ 463 h 2050"/>
                <a:gd name="T72" fmla="*/ 713 w 1709"/>
                <a:gd name="T73" fmla="*/ 117 h 2050"/>
                <a:gd name="T74" fmla="*/ 1194 w 1709"/>
                <a:gd name="T75" fmla="*/ 80 h 2050"/>
                <a:gd name="T76" fmla="*/ 1206 w 1709"/>
                <a:gd name="T77" fmla="*/ 13 h 2050"/>
                <a:gd name="T78" fmla="*/ 699 w 1709"/>
                <a:gd name="T79" fmla="*/ 50 h 2050"/>
                <a:gd name="T80" fmla="*/ 220 w 1709"/>
                <a:gd name="T81" fmla="*/ 439 h 2050"/>
                <a:gd name="T82" fmla="*/ 187 w 1709"/>
                <a:gd name="T83" fmla="*/ 563 h 2050"/>
                <a:gd name="T84" fmla="*/ 138 w 1709"/>
                <a:gd name="T85" fmla="*/ 688 h 2050"/>
                <a:gd name="T86" fmla="*/ 178 w 1709"/>
                <a:gd name="T87" fmla="*/ 821 h 2050"/>
                <a:gd name="T88" fmla="*/ 200 w 1709"/>
                <a:gd name="T89" fmla="*/ 871 h 2050"/>
                <a:gd name="T90" fmla="*/ 6 w 1709"/>
                <a:gd name="T91" fmla="*/ 1214 h 2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09" h="2050">
                  <a:moveTo>
                    <a:pt x="55" y="1278"/>
                  </a:moveTo>
                  <a:cubicBezTo>
                    <a:pt x="66" y="1286"/>
                    <a:pt x="78" y="1293"/>
                    <a:pt x="91" y="1299"/>
                  </a:cubicBezTo>
                  <a:cubicBezTo>
                    <a:pt x="105" y="1306"/>
                    <a:pt x="130" y="1319"/>
                    <a:pt x="132" y="1328"/>
                  </a:cubicBezTo>
                  <a:cubicBezTo>
                    <a:pt x="134" y="1339"/>
                    <a:pt x="133" y="1351"/>
                    <a:pt x="128" y="1362"/>
                  </a:cubicBezTo>
                  <a:cubicBezTo>
                    <a:pt x="123" y="1373"/>
                    <a:pt x="117" y="1383"/>
                    <a:pt x="113" y="1391"/>
                  </a:cubicBezTo>
                  <a:cubicBezTo>
                    <a:pt x="100" y="1413"/>
                    <a:pt x="79" y="1450"/>
                    <a:pt x="111" y="1476"/>
                  </a:cubicBezTo>
                  <a:cubicBezTo>
                    <a:pt x="118" y="1482"/>
                    <a:pt x="131" y="1492"/>
                    <a:pt x="143" y="1501"/>
                  </a:cubicBezTo>
                  <a:cubicBezTo>
                    <a:pt x="134" y="1516"/>
                    <a:pt x="130" y="1533"/>
                    <a:pt x="132" y="1550"/>
                  </a:cubicBezTo>
                  <a:cubicBezTo>
                    <a:pt x="133" y="1564"/>
                    <a:pt x="141" y="1576"/>
                    <a:pt x="152" y="1584"/>
                  </a:cubicBezTo>
                  <a:cubicBezTo>
                    <a:pt x="159" y="1589"/>
                    <a:pt x="168" y="1594"/>
                    <a:pt x="175" y="1599"/>
                  </a:cubicBezTo>
                  <a:cubicBezTo>
                    <a:pt x="196" y="1610"/>
                    <a:pt x="204" y="1615"/>
                    <a:pt x="206" y="1626"/>
                  </a:cubicBezTo>
                  <a:cubicBezTo>
                    <a:pt x="208" y="1640"/>
                    <a:pt x="207" y="1654"/>
                    <a:pt x="203" y="1667"/>
                  </a:cubicBezTo>
                  <a:cubicBezTo>
                    <a:pt x="201" y="1676"/>
                    <a:pt x="199" y="1685"/>
                    <a:pt x="198" y="1694"/>
                  </a:cubicBezTo>
                  <a:cubicBezTo>
                    <a:pt x="194" y="1725"/>
                    <a:pt x="198" y="1757"/>
                    <a:pt x="209" y="1786"/>
                  </a:cubicBezTo>
                  <a:cubicBezTo>
                    <a:pt x="224" y="1841"/>
                    <a:pt x="273" y="1878"/>
                    <a:pt x="330" y="1879"/>
                  </a:cubicBezTo>
                  <a:cubicBezTo>
                    <a:pt x="339" y="1879"/>
                    <a:pt x="348" y="1878"/>
                    <a:pt x="358" y="1876"/>
                  </a:cubicBezTo>
                  <a:cubicBezTo>
                    <a:pt x="455" y="1853"/>
                    <a:pt x="551" y="1824"/>
                    <a:pt x="645" y="1790"/>
                  </a:cubicBezTo>
                  <a:cubicBezTo>
                    <a:pt x="722" y="1835"/>
                    <a:pt x="771" y="1973"/>
                    <a:pt x="784" y="2024"/>
                  </a:cubicBezTo>
                  <a:cubicBezTo>
                    <a:pt x="787" y="2039"/>
                    <a:pt x="801" y="2050"/>
                    <a:pt x="817" y="2050"/>
                  </a:cubicBezTo>
                  <a:cubicBezTo>
                    <a:pt x="1673" y="2048"/>
                    <a:pt x="1673" y="2048"/>
                    <a:pt x="1673" y="2048"/>
                  </a:cubicBezTo>
                  <a:cubicBezTo>
                    <a:pt x="1684" y="2048"/>
                    <a:pt x="1694" y="2042"/>
                    <a:pt x="1701" y="2034"/>
                  </a:cubicBezTo>
                  <a:cubicBezTo>
                    <a:pt x="1707" y="2025"/>
                    <a:pt x="1709" y="2014"/>
                    <a:pt x="1706" y="2003"/>
                  </a:cubicBezTo>
                  <a:cubicBezTo>
                    <a:pt x="1697" y="1980"/>
                    <a:pt x="1686" y="1958"/>
                    <a:pt x="1671" y="1938"/>
                  </a:cubicBezTo>
                  <a:cubicBezTo>
                    <a:pt x="1663" y="1927"/>
                    <a:pt x="1656" y="1914"/>
                    <a:pt x="1649" y="1901"/>
                  </a:cubicBezTo>
                  <a:cubicBezTo>
                    <a:pt x="1634" y="1870"/>
                    <a:pt x="1621" y="1838"/>
                    <a:pt x="1611" y="1804"/>
                  </a:cubicBezTo>
                  <a:cubicBezTo>
                    <a:pt x="1592" y="1739"/>
                    <a:pt x="1578" y="1672"/>
                    <a:pt x="1571" y="1605"/>
                  </a:cubicBezTo>
                  <a:cubicBezTo>
                    <a:pt x="1570" y="1592"/>
                    <a:pt x="1562" y="1581"/>
                    <a:pt x="1550" y="1576"/>
                  </a:cubicBezTo>
                  <a:cubicBezTo>
                    <a:pt x="1539" y="1571"/>
                    <a:pt x="1526" y="1573"/>
                    <a:pt x="1516" y="1581"/>
                  </a:cubicBezTo>
                  <a:cubicBezTo>
                    <a:pt x="1506" y="1588"/>
                    <a:pt x="1501" y="1601"/>
                    <a:pt x="1503" y="1613"/>
                  </a:cubicBezTo>
                  <a:cubicBezTo>
                    <a:pt x="1511" y="1685"/>
                    <a:pt x="1525" y="1756"/>
                    <a:pt x="1546" y="1825"/>
                  </a:cubicBezTo>
                  <a:cubicBezTo>
                    <a:pt x="1557" y="1861"/>
                    <a:pt x="1571" y="1897"/>
                    <a:pt x="1588" y="1931"/>
                  </a:cubicBezTo>
                  <a:cubicBezTo>
                    <a:pt x="1596" y="1947"/>
                    <a:pt x="1604" y="1962"/>
                    <a:pt x="1614" y="1976"/>
                  </a:cubicBezTo>
                  <a:cubicBezTo>
                    <a:pt x="1617" y="1980"/>
                    <a:pt x="1617" y="1980"/>
                    <a:pt x="1617" y="1980"/>
                  </a:cubicBezTo>
                  <a:cubicBezTo>
                    <a:pt x="842" y="1982"/>
                    <a:pt x="842" y="1982"/>
                    <a:pt x="842" y="1982"/>
                  </a:cubicBezTo>
                  <a:cubicBezTo>
                    <a:pt x="820" y="1901"/>
                    <a:pt x="779" y="1826"/>
                    <a:pt x="722" y="1764"/>
                  </a:cubicBezTo>
                  <a:cubicBezTo>
                    <a:pt x="753" y="1753"/>
                    <a:pt x="753" y="1753"/>
                    <a:pt x="753" y="1753"/>
                  </a:cubicBezTo>
                  <a:cubicBezTo>
                    <a:pt x="776" y="1745"/>
                    <a:pt x="793" y="1739"/>
                    <a:pt x="802" y="1736"/>
                  </a:cubicBezTo>
                  <a:cubicBezTo>
                    <a:pt x="948" y="1690"/>
                    <a:pt x="1021" y="1623"/>
                    <a:pt x="1019" y="1538"/>
                  </a:cubicBezTo>
                  <a:cubicBezTo>
                    <a:pt x="1019" y="1529"/>
                    <a:pt x="1016" y="1520"/>
                    <a:pt x="1009" y="1514"/>
                  </a:cubicBezTo>
                  <a:cubicBezTo>
                    <a:pt x="1003" y="1508"/>
                    <a:pt x="994" y="1504"/>
                    <a:pt x="985" y="1505"/>
                  </a:cubicBezTo>
                  <a:cubicBezTo>
                    <a:pt x="966" y="1505"/>
                    <a:pt x="951" y="1521"/>
                    <a:pt x="951" y="1540"/>
                  </a:cubicBezTo>
                  <a:cubicBezTo>
                    <a:pt x="952" y="1575"/>
                    <a:pt x="923" y="1626"/>
                    <a:pt x="781" y="1671"/>
                  </a:cubicBezTo>
                  <a:cubicBezTo>
                    <a:pt x="772" y="1674"/>
                    <a:pt x="754" y="1680"/>
                    <a:pt x="731" y="1688"/>
                  </a:cubicBezTo>
                  <a:cubicBezTo>
                    <a:pt x="705" y="1697"/>
                    <a:pt x="673" y="1709"/>
                    <a:pt x="638" y="1721"/>
                  </a:cubicBezTo>
                  <a:cubicBezTo>
                    <a:pt x="637" y="1721"/>
                    <a:pt x="637" y="1721"/>
                    <a:pt x="637" y="1721"/>
                  </a:cubicBezTo>
                  <a:cubicBezTo>
                    <a:pt x="541" y="1756"/>
                    <a:pt x="443" y="1786"/>
                    <a:pt x="344" y="1809"/>
                  </a:cubicBezTo>
                  <a:cubicBezTo>
                    <a:pt x="312" y="1816"/>
                    <a:pt x="281" y="1796"/>
                    <a:pt x="274" y="1764"/>
                  </a:cubicBezTo>
                  <a:cubicBezTo>
                    <a:pt x="266" y="1745"/>
                    <a:pt x="263" y="1724"/>
                    <a:pt x="266" y="1703"/>
                  </a:cubicBezTo>
                  <a:cubicBezTo>
                    <a:pt x="266" y="1696"/>
                    <a:pt x="268" y="1689"/>
                    <a:pt x="270" y="1682"/>
                  </a:cubicBezTo>
                  <a:cubicBezTo>
                    <a:pt x="277" y="1658"/>
                    <a:pt x="278" y="1633"/>
                    <a:pt x="273" y="1609"/>
                  </a:cubicBezTo>
                  <a:cubicBezTo>
                    <a:pt x="263" y="1578"/>
                    <a:pt x="240" y="1552"/>
                    <a:pt x="209" y="1539"/>
                  </a:cubicBezTo>
                  <a:cubicBezTo>
                    <a:pt x="202" y="1535"/>
                    <a:pt x="202" y="1535"/>
                    <a:pt x="202" y="1535"/>
                  </a:cubicBezTo>
                  <a:cubicBezTo>
                    <a:pt x="206" y="1528"/>
                    <a:pt x="210" y="1521"/>
                    <a:pt x="215" y="1514"/>
                  </a:cubicBezTo>
                  <a:cubicBezTo>
                    <a:pt x="221" y="1507"/>
                    <a:pt x="224" y="1498"/>
                    <a:pt x="222" y="1488"/>
                  </a:cubicBezTo>
                  <a:cubicBezTo>
                    <a:pt x="221" y="1479"/>
                    <a:pt x="216" y="1471"/>
                    <a:pt x="209" y="1465"/>
                  </a:cubicBezTo>
                  <a:cubicBezTo>
                    <a:pt x="201" y="1459"/>
                    <a:pt x="181" y="1445"/>
                    <a:pt x="167" y="1434"/>
                  </a:cubicBezTo>
                  <a:cubicBezTo>
                    <a:pt x="169" y="1431"/>
                    <a:pt x="171" y="1427"/>
                    <a:pt x="172" y="1424"/>
                  </a:cubicBezTo>
                  <a:cubicBezTo>
                    <a:pt x="178" y="1415"/>
                    <a:pt x="184" y="1404"/>
                    <a:pt x="190" y="1391"/>
                  </a:cubicBezTo>
                  <a:cubicBezTo>
                    <a:pt x="201" y="1368"/>
                    <a:pt x="204" y="1341"/>
                    <a:pt x="199" y="1315"/>
                  </a:cubicBezTo>
                  <a:cubicBezTo>
                    <a:pt x="191" y="1273"/>
                    <a:pt x="151" y="1253"/>
                    <a:pt x="122" y="1238"/>
                  </a:cubicBezTo>
                  <a:cubicBezTo>
                    <a:pt x="112" y="1233"/>
                    <a:pt x="103" y="1228"/>
                    <a:pt x="94" y="1222"/>
                  </a:cubicBezTo>
                  <a:cubicBezTo>
                    <a:pt x="86" y="1217"/>
                    <a:pt x="80" y="1211"/>
                    <a:pt x="73" y="1205"/>
                  </a:cubicBezTo>
                  <a:cubicBezTo>
                    <a:pt x="73" y="1200"/>
                    <a:pt x="79" y="1188"/>
                    <a:pt x="105" y="1156"/>
                  </a:cubicBezTo>
                  <a:cubicBezTo>
                    <a:pt x="166" y="1077"/>
                    <a:pt x="218" y="992"/>
                    <a:pt x="261" y="902"/>
                  </a:cubicBezTo>
                  <a:cubicBezTo>
                    <a:pt x="269" y="888"/>
                    <a:pt x="274" y="872"/>
                    <a:pt x="274" y="856"/>
                  </a:cubicBezTo>
                  <a:cubicBezTo>
                    <a:pt x="271" y="822"/>
                    <a:pt x="253" y="790"/>
                    <a:pt x="224" y="771"/>
                  </a:cubicBezTo>
                  <a:cubicBezTo>
                    <a:pt x="211" y="758"/>
                    <a:pt x="198" y="746"/>
                    <a:pt x="196" y="735"/>
                  </a:cubicBezTo>
                  <a:cubicBezTo>
                    <a:pt x="196" y="727"/>
                    <a:pt x="198" y="719"/>
                    <a:pt x="201" y="711"/>
                  </a:cubicBezTo>
                  <a:cubicBezTo>
                    <a:pt x="207" y="697"/>
                    <a:pt x="213" y="682"/>
                    <a:pt x="220" y="668"/>
                  </a:cubicBezTo>
                  <a:cubicBezTo>
                    <a:pt x="234" y="639"/>
                    <a:pt x="245" y="609"/>
                    <a:pt x="253" y="578"/>
                  </a:cubicBezTo>
                  <a:cubicBezTo>
                    <a:pt x="257" y="564"/>
                    <a:pt x="257" y="564"/>
                    <a:pt x="257" y="564"/>
                  </a:cubicBezTo>
                  <a:cubicBezTo>
                    <a:pt x="264" y="529"/>
                    <a:pt x="273" y="496"/>
                    <a:pt x="284" y="463"/>
                  </a:cubicBezTo>
                  <a:cubicBezTo>
                    <a:pt x="311" y="389"/>
                    <a:pt x="353" y="320"/>
                    <a:pt x="407" y="263"/>
                  </a:cubicBezTo>
                  <a:cubicBezTo>
                    <a:pt x="472" y="194"/>
                    <a:pt x="575" y="145"/>
                    <a:pt x="713" y="117"/>
                  </a:cubicBezTo>
                  <a:cubicBezTo>
                    <a:pt x="818" y="94"/>
                    <a:pt x="925" y="79"/>
                    <a:pt x="1033" y="71"/>
                  </a:cubicBezTo>
                  <a:cubicBezTo>
                    <a:pt x="1087" y="68"/>
                    <a:pt x="1141" y="71"/>
                    <a:pt x="1194" y="80"/>
                  </a:cubicBezTo>
                  <a:cubicBezTo>
                    <a:pt x="1212" y="83"/>
                    <a:pt x="1229" y="71"/>
                    <a:pt x="1233" y="52"/>
                  </a:cubicBezTo>
                  <a:cubicBezTo>
                    <a:pt x="1236" y="34"/>
                    <a:pt x="1224" y="17"/>
                    <a:pt x="1206" y="13"/>
                  </a:cubicBezTo>
                  <a:cubicBezTo>
                    <a:pt x="1147" y="3"/>
                    <a:pt x="1088" y="0"/>
                    <a:pt x="1030" y="3"/>
                  </a:cubicBezTo>
                  <a:cubicBezTo>
                    <a:pt x="919" y="11"/>
                    <a:pt x="808" y="27"/>
                    <a:pt x="699" y="50"/>
                  </a:cubicBezTo>
                  <a:cubicBezTo>
                    <a:pt x="546" y="81"/>
                    <a:pt x="434" y="135"/>
                    <a:pt x="357" y="216"/>
                  </a:cubicBezTo>
                  <a:cubicBezTo>
                    <a:pt x="297" y="280"/>
                    <a:pt x="251" y="356"/>
                    <a:pt x="220" y="439"/>
                  </a:cubicBezTo>
                  <a:cubicBezTo>
                    <a:pt x="208" y="475"/>
                    <a:pt x="198" y="511"/>
                    <a:pt x="190" y="548"/>
                  </a:cubicBezTo>
                  <a:cubicBezTo>
                    <a:pt x="187" y="563"/>
                    <a:pt x="187" y="563"/>
                    <a:pt x="187" y="563"/>
                  </a:cubicBezTo>
                  <a:cubicBezTo>
                    <a:pt x="179" y="589"/>
                    <a:pt x="170" y="615"/>
                    <a:pt x="158" y="640"/>
                  </a:cubicBezTo>
                  <a:cubicBezTo>
                    <a:pt x="151" y="656"/>
                    <a:pt x="144" y="671"/>
                    <a:pt x="138" y="688"/>
                  </a:cubicBezTo>
                  <a:cubicBezTo>
                    <a:pt x="130" y="705"/>
                    <a:pt x="127" y="725"/>
                    <a:pt x="128" y="745"/>
                  </a:cubicBezTo>
                  <a:cubicBezTo>
                    <a:pt x="135" y="775"/>
                    <a:pt x="153" y="802"/>
                    <a:pt x="178" y="821"/>
                  </a:cubicBezTo>
                  <a:cubicBezTo>
                    <a:pt x="195" y="836"/>
                    <a:pt x="206" y="847"/>
                    <a:pt x="206" y="856"/>
                  </a:cubicBezTo>
                  <a:cubicBezTo>
                    <a:pt x="205" y="862"/>
                    <a:pt x="203" y="867"/>
                    <a:pt x="200" y="871"/>
                  </a:cubicBezTo>
                  <a:cubicBezTo>
                    <a:pt x="159" y="957"/>
                    <a:pt x="109" y="1039"/>
                    <a:pt x="51" y="1114"/>
                  </a:cubicBezTo>
                  <a:cubicBezTo>
                    <a:pt x="26" y="1144"/>
                    <a:pt x="0" y="1179"/>
                    <a:pt x="6" y="1214"/>
                  </a:cubicBezTo>
                  <a:cubicBezTo>
                    <a:pt x="13" y="1241"/>
                    <a:pt x="31" y="1265"/>
                    <a:pt x="55" y="12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033F9CD4-5998-43C3-BB05-9799C8184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5163" y="1268413"/>
              <a:ext cx="652462" cy="757238"/>
            </a:xfrm>
            <a:custGeom>
              <a:avLst/>
              <a:gdLst>
                <a:gd name="T0" fmla="*/ 71 w 375"/>
                <a:gd name="T1" fmla="*/ 408 h 435"/>
                <a:gd name="T2" fmla="*/ 75 w 375"/>
                <a:gd name="T3" fmla="*/ 393 h 435"/>
                <a:gd name="T4" fmla="*/ 97 w 375"/>
                <a:gd name="T5" fmla="*/ 309 h 435"/>
                <a:gd name="T6" fmla="*/ 191 w 375"/>
                <a:gd name="T7" fmla="*/ 156 h 435"/>
                <a:gd name="T8" fmla="*/ 348 w 375"/>
                <a:gd name="T9" fmla="*/ 69 h 435"/>
                <a:gd name="T10" fmla="*/ 372 w 375"/>
                <a:gd name="T11" fmla="*/ 44 h 435"/>
                <a:gd name="T12" fmla="*/ 362 w 375"/>
                <a:gd name="T13" fmla="*/ 11 h 435"/>
                <a:gd name="T14" fmla="*/ 328 w 375"/>
                <a:gd name="T15" fmla="*/ 4 h 435"/>
                <a:gd name="T16" fmla="*/ 141 w 375"/>
                <a:gd name="T17" fmla="*/ 109 h 435"/>
                <a:gd name="T18" fmla="*/ 33 w 375"/>
                <a:gd name="T19" fmla="*/ 286 h 435"/>
                <a:gd name="T20" fmla="*/ 8 w 375"/>
                <a:gd name="T21" fmla="*/ 378 h 435"/>
                <a:gd name="T22" fmla="*/ 5 w 375"/>
                <a:gd name="T23" fmla="*/ 393 h 435"/>
                <a:gd name="T24" fmla="*/ 30 w 375"/>
                <a:gd name="T25" fmla="*/ 434 h 435"/>
                <a:gd name="T26" fmla="*/ 38 w 375"/>
                <a:gd name="T27" fmla="*/ 435 h 435"/>
                <a:gd name="T28" fmla="*/ 71 w 375"/>
                <a:gd name="T29" fmla="*/ 408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5" h="435">
                  <a:moveTo>
                    <a:pt x="71" y="408"/>
                  </a:moveTo>
                  <a:cubicBezTo>
                    <a:pt x="75" y="393"/>
                    <a:pt x="75" y="393"/>
                    <a:pt x="75" y="393"/>
                  </a:cubicBezTo>
                  <a:cubicBezTo>
                    <a:pt x="81" y="365"/>
                    <a:pt x="88" y="337"/>
                    <a:pt x="97" y="309"/>
                  </a:cubicBezTo>
                  <a:cubicBezTo>
                    <a:pt x="118" y="252"/>
                    <a:pt x="150" y="200"/>
                    <a:pt x="191" y="156"/>
                  </a:cubicBezTo>
                  <a:cubicBezTo>
                    <a:pt x="235" y="114"/>
                    <a:pt x="289" y="84"/>
                    <a:pt x="348" y="69"/>
                  </a:cubicBezTo>
                  <a:cubicBezTo>
                    <a:pt x="360" y="66"/>
                    <a:pt x="369" y="56"/>
                    <a:pt x="372" y="44"/>
                  </a:cubicBezTo>
                  <a:cubicBezTo>
                    <a:pt x="375" y="32"/>
                    <a:pt x="371" y="20"/>
                    <a:pt x="362" y="11"/>
                  </a:cubicBezTo>
                  <a:cubicBezTo>
                    <a:pt x="353" y="3"/>
                    <a:pt x="340" y="0"/>
                    <a:pt x="328" y="4"/>
                  </a:cubicBezTo>
                  <a:cubicBezTo>
                    <a:pt x="258" y="22"/>
                    <a:pt x="194" y="58"/>
                    <a:pt x="141" y="109"/>
                  </a:cubicBezTo>
                  <a:cubicBezTo>
                    <a:pt x="94" y="160"/>
                    <a:pt x="57" y="220"/>
                    <a:pt x="33" y="286"/>
                  </a:cubicBezTo>
                  <a:cubicBezTo>
                    <a:pt x="23" y="316"/>
                    <a:pt x="15" y="347"/>
                    <a:pt x="8" y="378"/>
                  </a:cubicBezTo>
                  <a:cubicBezTo>
                    <a:pt x="5" y="393"/>
                    <a:pt x="5" y="393"/>
                    <a:pt x="5" y="393"/>
                  </a:cubicBezTo>
                  <a:cubicBezTo>
                    <a:pt x="0" y="411"/>
                    <a:pt x="12" y="430"/>
                    <a:pt x="30" y="434"/>
                  </a:cubicBezTo>
                  <a:cubicBezTo>
                    <a:pt x="33" y="434"/>
                    <a:pt x="35" y="435"/>
                    <a:pt x="38" y="435"/>
                  </a:cubicBezTo>
                  <a:cubicBezTo>
                    <a:pt x="54" y="435"/>
                    <a:pt x="68" y="424"/>
                    <a:pt x="71" y="4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Oval 7">
              <a:extLst>
                <a:ext uri="{FF2B5EF4-FFF2-40B4-BE49-F238E27FC236}">
                  <a16:creationId xmlns:a16="http://schemas.microsoft.com/office/drawing/2014/main" id="{682ECCFD-59E2-4953-8AC8-09B854715E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0075" y="2111376"/>
              <a:ext cx="119062" cy="1174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AFC348AF-075B-4F9D-8FAE-80B2F17CF0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05613" y="1338263"/>
              <a:ext cx="1552575" cy="2374900"/>
            </a:xfrm>
            <a:custGeom>
              <a:avLst/>
              <a:gdLst>
                <a:gd name="T0" fmla="*/ 118 w 892"/>
                <a:gd name="T1" fmla="*/ 768 h 1365"/>
                <a:gd name="T2" fmla="*/ 306 w 892"/>
                <a:gd name="T3" fmla="*/ 963 h 1365"/>
                <a:gd name="T4" fmla="*/ 242 w 892"/>
                <a:gd name="T5" fmla="*/ 1126 h 1365"/>
                <a:gd name="T6" fmla="*/ 310 w 892"/>
                <a:gd name="T7" fmla="*/ 1229 h 1365"/>
                <a:gd name="T8" fmla="*/ 583 w 892"/>
                <a:gd name="T9" fmla="*/ 1229 h 1365"/>
                <a:gd name="T10" fmla="*/ 651 w 892"/>
                <a:gd name="T11" fmla="*/ 1126 h 1365"/>
                <a:gd name="T12" fmla="*/ 586 w 892"/>
                <a:gd name="T13" fmla="*/ 963 h 1365"/>
                <a:gd name="T14" fmla="*/ 775 w 892"/>
                <a:gd name="T15" fmla="*/ 768 h 1365"/>
                <a:gd name="T16" fmla="*/ 446 w 892"/>
                <a:gd name="T17" fmla="*/ 0 h 1365"/>
                <a:gd name="T18" fmla="*/ 344 w 892"/>
                <a:gd name="T19" fmla="*/ 512 h 1365"/>
                <a:gd name="T20" fmla="*/ 276 w 892"/>
                <a:gd name="T21" fmla="*/ 478 h 1365"/>
                <a:gd name="T22" fmla="*/ 344 w 892"/>
                <a:gd name="T23" fmla="*/ 478 h 1365"/>
                <a:gd name="T24" fmla="*/ 480 w 892"/>
                <a:gd name="T25" fmla="*/ 956 h 1365"/>
                <a:gd name="T26" fmla="*/ 412 w 892"/>
                <a:gd name="T27" fmla="*/ 580 h 1365"/>
                <a:gd name="T28" fmla="*/ 480 w 892"/>
                <a:gd name="T29" fmla="*/ 956 h 1365"/>
                <a:gd name="T30" fmla="*/ 378 w 892"/>
                <a:gd name="T31" fmla="*/ 1229 h 1365"/>
                <a:gd name="T32" fmla="*/ 446 w 892"/>
                <a:gd name="T33" fmla="*/ 1297 h 1365"/>
                <a:gd name="T34" fmla="*/ 549 w 892"/>
                <a:gd name="T35" fmla="*/ 1160 h 1365"/>
                <a:gd name="T36" fmla="*/ 310 w 892"/>
                <a:gd name="T37" fmla="*/ 1126 h 1365"/>
                <a:gd name="T38" fmla="*/ 344 w 892"/>
                <a:gd name="T39" fmla="*/ 1024 h 1365"/>
                <a:gd name="T40" fmla="*/ 583 w 892"/>
                <a:gd name="T41" fmla="*/ 1058 h 1365"/>
                <a:gd name="T42" fmla="*/ 822 w 892"/>
                <a:gd name="T43" fmla="*/ 452 h 1365"/>
                <a:gd name="T44" fmla="*/ 655 w 892"/>
                <a:gd name="T45" fmla="*/ 782 h 1365"/>
                <a:gd name="T46" fmla="*/ 549 w 892"/>
                <a:gd name="T47" fmla="*/ 580 h 1365"/>
                <a:gd name="T48" fmla="*/ 685 w 892"/>
                <a:gd name="T49" fmla="*/ 478 h 1365"/>
                <a:gd name="T50" fmla="*/ 480 w 892"/>
                <a:gd name="T51" fmla="*/ 478 h 1365"/>
                <a:gd name="T52" fmla="*/ 412 w 892"/>
                <a:gd name="T53" fmla="*/ 512 h 1365"/>
                <a:gd name="T54" fmla="*/ 310 w 892"/>
                <a:gd name="T55" fmla="*/ 375 h 1365"/>
                <a:gd name="T56" fmla="*/ 310 w 892"/>
                <a:gd name="T57" fmla="*/ 580 h 1365"/>
                <a:gd name="T58" fmla="*/ 344 w 892"/>
                <a:gd name="T59" fmla="*/ 883 h 1365"/>
                <a:gd name="T60" fmla="*/ 169 w 892"/>
                <a:gd name="T61" fmla="*/ 722 h 1365"/>
                <a:gd name="T62" fmla="*/ 446 w 892"/>
                <a:gd name="T63" fmla="*/ 68 h 1365"/>
                <a:gd name="T64" fmla="*/ 549 w 892"/>
                <a:gd name="T65" fmla="*/ 512 h 1365"/>
                <a:gd name="T66" fmla="*/ 583 w 892"/>
                <a:gd name="T67" fmla="*/ 444 h 1365"/>
                <a:gd name="T68" fmla="*/ 583 w 892"/>
                <a:gd name="T69" fmla="*/ 512 h 1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92" h="1365">
                  <a:moveTo>
                    <a:pt x="3" y="451"/>
                  </a:moveTo>
                  <a:cubicBezTo>
                    <a:pt x="0" y="567"/>
                    <a:pt x="41" y="680"/>
                    <a:pt x="118" y="768"/>
                  </a:cubicBezTo>
                  <a:cubicBezTo>
                    <a:pt x="142" y="793"/>
                    <a:pt x="168" y="816"/>
                    <a:pt x="196" y="836"/>
                  </a:cubicBezTo>
                  <a:cubicBezTo>
                    <a:pt x="246" y="875"/>
                    <a:pt x="294" y="912"/>
                    <a:pt x="306" y="963"/>
                  </a:cubicBezTo>
                  <a:cubicBezTo>
                    <a:pt x="267" y="978"/>
                    <a:pt x="242" y="1016"/>
                    <a:pt x="242" y="1058"/>
                  </a:cubicBezTo>
                  <a:cubicBezTo>
                    <a:pt x="242" y="1126"/>
                    <a:pt x="242" y="1126"/>
                    <a:pt x="242" y="1126"/>
                  </a:cubicBezTo>
                  <a:cubicBezTo>
                    <a:pt x="242" y="1170"/>
                    <a:pt x="269" y="1208"/>
                    <a:pt x="310" y="1222"/>
                  </a:cubicBezTo>
                  <a:cubicBezTo>
                    <a:pt x="310" y="1229"/>
                    <a:pt x="310" y="1229"/>
                    <a:pt x="310" y="1229"/>
                  </a:cubicBezTo>
                  <a:cubicBezTo>
                    <a:pt x="310" y="1304"/>
                    <a:pt x="371" y="1365"/>
                    <a:pt x="446" y="1365"/>
                  </a:cubicBezTo>
                  <a:cubicBezTo>
                    <a:pt x="522" y="1365"/>
                    <a:pt x="583" y="1304"/>
                    <a:pt x="583" y="1229"/>
                  </a:cubicBezTo>
                  <a:cubicBezTo>
                    <a:pt x="583" y="1222"/>
                    <a:pt x="583" y="1222"/>
                    <a:pt x="583" y="1222"/>
                  </a:cubicBezTo>
                  <a:cubicBezTo>
                    <a:pt x="624" y="1208"/>
                    <a:pt x="651" y="1170"/>
                    <a:pt x="651" y="1126"/>
                  </a:cubicBezTo>
                  <a:cubicBezTo>
                    <a:pt x="651" y="1058"/>
                    <a:pt x="651" y="1058"/>
                    <a:pt x="651" y="1058"/>
                  </a:cubicBezTo>
                  <a:cubicBezTo>
                    <a:pt x="651" y="1016"/>
                    <a:pt x="625" y="978"/>
                    <a:pt x="586" y="963"/>
                  </a:cubicBezTo>
                  <a:cubicBezTo>
                    <a:pt x="599" y="912"/>
                    <a:pt x="646" y="875"/>
                    <a:pt x="696" y="836"/>
                  </a:cubicBezTo>
                  <a:cubicBezTo>
                    <a:pt x="724" y="816"/>
                    <a:pt x="750" y="793"/>
                    <a:pt x="775" y="768"/>
                  </a:cubicBezTo>
                  <a:cubicBezTo>
                    <a:pt x="851" y="680"/>
                    <a:pt x="892" y="567"/>
                    <a:pt x="890" y="451"/>
                  </a:cubicBezTo>
                  <a:cubicBezTo>
                    <a:pt x="889" y="205"/>
                    <a:pt x="692" y="5"/>
                    <a:pt x="446" y="0"/>
                  </a:cubicBezTo>
                  <a:cubicBezTo>
                    <a:pt x="201" y="5"/>
                    <a:pt x="4" y="205"/>
                    <a:pt x="3" y="451"/>
                  </a:cubicBezTo>
                  <a:close/>
                  <a:moveTo>
                    <a:pt x="344" y="512"/>
                  </a:moveTo>
                  <a:cubicBezTo>
                    <a:pt x="310" y="512"/>
                    <a:pt x="310" y="512"/>
                    <a:pt x="310" y="512"/>
                  </a:cubicBezTo>
                  <a:cubicBezTo>
                    <a:pt x="291" y="512"/>
                    <a:pt x="276" y="497"/>
                    <a:pt x="276" y="478"/>
                  </a:cubicBezTo>
                  <a:cubicBezTo>
                    <a:pt x="276" y="459"/>
                    <a:pt x="291" y="444"/>
                    <a:pt x="310" y="444"/>
                  </a:cubicBezTo>
                  <a:cubicBezTo>
                    <a:pt x="329" y="444"/>
                    <a:pt x="344" y="459"/>
                    <a:pt x="344" y="478"/>
                  </a:cubicBezTo>
                  <a:lnTo>
                    <a:pt x="344" y="512"/>
                  </a:lnTo>
                  <a:close/>
                  <a:moveTo>
                    <a:pt x="480" y="956"/>
                  </a:moveTo>
                  <a:cubicBezTo>
                    <a:pt x="412" y="956"/>
                    <a:pt x="412" y="956"/>
                    <a:pt x="412" y="956"/>
                  </a:cubicBezTo>
                  <a:cubicBezTo>
                    <a:pt x="412" y="580"/>
                    <a:pt x="412" y="580"/>
                    <a:pt x="412" y="580"/>
                  </a:cubicBezTo>
                  <a:cubicBezTo>
                    <a:pt x="480" y="580"/>
                    <a:pt x="480" y="580"/>
                    <a:pt x="480" y="580"/>
                  </a:cubicBezTo>
                  <a:lnTo>
                    <a:pt x="480" y="956"/>
                  </a:lnTo>
                  <a:close/>
                  <a:moveTo>
                    <a:pt x="446" y="1297"/>
                  </a:moveTo>
                  <a:cubicBezTo>
                    <a:pt x="409" y="1297"/>
                    <a:pt x="378" y="1266"/>
                    <a:pt x="378" y="1229"/>
                  </a:cubicBezTo>
                  <a:cubicBezTo>
                    <a:pt x="515" y="1229"/>
                    <a:pt x="515" y="1229"/>
                    <a:pt x="515" y="1229"/>
                  </a:cubicBezTo>
                  <a:cubicBezTo>
                    <a:pt x="515" y="1266"/>
                    <a:pt x="484" y="1297"/>
                    <a:pt x="446" y="1297"/>
                  </a:cubicBezTo>
                  <a:close/>
                  <a:moveTo>
                    <a:pt x="583" y="1126"/>
                  </a:moveTo>
                  <a:cubicBezTo>
                    <a:pt x="583" y="1145"/>
                    <a:pt x="568" y="1160"/>
                    <a:pt x="549" y="1160"/>
                  </a:cubicBezTo>
                  <a:cubicBezTo>
                    <a:pt x="344" y="1160"/>
                    <a:pt x="344" y="1160"/>
                    <a:pt x="344" y="1160"/>
                  </a:cubicBezTo>
                  <a:cubicBezTo>
                    <a:pt x="325" y="1160"/>
                    <a:pt x="310" y="1145"/>
                    <a:pt x="310" y="1126"/>
                  </a:cubicBezTo>
                  <a:cubicBezTo>
                    <a:pt x="310" y="1058"/>
                    <a:pt x="310" y="1058"/>
                    <a:pt x="310" y="1058"/>
                  </a:cubicBezTo>
                  <a:cubicBezTo>
                    <a:pt x="310" y="1039"/>
                    <a:pt x="325" y="1024"/>
                    <a:pt x="344" y="1024"/>
                  </a:cubicBezTo>
                  <a:cubicBezTo>
                    <a:pt x="549" y="1024"/>
                    <a:pt x="549" y="1024"/>
                    <a:pt x="549" y="1024"/>
                  </a:cubicBezTo>
                  <a:cubicBezTo>
                    <a:pt x="568" y="1024"/>
                    <a:pt x="583" y="1039"/>
                    <a:pt x="583" y="1058"/>
                  </a:cubicBezTo>
                  <a:lnTo>
                    <a:pt x="583" y="1126"/>
                  </a:lnTo>
                  <a:close/>
                  <a:moveTo>
                    <a:pt x="822" y="452"/>
                  </a:moveTo>
                  <a:cubicBezTo>
                    <a:pt x="824" y="551"/>
                    <a:pt x="789" y="647"/>
                    <a:pt x="724" y="722"/>
                  </a:cubicBezTo>
                  <a:cubicBezTo>
                    <a:pt x="703" y="744"/>
                    <a:pt x="679" y="764"/>
                    <a:pt x="655" y="782"/>
                  </a:cubicBezTo>
                  <a:cubicBezTo>
                    <a:pt x="614" y="810"/>
                    <a:pt x="579" y="844"/>
                    <a:pt x="549" y="883"/>
                  </a:cubicBezTo>
                  <a:cubicBezTo>
                    <a:pt x="549" y="580"/>
                    <a:pt x="549" y="580"/>
                    <a:pt x="549" y="580"/>
                  </a:cubicBezTo>
                  <a:cubicBezTo>
                    <a:pt x="583" y="580"/>
                    <a:pt x="583" y="580"/>
                    <a:pt x="583" y="580"/>
                  </a:cubicBezTo>
                  <a:cubicBezTo>
                    <a:pt x="639" y="580"/>
                    <a:pt x="685" y="534"/>
                    <a:pt x="685" y="478"/>
                  </a:cubicBezTo>
                  <a:cubicBezTo>
                    <a:pt x="685" y="421"/>
                    <a:pt x="639" y="375"/>
                    <a:pt x="583" y="375"/>
                  </a:cubicBezTo>
                  <a:cubicBezTo>
                    <a:pt x="526" y="375"/>
                    <a:pt x="480" y="421"/>
                    <a:pt x="480" y="478"/>
                  </a:cubicBezTo>
                  <a:cubicBezTo>
                    <a:pt x="480" y="512"/>
                    <a:pt x="480" y="512"/>
                    <a:pt x="480" y="512"/>
                  </a:cubicBezTo>
                  <a:cubicBezTo>
                    <a:pt x="412" y="512"/>
                    <a:pt x="412" y="512"/>
                    <a:pt x="412" y="512"/>
                  </a:cubicBezTo>
                  <a:cubicBezTo>
                    <a:pt x="412" y="478"/>
                    <a:pt x="412" y="478"/>
                    <a:pt x="412" y="478"/>
                  </a:cubicBezTo>
                  <a:cubicBezTo>
                    <a:pt x="412" y="421"/>
                    <a:pt x="366" y="375"/>
                    <a:pt x="310" y="375"/>
                  </a:cubicBezTo>
                  <a:cubicBezTo>
                    <a:pt x="253" y="375"/>
                    <a:pt x="207" y="421"/>
                    <a:pt x="207" y="478"/>
                  </a:cubicBezTo>
                  <a:cubicBezTo>
                    <a:pt x="207" y="534"/>
                    <a:pt x="253" y="580"/>
                    <a:pt x="310" y="580"/>
                  </a:cubicBezTo>
                  <a:cubicBezTo>
                    <a:pt x="344" y="580"/>
                    <a:pt x="344" y="580"/>
                    <a:pt x="344" y="580"/>
                  </a:cubicBezTo>
                  <a:cubicBezTo>
                    <a:pt x="344" y="883"/>
                    <a:pt x="344" y="883"/>
                    <a:pt x="344" y="883"/>
                  </a:cubicBezTo>
                  <a:cubicBezTo>
                    <a:pt x="314" y="844"/>
                    <a:pt x="278" y="810"/>
                    <a:pt x="238" y="782"/>
                  </a:cubicBezTo>
                  <a:cubicBezTo>
                    <a:pt x="213" y="764"/>
                    <a:pt x="190" y="744"/>
                    <a:pt x="169" y="722"/>
                  </a:cubicBezTo>
                  <a:cubicBezTo>
                    <a:pt x="104" y="647"/>
                    <a:pt x="69" y="551"/>
                    <a:pt x="71" y="452"/>
                  </a:cubicBezTo>
                  <a:cubicBezTo>
                    <a:pt x="74" y="244"/>
                    <a:pt x="246" y="68"/>
                    <a:pt x="446" y="68"/>
                  </a:cubicBezTo>
                  <a:cubicBezTo>
                    <a:pt x="647" y="68"/>
                    <a:pt x="819" y="244"/>
                    <a:pt x="822" y="452"/>
                  </a:cubicBezTo>
                  <a:close/>
                  <a:moveTo>
                    <a:pt x="549" y="512"/>
                  </a:moveTo>
                  <a:cubicBezTo>
                    <a:pt x="549" y="478"/>
                    <a:pt x="549" y="478"/>
                    <a:pt x="549" y="478"/>
                  </a:cubicBezTo>
                  <a:cubicBezTo>
                    <a:pt x="549" y="459"/>
                    <a:pt x="564" y="444"/>
                    <a:pt x="583" y="444"/>
                  </a:cubicBezTo>
                  <a:cubicBezTo>
                    <a:pt x="602" y="444"/>
                    <a:pt x="617" y="459"/>
                    <a:pt x="617" y="478"/>
                  </a:cubicBezTo>
                  <a:cubicBezTo>
                    <a:pt x="617" y="497"/>
                    <a:pt x="602" y="512"/>
                    <a:pt x="583" y="512"/>
                  </a:cubicBezTo>
                  <a:lnTo>
                    <a:pt x="549" y="5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BCE1D9A1-ACF6-4E89-8B78-D15A32A41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2488" y="2051051"/>
              <a:ext cx="298450" cy="119063"/>
            </a:xfrm>
            <a:custGeom>
              <a:avLst/>
              <a:gdLst>
                <a:gd name="T0" fmla="*/ 34 w 171"/>
                <a:gd name="T1" fmla="*/ 68 h 68"/>
                <a:gd name="T2" fmla="*/ 137 w 171"/>
                <a:gd name="T3" fmla="*/ 68 h 68"/>
                <a:gd name="T4" fmla="*/ 171 w 171"/>
                <a:gd name="T5" fmla="*/ 34 h 68"/>
                <a:gd name="T6" fmla="*/ 137 w 171"/>
                <a:gd name="T7" fmla="*/ 0 h 68"/>
                <a:gd name="T8" fmla="*/ 34 w 171"/>
                <a:gd name="T9" fmla="*/ 0 h 68"/>
                <a:gd name="T10" fmla="*/ 0 w 171"/>
                <a:gd name="T11" fmla="*/ 34 h 68"/>
                <a:gd name="T12" fmla="*/ 34 w 171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68">
                  <a:moveTo>
                    <a:pt x="34" y="68"/>
                  </a:moveTo>
                  <a:cubicBezTo>
                    <a:pt x="137" y="68"/>
                    <a:pt x="137" y="68"/>
                    <a:pt x="137" y="68"/>
                  </a:cubicBezTo>
                  <a:cubicBezTo>
                    <a:pt x="156" y="68"/>
                    <a:pt x="171" y="53"/>
                    <a:pt x="171" y="34"/>
                  </a:cubicBezTo>
                  <a:cubicBezTo>
                    <a:pt x="171" y="15"/>
                    <a:pt x="156" y="0"/>
                    <a:pt x="137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6" y="0"/>
                    <a:pt x="0" y="15"/>
                    <a:pt x="0" y="34"/>
                  </a:cubicBezTo>
                  <a:cubicBezTo>
                    <a:pt x="0" y="53"/>
                    <a:pt x="16" y="68"/>
                    <a:pt x="34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D20F52BB-347C-499C-A453-675F2BB40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1500" y="1249363"/>
              <a:ext cx="252412" cy="249238"/>
            </a:xfrm>
            <a:custGeom>
              <a:avLst/>
              <a:gdLst>
                <a:gd name="T0" fmla="*/ 36 w 145"/>
                <a:gd name="T1" fmla="*/ 143 h 143"/>
                <a:gd name="T2" fmla="*/ 61 w 145"/>
                <a:gd name="T3" fmla="*/ 133 h 143"/>
                <a:gd name="T4" fmla="*/ 133 w 145"/>
                <a:gd name="T5" fmla="*/ 60 h 143"/>
                <a:gd name="T6" fmla="*/ 142 w 145"/>
                <a:gd name="T7" fmla="*/ 27 h 143"/>
                <a:gd name="T8" fmla="*/ 118 w 145"/>
                <a:gd name="T9" fmla="*/ 3 h 143"/>
                <a:gd name="T10" fmla="*/ 85 w 145"/>
                <a:gd name="T11" fmla="*/ 12 h 143"/>
                <a:gd name="T12" fmla="*/ 12 w 145"/>
                <a:gd name="T13" fmla="*/ 84 h 143"/>
                <a:gd name="T14" fmla="*/ 5 w 145"/>
                <a:gd name="T15" fmla="*/ 122 h 143"/>
                <a:gd name="T16" fmla="*/ 36 w 145"/>
                <a:gd name="T17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5" h="143">
                  <a:moveTo>
                    <a:pt x="36" y="143"/>
                  </a:moveTo>
                  <a:cubicBezTo>
                    <a:pt x="46" y="143"/>
                    <a:pt x="54" y="139"/>
                    <a:pt x="61" y="133"/>
                  </a:cubicBezTo>
                  <a:cubicBezTo>
                    <a:pt x="133" y="60"/>
                    <a:pt x="133" y="60"/>
                    <a:pt x="133" y="60"/>
                  </a:cubicBezTo>
                  <a:cubicBezTo>
                    <a:pt x="142" y="52"/>
                    <a:pt x="145" y="39"/>
                    <a:pt x="142" y="27"/>
                  </a:cubicBezTo>
                  <a:cubicBezTo>
                    <a:pt x="139" y="15"/>
                    <a:pt x="130" y="6"/>
                    <a:pt x="118" y="3"/>
                  </a:cubicBezTo>
                  <a:cubicBezTo>
                    <a:pt x="106" y="0"/>
                    <a:pt x="93" y="3"/>
                    <a:pt x="85" y="12"/>
                  </a:cubicBezTo>
                  <a:cubicBezTo>
                    <a:pt x="12" y="84"/>
                    <a:pt x="12" y="84"/>
                    <a:pt x="12" y="84"/>
                  </a:cubicBezTo>
                  <a:cubicBezTo>
                    <a:pt x="3" y="94"/>
                    <a:pt x="0" y="109"/>
                    <a:pt x="5" y="122"/>
                  </a:cubicBezTo>
                  <a:cubicBezTo>
                    <a:pt x="10" y="134"/>
                    <a:pt x="23" y="143"/>
                    <a:pt x="36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D9E0472E-6D68-410A-A04D-C0742A5AD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3163" y="922338"/>
              <a:ext cx="117475" cy="298450"/>
            </a:xfrm>
            <a:custGeom>
              <a:avLst/>
              <a:gdLst>
                <a:gd name="T0" fmla="*/ 34 w 68"/>
                <a:gd name="T1" fmla="*/ 171 h 171"/>
                <a:gd name="T2" fmla="*/ 68 w 68"/>
                <a:gd name="T3" fmla="*/ 137 h 171"/>
                <a:gd name="T4" fmla="*/ 68 w 68"/>
                <a:gd name="T5" fmla="*/ 34 h 171"/>
                <a:gd name="T6" fmla="*/ 34 w 68"/>
                <a:gd name="T7" fmla="*/ 0 h 171"/>
                <a:gd name="T8" fmla="*/ 0 w 68"/>
                <a:gd name="T9" fmla="*/ 34 h 171"/>
                <a:gd name="T10" fmla="*/ 0 w 68"/>
                <a:gd name="T11" fmla="*/ 137 h 171"/>
                <a:gd name="T12" fmla="*/ 34 w 68"/>
                <a:gd name="T13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71">
                  <a:moveTo>
                    <a:pt x="34" y="171"/>
                  </a:moveTo>
                  <a:cubicBezTo>
                    <a:pt x="53" y="171"/>
                    <a:pt x="68" y="155"/>
                    <a:pt x="68" y="137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15"/>
                    <a:pt x="53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55"/>
                    <a:pt x="15" y="171"/>
                    <a:pt x="34" y="1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0EA50C45-0CC1-49D4-94D4-6435DE22B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888" y="1249363"/>
              <a:ext cx="249237" cy="249238"/>
            </a:xfrm>
            <a:custGeom>
              <a:avLst/>
              <a:gdLst>
                <a:gd name="T0" fmla="*/ 133 w 143"/>
                <a:gd name="T1" fmla="*/ 133 h 143"/>
                <a:gd name="T2" fmla="*/ 143 w 143"/>
                <a:gd name="T3" fmla="*/ 108 h 143"/>
                <a:gd name="T4" fmla="*/ 133 w 143"/>
                <a:gd name="T5" fmla="*/ 84 h 143"/>
                <a:gd name="T6" fmla="*/ 61 w 143"/>
                <a:gd name="T7" fmla="*/ 12 h 143"/>
                <a:gd name="T8" fmla="*/ 28 w 143"/>
                <a:gd name="T9" fmla="*/ 3 h 143"/>
                <a:gd name="T10" fmla="*/ 3 w 143"/>
                <a:gd name="T11" fmla="*/ 27 h 143"/>
                <a:gd name="T12" fmla="*/ 13 w 143"/>
                <a:gd name="T13" fmla="*/ 60 h 143"/>
                <a:gd name="T14" fmla="*/ 85 w 143"/>
                <a:gd name="T15" fmla="*/ 133 h 143"/>
                <a:gd name="T16" fmla="*/ 109 w 143"/>
                <a:gd name="T17" fmla="*/ 143 h 143"/>
                <a:gd name="T18" fmla="*/ 133 w 143"/>
                <a:gd name="T19" fmla="*/ 13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43">
                  <a:moveTo>
                    <a:pt x="133" y="133"/>
                  </a:moveTo>
                  <a:cubicBezTo>
                    <a:pt x="140" y="126"/>
                    <a:pt x="143" y="118"/>
                    <a:pt x="143" y="108"/>
                  </a:cubicBezTo>
                  <a:cubicBezTo>
                    <a:pt x="143" y="99"/>
                    <a:pt x="140" y="91"/>
                    <a:pt x="133" y="84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52" y="3"/>
                    <a:pt x="40" y="0"/>
                    <a:pt x="28" y="3"/>
                  </a:cubicBezTo>
                  <a:cubicBezTo>
                    <a:pt x="16" y="6"/>
                    <a:pt x="6" y="15"/>
                    <a:pt x="3" y="27"/>
                  </a:cubicBezTo>
                  <a:cubicBezTo>
                    <a:pt x="0" y="39"/>
                    <a:pt x="4" y="52"/>
                    <a:pt x="13" y="60"/>
                  </a:cubicBezTo>
                  <a:cubicBezTo>
                    <a:pt x="85" y="133"/>
                    <a:pt x="85" y="133"/>
                    <a:pt x="85" y="133"/>
                  </a:cubicBezTo>
                  <a:cubicBezTo>
                    <a:pt x="91" y="139"/>
                    <a:pt x="100" y="143"/>
                    <a:pt x="109" y="143"/>
                  </a:cubicBezTo>
                  <a:cubicBezTo>
                    <a:pt x="118" y="143"/>
                    <a:pt x="127" y="139"/>
                    <a:pt x="133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9A1BC50E-36DD-42AC-A5C7-3B92676870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4450" y="2051051"/>
              <a:ext cx="295275" cy="119063"/>
            </a:xfrm>
            <a:custGeom>
              <a:avLst/>
              <a:gdLst>
                <a:gd name="T0" fmla="*/ 34 w 170"/>
                <a:gd name="T1" fmla="*/ 0 h 68"/>
                <a:gd name="T2" fmla="*/ 0 w 170"/>
                <a:gd name="T3" fmla="*/ 34 h 68"/>
                <a:gd name="T4" fmla="*/ 34 w 170"/>
                <a:gd name="T5" fmla="*/ 68 h 68"/>
                <a:gd name="T6" fmla="*/ 136 w 170"/>
                <a:gd name="T7" fmla="*/ 68 h 68"/>
                <a:gd name="T8" fmla="*/ 170 w 170"/>
                <a:gd name="T9" fmla="*/ 34 h 68"/>
                <a:gd name="T10" fmla="*/ 136 w 170"/>
                <a:gd name="T11" fmla="*/ 0 h 68"/>
                <a:gd name="T12" fmla="*/ 34 w 170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68">
                  <a:moveTo>
                    <a:pt x="34" y="0"/>
                  </a:moveTo>
                  <a:cubicBezTo>
                    <a:pt x="15" y="0"/>
                    <a:pt x="0" y="15"/>
                    <a:pt x="0" y="34"/>
                  </a:cubicBezTo>
                  <a:cubicBezTo>
                    <a:pt x="0" y="53"/>
                    <a:pt x="15" y="68"/>
                    <a:pt x="34" y="68"/>
                  </a:cubicBezTo>
                  <a:cubicBezTo>
                    <a:pt x="136" y="68"/>
                    <a:pt x="136" y="68"/>
                    <a:pt x="136" y="68"/>
                  </a:cubicBezTo>
                  <a:cubicBezTo>
                    <a:pt x="155" y="68"/>
                    <a:pt x="170" y="53"/>
                    <a:pt x="170" y="34"/>
                  </a:cubicBezTo>
                  <a:cubicBezTo>
                    <a:pt x="170" y="15"/>
                    <a:pt x="155" y="0"/>
                    <a:pt x="136" y="0"/>
                  </a:cubicBezTo>
                  <a:lnTo>
                    <a:pt x="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1" name="Inhaltsplatzhalter 4">
            <a:extLst>
              <a:ext uri="{FF2B5EF4-FFF2-40B4-BE49-F238E27FC236}">
                <a16:creationId xmlns:a16="http://schemas.microsoft.com/office/drawing/2014/main" id="{51B5508E-5A3D-4A66-8D4B-97EE9BC05D52}"/>
              </a:ext>
            </a:extLst>
          </p:cNvPr>
          <p:cNvSpPr txBox="1">
            <a:spLocks/>
          </p:cNvSpPr>
          <p:nvPr/>
        </p:nvSpPr>
        <p:spPr>
          <a:xfrm>
            <a:off x="1141312" y="1546679"/>
            <a:ext cx="5110976" cy="53501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en-US" sz="1400" b="1" dirty="0">
                <a:solidFill>
                  <a:schemeClr val="accent1"/>
                </a:solidFill>
                <a:latin typeface="+mj-lt"/>
              </a:rPr>
              <a:t>Develop road scenarios to achieve local goals, and measure the effectiveness of ban policies</a:t>
            </a: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D79EE0D-B27A-4E91-BDE9-3D84040F88A7}"/>
              </a:ext>
            </a:extLst>
          </p:cNvPr>
          <p:cNvSpPr/>
          <p:nvPr/>
        </p:nvSpPr>
        <p:spPr bwMode="auto">
          <a:xfrm>
            <a:off x="379312" y="1504240"/>
            <a:ext cx="619899" cy="619899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43" name="Inhaltsplatzhalter 4">
            <a:extLst>
              <a:ext uri="{FF2B5EF4-FFF2-40B4-BE49-F238E27FC236}">
                <a16:creationId xmlns:a16="http://schemas.microsoft.com/office/drawing/2014/main" id="{7DE168F7-0D39-4050-89A4-89DA28E922FA}"/>
              </a:ext>
            </a:extLst>
          </p:cNvPr>
          <p:cNvSpPr txBox="1">
            <a:spLocks/>
          </p:cNvSpPr>
          <p:nvPr/>
        </p:nvSpPr>
        <p:spPr>
          <a:xfrm>
            <a:off x="1141311" y="2572475"/>
            <a:ext cx="5110975" cy="25494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en-US" sz="1400" b="1" dirty="0">
                <a:solidFill>
                  <a:schemeClr val="accent2"/>
                </a:solidFill>
                <a:latin typeface="+mj-lt"/>
              </a:rPr>
              <a:t>Begin working on the transition pathway explorer model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73D163E-AD58-4A0B-A2F4-59B841AD78F9}"/>
              </a:ext>
            </a:extLst>
          </p:cNvPr>
          <p:cNvSpPr/>
          <p:nvPr/>
        </p:nvSpPr>
        <p:spPr bwMode="auto">
          <a:xfrm>
            <a:off x="379312" y="2389997"/>
            <a:ext cx="619899" cy="619899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45" name="Inhaltsplatzhalter 4">
            <a:extLst>
              <a:ext uri="{FF2B5EF4-FFF2-40B4-BE49-F238E27FC236}">
                <a16:creationId xmlns:a16="http://schemas.microsoft.com/office/drawing/2014/main" id="{6C855860-18DA-414B-BEFB-8C5D161F4EF7}"/>
              </a:ext>
            </a:extLst>
          </p:cNvPr>
          <p:cNvSpPr txBox="1">
            <a:spLocks/>
          </p:cNvSpPr>
          <p:nvPr/>
        </p:nvSpPr>
        <p:spPr>
          <a:xfrm>
            <a:off x="1141312" y="3458231"/>
            <a:ext cx="5110974" cy="25494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en-US" sz="1400" b="1" dirty="0">
                <a:solidFill>
                  <a:schemeClr val="accent3"/>
                </a:solidFill>
                <a:latin typeface="+mj-lt"/>
              </a:rPr>
              <a:t>Model the dynamic LCA for different vehicle types and classes</a:t>
            </a: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BCC49FC-09FC-42F6-B85D-C0054733E434}"/>
              </a:ext>
            </a:extLst>
          </p:cNvPr>
          <p:cNvSpPr/>
          <p:nvPr/>
        </p:nvSpPr>
        <p:spPr bwMode="auto">
          <a:xfrm>
            <a:off x="379312" y="3275754"/>
            <a:ext cx="619899" cy="619899"/>
          </a:xfrm>
          <a:prstGeom prst="ellipse">
            <a:avLst/>
          </a:pr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41666173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accel="18000" decel="8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accel="18000" decel="8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accel="18000" decel="8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 animBg="1"/>
      <p:bldP spid="43" grpId="0"/>
      <p:bldP spid="44" grpId="0" animBg="1"/>
      <p:bldP spid="45" grpId="0"/>
      <p:bldP spid="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7819" y="282611"/>
            <a:ext cx="8368363" cy="409459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/>
              <a:t>References</a:t>
            </a:r>
          </a:p>
        </p:txBody>
      </p:sp>
      <p:sp>
        <p:nvSpPr>
          <p:cNvPr id="6" name="Inhaltsplatzhalter 4">
            <a:extLst>
              <a:ext uri="{FF2B5EF4-FFF2-40B4-BE49-F238E27FC236}">
                <a16:creationId xmlns:a16="http://schemas.microsoft.com/office/drawing/2014/main" id="{9C3E40A7-A7EC-4936-9DAB-36659322C407}"/>
              </a:ext>
            </a:extLst>
          </p:cNvPr>
          <p:cNvSpPr txBox="1">
            <a:spLocks/>
          </p:cNvSpPr>
          <p:nvPr/>
        </p:nvSpPr>
        <p:spPr>
          <a:xfrm>
            <a:off x="1019132" y="1204178"/>
            <a:ext cx="3324268" cy="57964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Al-</a:t>
            </a:r>
            <a:r>
              <a:rPr lang="en-US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Thawadi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F. E., &amp; Al-Ghamdi, S. G. (2019). Evaluation of sustainable urban mobility using comparative environmental life cycle assessment: A case study of Qatar. Transportation Research Interdisciplinary Perspectives, 1(2019), 100003.</a:t>
            </a:r>
          </a:p>
        </p:txBody>
      </p:sp>
      <p:sp>
        <p:nvSpPr>
          <p:cNvPr id="7" name="Inhaltsplatzhalter 4">
            <a:extLst>
              <a:ext uri="{FF2B5EF4-FFF2-40B4-BE49-F238E27FC236}">
                <a16:creationId xmlns:a16="http://schemas.microsoft.com/office/drawing/2014/main" id="{3EFE372B-4A08-4915-A5A0-61841AA5ACEE}"/>
              </a:ext>
            </a:extLst>
          </p:cNvPr>
          <p:cNvSpPr txBox="1">
            <a:spLocks/>
          </p:cNvSpPr>
          <p:nvPr/>
        </p:nvSpPr>
        <p:spPr>
          <a:xfrm>
            <a:off x="1019132" y="2076600"/>
            <a:ext cx="3324268" cy="57964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Al-</a:t>
            </a:r>
            <a:r>
              <a:rPr lang="en-US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Thawadi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F. E., </a:t>
            </a:r>
            <a:r>
              <a:rPr lang="en-US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Weldu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Y. W., &amp; Al-Ghamdi, S. G. (2020). Sustainable Urban Transportation Approaches: Life-Cycle Assessment Perspective of Passenger Transport Modes in Qatar. Transportation Research Procedia, 48, 2056–2062.</a:t>
            </a:r>
          </a:p>
        </p:txBody>
      </p:sp>
      <p:sp>
        <p:nvSpPr>
          <p:cNvPr id="8" name="Inhaltsplatzhalter 4">
            <a:extLst>
              <a:ext uri="{FF2B5EF4-FFF2-40B4-BE49-F238E27FC236}">
                <a16:creationId xmlns:a16="http://schemas.microsoft.com/office/drawing/2014/main" id="{8B52BF8D-B686-4D0D-BCFD-2546C01935FF}"/>
              </a:ext>
            </a:extLst>
          </p:cNvPr>
          <p:cNvSpPr txBox="1">
            <a:spLocks/>
          </p:cNvSpPr>
          <p:nvPr/>
        </p:nvSpPr>
        <p:spPr>
          <a:xfrm>
            <a:off x="1019132" y="2949021"/>
            <a:ext cx="3324268" cy="57964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GB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Onat, N. C., </a:t>
            </a:r>
            <a:r>
              <a:rPr lang="en-GB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Kucukvar</a:t>
            </a:r>
            <a:r>
              <a:rPr lang="en-GB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M., </a:t>
            </a:r>
            <a:r>
              <a:rPr lang="en-GB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Aboushaqrah</a:t>
            </a:r>
            <a:r>
              <a:rPr lang="en-GB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N. N. M., &amp; Jabbar, R. (2019). How sustainable is electric mobility? A comprehensive sustainability assessment approach for the case of Qatar. Applied Energy, 250, 461–477.</a:t>
            </a: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Inhaltsplatzhalter 4">
            <a:extLst>
              <a:ext uri="{FF2B5EF4-FFF2-40B4-BE49-F238E27FC236}">
                <a16:creationId xmlns:a16="http://schemas.microsoft.com/office/drawing/2014/main" id="{E070B8C2-C77A-49B7-BE2F-92627EFBC1E4}"/>
              </a:ext>
            </a:extLst>
          </p:cNvPr>
          <p:cNvSpPr txBox="1">
            <a:spLocks/>
          </p:cNvSpPr>
          <p:nvPr/>
        </p:nvSpPr>
        <p:spPr>
          <a:xfrm>
            <a:off x="1019132" y="3821443"/>
            <a:ext cx="3324268" cy="57964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GB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Qatargas. (2020b). Retrieved December 1, 2020, from https://www.qatargas.com/english/MediaCenter/Pages/Press Releases/Qatar-Petroleum-Announce-the-Start-of-the-Development-Drilling-Campaign-of-the-North-Field-East-Project.aspx</a:t>
            </a: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Inhaltsplatzhalter 4">
            <a:extLst>
              <a:ext uri="{FF2B5EF4-FFF2-40B4-BE49-F238E27FC236}">
                <a16:creationId xmlns:a16="http://schemas.microsoft.com/office/drawing/2014/main" id="{ED5522E7-3D4E-4D97-AFC9-665EBC87BE5C}"/>
              </a:ext>
            </a:extLst>
          </p:cNvPr>
          <p:cNvSpPr txBox="1">
            <a:spLocks/>
          </p:cNvSpPr>
          <p:nvPr/>
        </p:nvSpPr>
        <p:spPr>
          <a:xfrm>
            <a:off x="5420900" y="1278044"/>
            <a:ext cx="3324268" cy="43191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GB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Garcia, R., &amp; Freire, F. (2017). A review of fleet-based life-cycle approaches focusing on energy and environmental impacts of vehicles. Renewable and Sustainable Energy Reviews, 79(August 2016), 935–945.</a:t>
            </a: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1" name="Inhaltsplatzhalter 4">
            <a:extLst>
              <a:ext uri="{FF2B5EF4-FFF2-40B4-BE49-F238E27FC236}">
                <a16:creationId xmlns:a16="http://schemas.microsoft.com/office/drawing/2014/main" id="{2906AD68-A521-4E3C-9C58-553AB20E3B62}"/>
              </a:ext>
            </a:extLst>
          </p:cNvPr>
          <p:cNvSpPr txBox="1">
            <a:spLocks/>
          </p:cNvSpPr>
          <p:nvPr/>
        </p:nvSpPr>
        <p:spPr>
          <a:xfrm>
            <a:off x="5420900" y="2188811"/>
            <a:ext cx="3324268" cy="35522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fr-F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Taylor, E., Martin, B., </a:t>
            </a:r>
            <a:r>
              <a:rPr lang="fr-FR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Latiers</a:t>
            </a:r>
            <a:r>
              <a:rPr lang="fr-F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M., Cornet, M., &amp; </a:t>
            </a:r>
            <a:r>
              <a:rPr lang="fr-FR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Pestiaux</a:t>
            </a:r>
            <a:r>
              <a:rPr lang="fr-F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J. (2020). Transport Module Documentation.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Inhaltsplatzhalter 4">
            <a:extLst>
              <a:ext uri="{FF2B5EF4-FFF2-40B4-BE49-F238E27FC236}">
                <a16:creationId xmlns:a16="http://schemas.microsoft.com/office/drawing/2014/main" id="{EEAB6C19-0E62-474E-8AE7-B0C193E9D31C}"/>
              </a:ext>
            </a:extLst>
          </p:cNvPr>
          <p:cNvSpPr txBox="1">
            <a:spLocks/>
          </p:cNvSpPr>
          <p:nvPr/>
        </p:nvSpPr>
        <p:spPr>
          <a:xfrm>
            <a:off x="5420900" y="2949021"/>
            <a:ext cx="3324268" cy="57964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GB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eucalc</a:t>
            </a:r>
            <a:r>
              <a:rPr lang="en-GB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 (n.d.). Retrieved June 20, 2022, from http://tool.european-calculator.eu/app/emissions/ghg-emissions/?levers=1j12112ffl11211mp2b111fffffpppppp11f411111e3211r211l21n221</a:t>
            </a: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3" name="Inhaltsplatzhalter 4">
            <a:extLst>
              <a:ext uri="{FF2B5EF4-FFF2-40B4-BE49-F238E27FC236}">
                <a16:creationId xmlns:a16="http://schemas.microsoft.com/office/drawing/2014/main" id="{83110C58-F9BF-4E3C-BA16-4AFA6AC84513}"/>
              </a:ext>
            </a:extLst>
          </p:cNvPr>
          <p:cNvSpPr txBox="1">
            <a:spLocks/>
          </p:cNvSpPr>
          <p:nvPr/>
        </p:nvSpPr>
        <p:spPr>
          <a:xfrm>
            <a:off x="5420900" y="3933654"/>
            <a:ext cx="3324268" cy="35522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Ministry of Interior. (2019). TRANSPORT AND COMMUNICATIONS STATISTICS.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EA8932D-0A32-4E51-8D65-73893EBE69BC}"/>
              </a:ext>
            </a:extLst>
          </p:cNvPr>
          <p:cNvSpPr/>
          <p:nvPr/>
        </p:nvSpPr>
        <p:spPr>
          <a:xfrm flipH="1">
            <a:off x="405475" y="1219923"/>
            <a:ext cx="550358" cy="548158"/>
          </a:xfrm>
          <a:prstGeom prst="ellipse">
            <a:avLst/>
          </a:prstGeom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latin typeface="+mj-lt"/>
              </a:rPr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19C28BF-7D65-4104-A0F2-56F71F7DA105}"/>
              </a:ext>
            </a:extLst>
          </p:cNvPr>
          <p:cNvSpPr/>
          <p:nvPr/>
        </p:nvSpPr>
        <p:spPr>
          <a:xfrm flipH="1">
            <a:off x="4797870" y="1219923"/>
            <a:ext cx="550358" cy="548158"/>
          </a:xfrm>
          <a:prstGeom prst="ellipse">
            <a:avLst/>
          </a:prstGeom>
          <a:solidFill>
            <a:schemeClr val="accent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latin typeface="+mj-lt"/>
              </a:rPr>
              <a:t>5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1DCB397-02D1-4A55-90DA-A2884E6C34A2}"/>
              </a:ext>
            </a:extLst>
          </p:cNvPr>
          <p:cNvSpPr/>
          <p:nvPr/>
        </p:nvSpPr>
        <p:spPr>
          <a:xfrm flipH="1">
            <a:off x="405475" y="2092345"/>
            <a:ext cx="550358" cy="548158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latin typeface="+mj-lt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E44C302-7A92-49B7-94A8-20853960F1F9}"/>
              </a:ext>
            </a:extLst>
          </p:cNvPr>
          <p:cNvSpPr/>
          <p:nvPr/>
        </p:nvSpPr>
        <p:spPr>
          <a:xfrm flipH="1">
            <a:off x="4797870" y="2092345"/>
            <a:ext cx="550358" cy="548158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latin typeface="+mj-lt"/>
              </a:rPr>
              <a:t>6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E9A4BBD-FCBB-412C-8CDA-A4975F80A39B}"/>
              </a:ext>
            </a:extLst>
          </p:cNvPr>
          <p:cNvSpPr/>
          <p:nvPr/>
        </p:nvSpPr>
        <p:spPr>
          <a:xfrm flipH="1">
            <a:off x="405475" y="2964767"/>
            <a:ext cx="550358" cy="548158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latin typeface="+mj-lt"/>
              </a:rPr>
              <a:t>3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98EFC1E-7D13-405D-8F25-5CE3CC8946BE}"/>
              </a:ext>
            </a:extLst>
          </p:cNvPr>
          <p:cNvSpPr/>
          <p:nvPr/>
        </p:nvSpPr>
        <p:spPr>
          <a:xfrm flipH="1">
            <a:off x="4797870" y="2964767"/>
            <a:ext cx="550358" cy="548158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latin typeface="+mj-lt"/>
              </a:rPr>
              <a:t>7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916670B-3BB6-4064-B2D7-199A94A00B96}"/>
              </a:ext>
            </a:extLst>
          </p:cNvPr>
          <p:cNvSpPr/>
          <p:nvPr/>
        </p:nvSpPr>
        <p:spPr>
          <a:xfrm flipH="1">
            <a:off x="405475" y="3837188"/>
            <a:ext cx="550358" cy="548158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latin typeface="+mj-lt"/>
              </a:rPr>
              <a:t>4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270A950-65E2-44BE-945F-DDA8AC51549A}"/>
              </a:ext>
            </a:extLst>
          </p:cNvPr>
          <p:cNvSpPr/>
          <p:nvPr/>
        </p:nvSpPr>
        <p:spPr>
          <a:xfrm flipH="1">
            <a:off x="4797870" y="3837188"/>
            <a:ext cx="550358" cy="548158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latin typeface="+mj-lt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6137479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60C2B54-F90C-4F39-8F35-9235A576E02B}"/>
              </a:ext>
            </a:extLst>
          </p:cNvPr>
          <p:cNvGrpSpPr/>
          <p:nvPr/>
        </p:nvGrpSpPr>
        <p:grpSpPr>
          <a:xfrm>
            <a:off x="3889736" y="920854"/>
            <a:ext cx="1364528" cy="2024276"/>
            <a:chOff x="-1547813" y="1390650"/>
            <a:chExt cx="2068513" cy="3068638"/>
          </a:xfrm>
          <a:solidFill>
            <a:schemeClr val="accent2"/>
          </a:solidFill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D5FD56B1-77EF-4242-9DD0-88F3EAA50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47813" y="1390650"/>
              <a:ext cx="2068513" cy="2109788"/>
            </a:xfrm>
            <a:custGeom>
              <a:avLst/>
              <a:gdLst>
                <a:gd name="T0" fmla="*/ 1407 w 2604"/>
                <a:gd name="T1" fmla="*/ 4 h 2659"/>
                <a:gd name="T2" fmla="*/ 1698 w 2604"/>
                <a:gd name="T3" fmla="*/ 57 h 2659"/>
                <a:gd name="T4" fmla="*/ 1964 w 2604"/>
                <a:gd name="T5" fmla="*/ 167 h 2659"/>
                <a:gd name="T6" fmla="*/ 2194 w 2604"/>
                <a:gd name="T7" fmla="*/ 327 h 2659"/>
                <a:gd name="T8" fmla="*/ 2380 w 2604"/>
                <a:gd name="T9" fmla="*/ 532 h 2659"/>
                <a:gd name="T10" fmla="*/ 2516 w 2604"/>
                <a:gd name="T11" fmla="*/ 773 h 2659"/>
                <a:gd name="T12" fmla="*/ 2588 w 2604"/>
                <a:gd name="T13" fmla="*/ 1021 h 2659"/>
                <a:gd name="T14" fmla="*/ 2603 w 2604"/>
                <a:gd name="T15" fmla="*/ 1267 h 2659"/>
                <a:gd name="T16" fmla="*/ 2564 w 2604"/>
                <a:gd name="T17" fmla="*/ 1502 h 2659"/>
                <a:gd name="T18" fmla="*/ 2472 w 2604"/>
                <a:gd name="T19" fmla="*/ 1720 h 2659"/>
                <a:gd name="T20" fmla="*/ 2326 w 2604"/>
                <a:gd name="T21" fmla="*/ 1909 h 2659"/>
                <a:gd name="T22" fmla="*/ 2165 w 2604"/>
                <a:gd name="T23" fmla="*/ 2041 h 2659"/>
                <a:gd name="T24" fmla="*/ 1999 w 2604"/>
                <a:gd name="T25" fmla="*/ 2144 h 2659"/>
                <a:gd name="T26" fmla="*/ 1844 w 2604"/>
                <a:gd name="T27" fmla="*/ 2241 h 2659"/>
                <a:gd name="T28" fmla="*/ 1737 w 2604"/>
                <a:gd name="T29" fmla="*/ 2351 h 2659"/>
                <a:gd name="T30" fmla="*/ 1679 w 2604"/>
                <a:gd name="T31" fmla="*/ 2484 h 2659"/>
                <a:gd name="T32" fmla="*/ 1663 w 2604"/>
                <a:gd name="T33" fmla="*/ 2659 h 2659"/>
                <a:gd name="T34" fmla="*/ 958 w 2604"/>
                <a:gd name="T35" fmla="*/ 2479 h 2659"/>
                <a:gd name="T36" fmla="*/ 998 w 2604"/>
                <a:gd name="T37" fmla="*/ 2250 h 2659"/>
                <a:gd name="T38" fmla="*/ 1066 w 2604"/>
                <a:gd name="T39" fmla="*/ 2060 h 2659"/>
                <a:gd name="T40" fmla="*/ 1155 w 2604"/>
                <a:gd name="T41" fmla="*/ 1908 h 2659"/>
                <a:gd name="T42" fmla="*/ 1259 w 2604"/>
                <a:gd name="T43" fmla="*/ 1785 h 2659"/>
                <a:gd name="T44" fmla="*/ 1371 w 2604"/>
                <a:gd name="T45" fmla="*/ 1688 h 2659"/>
                <a:gd name="T46" fmla="*/ 1483 w 2604"/>
                <a:gd name="T47" fmla="*/ 1609 h 2659"/>
                <a:gd name="T48" fmla="*/ 1590 w 2604"/>
                <a:gd name="T49" fmla="*/ 1547 h 2659"/>
                <a:gd name="T50" fmla="*/ 1765 w 2604"/>
                <a:gd name="T51" fmla="*/ 1438 h 2659"/>
                <a:gd name="T52" fmla="*/ 1850 w 2604"/>
                <a:gd name="T53" fmla="*/ 1338 h 2659"/>
                <a:gd name="T54" fmla="*/ 1879 w 2604"/>
                <a:gd name="T55" fmla="*/ 1238 h 2659"/>
                <a:gd name="T56" fmla="*/ 1877 w 2604"/>
                <a:gd name="T57" fmla="*/ 1146 h 2659"/>
                <a:gd name="T58" fmla="*/ 1858 w 2604"/>
                <a:gd name="T59" fmla="*/ 1078 h 2659"/>
                <a:gd name="T60" fmla="*/ 1815 w 2604"/>
                <a:gd name="T61" fmla="*/ 992 h 2659"/>
                <a:gd name="T62" fmla="*/ 1737 w 2604"/>
                <a:gd name="T63" fmla="*/ 889 h 2659"/>
                <a:gd name="T64" fmla="*/ 1627 w 2604"/>
                <a:gd name="T65" fmla="*/ 805 h 2659"/>
                <a:gd name="T66" fmla="*/ 1485 w 2604"/>
                <a:gd name="T67" fmla="*/ 746 h 2659"/>
                <a:gd name="T68" fmla="*/ 1305 w 2604"/>
                <a:gd name="T69" fmla="*/ 724 h 2659"/>
                <a:gd name="T70" fmla="*/ 1130 w 2604"/>
                <a:gd name="T71" fmla="*/ 746 h 2659"/>
                <a:gd name="T72" fmla="*/ 992 w 2604"/>
                <a:gd name="T73" fmla="*/ 804 h 2659"/>
                <a:gd name="T74" fmla="*/ 887 w 2604"/>
                <a:gd name="T75" fmla="*/ 887 h 2659"/>
                <a:gd name="T76" fmla="*/ 810 w 2604"/>
                <a:gd name="T77" fmla="*/ 983 h 2659"/>
                <a:gd name="T78" fmla="*/ 759 w 2604"/>
                <a:gd name="T79" fmla="*/ 1083 h 2659"/>
                <a:gd name="T80" fmla="*/ 729 w 2604"/>
                <a:gd name="T81" fmla="*/ 1175 h 2659"/>
                <a:gd name="T82" fmla="*/ 714 w 2604"/>
                <a:gd name="T83" fmla="*/ 1248 h 2659"/>
                <a:gd name="T84" fmla="*/ 0 w 2604"/>
                <a:gd name="T85" fmla="*/ 1185 h 2659"/>
                <a:gd name="T86" fmla="*/ 26 w 2604"/>
                <a:gd name="T87" fmla="*/ 1042 h 2659"/>
                <a:gd name="T88" fmla="*/ 75 w 2604"/>
                <a:gd name="T89" fmla="*/ 882 h 2659"/>
                <a:gd name="T90" fmla="*/ 150 w 2604"/>
                <a:gd name="T91" fmla="*/ 714 h 2659"/>
                <a:gd name="T92" fmla="*/ 250 w 2604"/>
                <a:gd name="T93" fmla="*/ 546 h 2659"/>
                <a:gd name="T94" fmla="*/ 379 w 2604"/>
                <a:gd name="T95" fmla="*/ 387 h 2659"/>
                <a:gd name="T96" fmla="*/ 537 w 2604"/>
                <a:gd name="T97" fmla="*/ 245 h 2659"/>
                <a:gd name="T98" fmla="*/ 727 w 2604"/>
                <a:gd name="T99" fmla="*/ 127 h 2659"/>
                <a:gd name="T100" fmla="*/ 951 w 2604"/>
                <a:gd name="T101" fmla="*/ 44 h 2659"/>
                <a:gd name="T102" fmla="*/ 1211 w 2604"/>
                <a:gd name="T103" fmla="*/ 3 h 2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604" h="2659">
                  <a:moveTo>
                    <a:pt x="1305" y="0"/>
                  </a:moveTo>
                  <a:lnTo>
                    <a:pt x="1305" y="0"/>
                  </a:lnTo>
                  <a:lnTo>
                    <a:pt x="1407" y="4"/>
                  </a:lnTo>
                  <a:lnTo>
                    <a:pt x="1507" y="14"/>
                  </a:lnTo>
                  <a:lnTo>
                    <a:pt x="1604" y="32"/>
                  </a:lnTo>
                  <a:lnTo>
                    <a:pt x="1698" y="57"/>
                  </a:lnTo>
                  <a:lnTo>
                    <a:pt x="1790" y="87"/>
                  </a:lnTo>
                  <a:lnTo>
                    <a:pt x="1878" y="124"/>
                  </a:lnTo>
                  <a:lnTo>
                    <a:pt x="1964" y="167"/>
                  </a:lnTo>
                  <a:lnTo>
                    <a:pt x="2044" y="214"/>
                  </a:lnTo>
                  <a:lnTo>
                    <a:pt x="2121" y="268"/>
                  </a:lnTo>
                  <a:lnTo>
                    <a:pt x="2194" y="327"/>
                  </a:lnTo>
                  <a:lnTo>
                    <a:pt x="2261" y="391"/>
                  </a:lnTo>
                  <a:lnTo>
                    <a:pt x="2324" y="459"/>
                  </a:lnTo>
                  <a:lnTo>
                    <a:pt x="2380" y="532"/>
                  </a:lnTo>
                  <a:lnTo>
                    <a:pt x="2432" y="609"/>
                  </a:lnTo>
                  <a:lnTo>
                    <a:pt x="2477" y="690"/>
                  </a:lnTo>
                  <a:lnTo>
                    <a:pt x="2516" y="773"/>
                  </a:lnTo>
                  <a:lnTo>
                    <a:pt x="2546" y="856"/>
                  </a:lnTo>
                  <a:lnTo>
                    <a:pt x="2570" y="938"/>
                  </a:lnTo>
                  <a:lnTo>
                    <a:pt x="2588" y="1021"/>
                  </a:lnTo>
                  <a:lnTo>
                    <a:pt x="2599" y="1105"/>
                  </a:lnTo>
                  <a:lnTo>
                    <a:pt x="2604" y="1187"/>
                  </a:lnTo>
                  <a:lnTo>
                    <a:pt x="2603" y="1267"/>
                  </a:lnTo>
                  <a:lnTo>
                    <a:pt x="2597" y="1347"/>
                  </a:lnTo>
                  <a:lnTo>
                    <a:pt x="2583" y="1426"/>
                  </a:lnTo>
                  <a:lnTo>
                    <a:pt x="2564" y="1502"/>
                  </a:lnTo>
                  <a:lnTo>
                    <a:pt x="2539" y="1577"/>
                  </a:lnTo>
                  <a:lnTo>
                    <a:pt x="2509" y="1649"/>
                  </a:lnTo>
                  <a:lnTo>
                    <a:pt x="2472" y="1720"/>
                  </a:lnTo>
                  <a:lnTo>
                    <a:pt x="2429" y="1786"/>
                  </a:lnTo>
                  <a:lnTo>
                    <a:pt x="2380" y="1849"/>
                  </a:lnTo>
                  <a:lnTo>
                    <a:pt x="2326" y="1909"/>
                  </a:lnTo>
                  <a:lnTo>
                    <a:pt x="2274" y="1958"/>
                  </a:lnTo>
                  <a:lnTo>
                    <a:pt x="2220" y="2001"/>
                  </a:lnTo>
                  <a:lnTo>
                    <a:pt x="2165" y="2041"/>
                  </a:lnTo>
                  <a:lnTo>
                    <a:pt x="2108" y="2078"/>
                  </a:lnTo>
                  <a:lnTo>
                    <a:pt x="2053" y="2112"/>
                  </a:lnTo>
                  <a:lnTo>
                    <a:pt x="1999" y="2144"/>
                  </a:lnTo>
                  <a:lnTo>
                    <a:pt x="1946" y="2174"/>
                  </a:lnTo>
                  <a:lnTo>
                    <a:pt x="1892" y="2208"/>
                  </a:lnTo>
                  <a:lnTo>
                    <a:pt x="1844" y="2241"/>
                  </a:lnTo>
                  <a:lnTo>
                    <a:pt x="1802" y="2276"/>
                  </a:lnTo>
                  <a:lnTo>
                    <a:pt x="1767" y="2313"/>
                  </a:lnTo>
                  <a:lnTo>
                    <a:pt x="1737" y="2351"/>
                  </a:lnTo>
                  <a:lnTo>
                    <a:pt x="1713" y="2392"/>
                  </a:lnTo>
                  <a:lnTo>
                    <a:pt x="1694" y="2437"/>
                  </a:lnTo>
                  <a:lnTo>
                    <a:pt x="1679" y="2484"/>
                  </a:lnTo>
                  <a:lnTo>
                    <a:pt x="1670" y="2538"/>
                  </a:lnTo>
                  <a:lnTo>
                    <a:pt x="1664" y="2595"/>
                  </a:lnTo>
                  <a:lnTo>
                    <a:pt x="1663" y="2659"/>
                  </a:lnTo>
                  <a:lnTo>
                    <a:pt x="949" y="2659"/>
                  </a:lnTo>
                  <a:lnTo>
                    <a:pt x="951" y="2566"/>
                  </a:lnTo>
                  <a:lnTo>
                    <a:pt x="958" y="2479"/>
                  </a:lnTo>
                  <a:lnTo>
                    <a:pt x="968" y="2399"/>
                  </a:lnTo>
                  <a:lnTo>
                    <a:pt x="982" y="2322"/>
                  </a:lnTo>
                  <a:lnTo>
                    <a:pt x="998" y="2250"/>
                  </a:lnTo>
                  <a:lnTo>
                    <a:pt x="1018" y="2182"/>
                  </a:lnTo>
                  <a:lnTo>
                    <a:pt x="1041" y="2119"/>
                  </a:lnTo>
                  <a:lnTo>
                    <a:pt x="1066" y="2060"/>
                  </a:lnTo>
                  <a:lnTo>
                    <a:pt x="1094" y="2005"/>
                  </a:lnTo>
                  <a:lnTo>
                    <a:pt x="1124" y="1955"/>
                  </a:lnTo>
                  <a:lnTo>
                    <a:pt x="1155" y="1908"/>
                  </a:lnTo>
                  <a:lnTo>
                    <a:pt x="1189" y="1863"/>
                  </a:lnTo>
                  <a:lnTo>
                    <a:pt x="1223" y="1822"/>
                  </a:lnTo>
                  <a:lnTo>
                    <a:pt x="1259" y="1785"/>
                  </a:lnTo>
                  <a:lnTo>
                    <a:pt x="1296" y="1749"/>
                  </a:lnTo>
                  <a:lnTo>
                    <a:pt x="1333" y="1717"/>
                  </a:lnTo>
                  <a:lnTo>
                    <a:pt x="1371" y="1688"/>
                  </a:lnTo>
                  <a:lnTo>
                    <a:pt x="1408" y="1659"/>
                  </a:lnTo>
                  <a:lnTo>
                    <a:pt x="1446" y="1634"/>
                  </a:lnTo>
                  <a:lnTo>
                    <a:pt x="1483" y="1609"/>
                  </a:lnTo>
                  <a:lnTo>
                    <a:pt x="1520" y="1588"/>
                  </a:lnTo>
                  <a:lnTo>
                    <a:pt x="1556" y="1566"/>
                  </a:lnTo>
                  <a:lnTo>
                    <a:pt x="1590" y="1547"/>
                  </a:lnTo>
                  <a:lnTo>
                    <a:pt x="1658" y="1511"/>
                  </a:lnTo>
                  <a:lnTo>
                    <a:pt x="1716" y="1475"/>
                  </a:lnTo>
                  <a:lnTo>
                    <a:pt x="1765" y="1438"/>
                  </a:lnTo>
                  <a:lnTo>
                    <a:pt x="1804" y="1402"/>
                  </a:lnTo>
                  <a:lnTo>
                    <a:pt x="1830" y="1371"/>
                  </a:lnTo>
                  <a:lnTo>
                    <a:pt x="1850" y="1338"/>
                  </a:lnTo>
                  <a:lnTo>
                    <a:pt x="1865" y="1304"/>
                  </a:lnTo>
                  <a:lnTo>
                    <a:pt x="1874" y="1271"/>
                  </a:lnTo>
                  <a:lnTo>
                    <a:pt x="1879" y="1238"/>
                  </a:lnTo>
                  <a:lnTo>
                    <a:pt x="1882" y="1205"/>
                  </a:lnTo>
                  <a:lnTo>
                    <a:pt x="1879" y="1174"/>
                  </a:lnTo>
                  <a:lnTo>
                    <a:pt x="1877" y="1146"/>
                  </a:lnTo>
                  <a:lnTo>
                    <a:pt x="1870" y="1120"/>
                  </a:lnTo>
                  <a:lnTo>
                    <a:pt x="1864" y="1097"/>
                  </a:lnTo>
                  <a:lnTo>
                    <a:pt x="1858" y="1078"/>
                  </a:lnTo>
                  <a:lnTo>
                    <a:pt x="1851" y="1064"/>
                  </a:lnTo>
                  <a:lnTo>
                    <a:pt x="1834" y="1028"/>
                  </a:lnTo>
                  <a:lnTo>
                    <a:pt x="1815" y="992"/>
                  </a:lnTo>
                  <a:lnTo>
                    <a:pt x="1792" y="956"/>
                  </a:lnTo>
                  <a:lnTo>
                    <a:pt x="1766" y="923"/>
                  </a:lnTo>
                  <a:lnTo>
                    <a:pt x="1737" y="889"/>
                  </a:lnTo>
                  <a:lnTo>
                    <a:pt x="1704" y="859"/>
                  </a:lnTo>
                  <a:lnTo>
                    <a:pt x="1668" y="830"/>
                  </a:lnTo>
                  <a:lnTo>
                    <a:pt x="1627" y="805"/>
                  </a:lnTo>
                  <a:lnTo>
                    <a:pt x="1583" y="782"/>
                  </a:lnTo>
                  <a:lnTo>
                    <a:pt x="1537" y="763"/>
                  </a:lnTo>
                  <a:lnTo>
                    <a:pt x="1485" y="746"/>
                  </a:lnTo>
                  <a:lnTo>
                    <a:pt x="1429" y="734"/>
                  </a:lnTo>
                  <a:lnTo>
                    <a:pt x="1369" y="727"/>
                  </a:lnTo>
                  <a:lnTo>
                    <a:pt x="1305" y="724"/>
                  </a:lnTo>
                  <a:lnTo>
                    <a:pt x="1242" y="727"/>
                  </a:lnTo>
                  <a:lnTo>
                    <a:pt x="1184" y="734"/>
                  </a:lnTo>
                  <a:lnTo>
                    <a:pt x="1130" y="746"/>
                  </a:lnTo>
                  <a:lnTo>
                    <a:pt x="1080" y="763"/>
                  </a:lnTo>
                  <a:lnTo>
                    <a:pt x="1035" y="782"/>
                  </a:lnTo>
                  <a:lnTo>
                    <a:pt x="992" y="804"/>
                  </a:lnTo>
                  <a:lnTo>
                    <a:pt x="954" y="829"/>
                  </a:lnTo>
                  <a:lnTo>
                    <a:pt x="919" y="857"/>
                  </a:lnTo>
                  <a:lnTo>
                    <a:pt x="887" y="887"/>
                  </a:lnTo>
                  <a:lnTo>
                    <a:pt x="858" y="918"/>
                  </a:lnTo>
                  <a:lnTo>
                    <a:pt x="833" y="950"/>
                  </a:lnTo>
                  <a:lnTo>
                    <a:pt x="810" y="983"/>
                  </a:lnTo>
                  <a:lnTo>
                    <a:pt x="792" y="1016"/>
                  </a:lnTo>
                  <a:lnTo>
                    <a:pt x="774" y="1050"/>
                  </a:lnTo>
                  <a:lnTo>
                    <a:pt x="759" y="1083"/>
                  </a:lnTo>
                  <a:lnTo>
                    <a:pt x="746" y="1115"/>
                  </a:lnTo>
                  <a:lnTo>
                    <a:pt x="736" y="1146"/>
                  </a:lnTo>
                  <a:lnTo>
                    <a:pt x="729" y="1175"/>
                  </a:lnTo>
                  <a:lnTo>
                    <a:pt x="722" y="1202"/>
                  </a:lnTo>
                  <a:lnTo>
                    <a:pt x="717" y="1226"/>
                  </a:lnTo>
                  <a:lnTo>
                    <a:pt x="714" y="1248"/>
                  </a:lnTo>
                  <a:lnTo>
                    <a:pt x="712" y="1266"/>
                  </a:lnTo>
                  <a:lnTo>
                    <a:pt x="712" y="1280"/>
                  </a:lnTo>
                  <a:lnTo>
                    <a:pt x="0" y="1185"/>
                  </a:lnTo>
                  <a:lnTo>
                    <a:pt x="6" y="1139"/>
                  </a:lnTo>
                  <a:lnTo>
                    <a:pt x="15" y="1092"/>
                  </a:lnTo>
                  <a:lnTo>
                    <a:pt x="26" y="1042"/>
                  </a:lnTo>
                  <a:lnTo>
                    <a:pt x="40" y="989"/>
                  </a:lnTo>
                  <a:lnTo>
                    <a:pt x="56" y="937"/>
                  </a:lnTo>
                  <a:lnTo>
                    <a:pt x="75" y="882"/>
                  </a:lnTo>
                  <a:lnTo>
                    <a:pt x="97" y="827"/>
                  </a:lnTo>
                  <a:lnTo>
                    <a:pt x="122" y="770"/>
                  </a:lnTo>
                  <a:lnTo>
                    <a:pt x="150" y="714"/>
                  </a:lnTo>
                  <a:lnTo>
                    <a:pt x="180" y="657"/>
                  </a:lnTo>
                  <a:lnTo>
                    <a:pt x="214" y="601"/>
                  </a:lnTo>
                  <a:lnTo>
                    <a:pt x="250" y="546"/>
                  </a:lnTo>
                  <a:lnTo>
                    <a:pt x="289" y="491"/>
                  </a:lnTo>
                  <a:lnTo>
                    <a:pt x="332" y="438"/>
                  </a:lnTo>
                  <a:lnTo>
                    <a:pt x="379" y="387"/>
                  </a:lnTo>
                  <a:lnTo>
                    <a:pt x="428" y="337"/>
                  </a:lnTo>
                  <a:lnTo>
                    <a:pt x="481" y="290"/>
                  </a:lnTo>
                  <a:lnTo>
                    <a:pt x="537" y="245"/>
                  </a:lnTo>
                  <a:lnTo>
                    <a:pt x="596" y="203"/>
                  </a:lnTo>
                  <a:lnTo>
                    <a:pt x="661" y="163"/>
                  </a:lnTo>
                  <a:lnTo>
                    <a:pt x="727" y="127"/>
                  </a:lnTo>
                  <a:lnTo>
                    <a:pt x="798" y="96"/>
                  </a:lnTo>
                  <a:lnTo>
                    <a:pt x="873" y="68"/>
                  </a:lnTo>
                  <a:lnTo>
                    <a:pt x="951" y="44"/>
                  </a:lnTo>
                  <a:lnTo>
                    <a:pt x="1033" y="26"/>
                  </a:lnTo>
                  <a:lnTo>
                    <a:pt x="1120" y="12"/>
                  </a:lnTo>
                  <a:lnTo>
                    <a:pt x="1211" y="3"/>
                  </a:lnTo>
                  <a:lnTo>
                    <a:pt x="13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65883841-6B4B-44D8-9057-A4E587EFCAFF}"/>
                </a:ext>
              </a:extLst>
            </p:cNvPr>
            <p:cNvSpPr>
              <a:spLocks/>
            </p:cNvSpPr>
            <p:nvPr/>
          </p:nvSpPr>
          <p:spPr bwMode="auto">
            <a:xfrm>
              <a:off x="-887412" y="3692525"/>
              <a:ext cx="754063" cy="766763"/>
            </a:xfrm>
            <a:custGeom>
              <a:avLst/>
              <a:gdLst>
                <a:gd name="T0" fmla="*/ 473 w 949"/>
                <a:gd name="T1" fmla="*/ 0 h 967"/>
                <a:gd name="T2" fmla="*/ 532 w 949"/>
                <a:gd name="T3" fmla="*/ 3 h 967"/>
                <a:gd name="T4" fmla="*/ 590 w 949"/>
                <a:gd name="T5" fmla="*/ 15 h 967"/>
                <a:gd name="T6" fmla="*/ 646 w 949"/>
                <a:gd name="T7" fmla="*/ 33 h 967"/>
                <a:gd name="T8" fmla="*/ 697 w 949"/>
                <a:gd name="T9" fmla="*/ 57 h 967"/>
                <a:gd name="T10" fmla="*/ 745 w 949"/>
                <a:gd name="T11" fmla="*/ 87 h 967"/>
                <a:gd name="T12" fmla="*/ 789 w 949"/>
                <a:gd name="T13" fmla="*/ 121 h 967"/>
                <a:gd name="T14" fmla="*/ 828 w 949"/>
                <a:gd name="T15" fmla="*/ 162 h 967"/>
                <a:gd name="T16" fmla="*/ 863 w 949"/>
                <a:gd name="T17" fmla="*/ 207 h 967"/>
                <a:gd name="T18" fmla="*/ 892 w 949"/>
                <a:gd name="T19" fmla="*/ 256 h 967"/>
                <a:gd name="T20" fmla="*/ 916 w 949"/>
                <a:gd name="T21" fmla="*/ 308 h 967"/>
                <a:gd name="T22" fmla="*/ 934 w 949"/>
                <a:gd name="T23" fmla="*/ 363 h 967"/>
                <a:gd name="T24" fmla="*/ 945 w 949"/>
                <a:gd name="T25" fmla="*/ 422 h 967"/>
                <a:gd name="T26" fmla="*/ 949 w 949"/>
                <a:gd name="T27" fmla="*/ 483 h 967"/>
                <a:gd name="T28" fmla="*/ 945 w 949"/>
                <a:gd name="T29" fmla="*/ 543 h 967"/>
                <a:gd name="T30" fmla="*/ 934 w 949"/>
                <a:gd name="T31" fmla="*/ 602 h 967"/>
                <a:gd name="T32" fmla="*/ 916 w 949"/>
                <a:gd name="T33" fmla="*/ 658 h 967"/>
                <a:gd name="T34" fmla="*/ 892 w 949"/>
                <a:gd name="T35" fmla="*/ 711 h 967"/>
                <a:gd name="T36" fmla="*/ 863 w 949"/>
                <a:gd name="T37" fmla="*/ 759 h 967"/>
                <a:gd name="T38" fmla="*/ 828 w 949"/>
                <a:gd name="T39" fmla="*/ 804 h 967"/>
                <a:gd name="T40" fmla="*/ 789 w 949"/>
                <a:gd name="T41" fmla="*/ 844 h 967"/>
                <a:gd name="T42" fmla="*/ 745 w 949"/>
                <a:gd name="T43" fmla="*/ 880 h 967"/>
                <a:gd name="T44" fmla="*/ 697 w 949"/>
                <a:gd name="T45" fmla="*/ 909 h 967"/>
                <a:gd name="T46" fmla="*/ 646 w 949"/>
                <a:gd name="T47" fmla="*/ 934 h 967"/>
                <a:gd name="T48" fmla="*/ 590 w 949"/>
                <a:gd name="T49" fmla="*/ 952 h 967"/>
                <a:gd name="T50" fmla="*/ 532 w 949"/>
                <a:gd name="T51" fmla="*/ 963 h 967"/>
                <a:gd name="T52" fmla="*/ 473 w 949"/>
                <a:gd name="T53" fmla="*/ 967 h 967"/>
                <a:gd name="T54" fmla="*/ 414 w 949"/>
                <a:gd name="T55" fmla="*/ 963 h 967"/>
                <a:gd name="T56" fmla="*/ 356 w 949"/>
                <a:gd name="T57" fmla="*/ 952 h 967"/>
                <a:gd name="T58" fmla="*/ 302 w 949"/>
                <a:gd name="T59" fmla="*/ 934 h 967"/>
                <a:gd name="T60" fmla="*/ 250 w 949"/>
                <a:gd name="T61" fmla="*/ 909 h 967"/>
                <a:gd name="T62" fmla="*/ 203 w 949"/>
                <a:gd name="T63" fmla="*/ 880 h 967"/>
                <a:gd name="T64" fmla="*/ 158 w 949"/>
                <a:gd name="T65" fmla="*/ 844 h 967"/>
                <a:gd name="T66" fmla="*/ 119 w 949"/>
                <a:gd name="T67" fmla="*/ 804 h 967"/>
                <a:gd name="T68" fmla="*/ 84 w 949"/>
                <a:gd name="T69" fmla="*/ 759 h 967"/>
                <a:gd name="T70" fmla="*/ 55 w 949"/>
                <a:gd name="T71" fmla="*/ 711 h 967"/>
                <a:gd name="T72" fmla="*/ 31 w 949"/>
                <a:gd name="T73" fmla="*/ 658 h 967"/>
                <a:gd name="T74" fmla="*/ 14 w 949"/>
                <a:gd name="T75" fmla="*/ 602 h 967"/>
                <a:gd name="T76" fmla="*/ 2 w 949"/>
                <a:gd name="T77" fmla="*/ 543 h 967"/>
                <a:gd name="T78" fmla="*/ 0 w 949"/>
                <a:gd name="T79" fmla="*/ 483 h 967"/>
                <a:gd name="T80" fmla="*/ 2 w 949"/>
                <a:gd name="T81" fmla="*/ 422 h 967"/>
                <a:gd name="T82" fmla="*/ 14 w 949"/>
                <a:gd name="T83" fmla="*/ 363 h 967"/>
                <a:gd name="T84" fmla="*/ 31 w 949"/>
                <a:gd name="T85" fmla="*/ 308 h 967"/>
                <a:gd name="T86" fmla="*/ 55 w 949"/>
                <a:gd name="T87" fmla="*/ 256 h 967"/>
                <a:gd name="T88" fmla="*/ 84 w 949"/>
                <a:gd name="T89" fmla="*/ 207 h 967"/>
                <a:gd name="T90" fmla="*/ 119 w 949"/>
                <a:gd name="T91" fmla="*/ 162 h 967"/>
                <a:gd name="T92" fmla="*/ 158 w 949"/>
                <a:gd name="T93" fmla="*/ 121 h 967"/>
                <a:gd name="T94" fmla="*/ 203 w 949"/>
                <a:gd name="T95" fmla="*/ 87 h 967"/>
                <a:gd name="T96" fmla="*/ 250 w 949"/>
                <a:gd name="T97" fmla="*/ 57 h 967"/>
                <a:gd name="T98" fmla="*/ 302 w 949"/>
                <a:gd name="T99" fmla="*/ 33 h 967"/>
                <a:gd name="T100" fmla="*/ 356 w 949"/>
                <a:gd name="T101" fmla="*/ 15 h 967"/>
                <a:gd name="T102" fmla="*/ 414 w 949"/>
                <a:gd name="T103" fmla="*/ 3 h 967"/>
                <a:gd name="T104" fmla="*/ 473 w 949"/>
                <a:gd name="T105" fmla="*/ 0 h 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49" h="967">
                  <a:moveTo>
                    <a:pt x="473" y="0"/>
                  </a:moveTo>
                  <a:lnTo>
                    <a:pt x="532" y="3"/>
                  </a:lnTo>
                  <a:lnTo>
                    <a:pt x="590" y="15"/>
                  </a:lnTo>
                  <a:lnTo>
                    <a:pt x="646" y="33"/>
                  </a:lnTo>
                  <a:lnTo>
                    <a:pt x="697" y="57"/>
                  </a:lnTo>
                  <a:lnTo>
                    <a:pt x="745" y="87"/>
                  </a:lnTo>
                  <a:lnTo>
                    <a:pt x="789" y="121"/>
                  </a:lnTo>
                  <a:lnTo>
                    <a:pt x="828" y="162"/>
                  </a:lnTo>
                  <a:lnTo>
                    <a:pt x="863" y="207"/>
                  </a:lnTo>
                  <a:lnTo>
                    <a:pt x="892" y="256"/>
                  </a:lnTo>
                  <a:lnTo>
                    <a:pt x="916" y="308"/>
                  </a:lnTo>
                  <a:lnTo>
                    <a:pt x="934" y="363"/>
                  </a:lnTo>
                  <a:lnTo>
                    <a:pt x="945" y="422"/>
                  </a:lnTo>
                  <a:lnTo>
                    <a:pt x="949" y="483"/>
                  </a:lnTo>
                  <a:lnTo>
                    <a:pt x="945" y="543"/>
                  </a:lnTo>
                  <a:lnTo>
                    <a:pt x="934" y="602"/>
                  </a:lnTo>
                  <a:lnTo>
                    <a:pt x="916" y="658"/>
                  </a:lnTo>
                  <a:lnTo>
                    <a:pt x="892" y="711"/>
                  </a:lnTo>
                  <a:lnTo>
                    <a:pt x="863" y="759"/>
                  </a:lnTo>
                  <a:lnTo>
                    <a:pt x="828" y="804"/>
                  </a:lnTo>
                  <a:lnTo>
                    <a:pt x="789" y="844"/>
                  </a:lnTo>
                  <a:lnTo>
                    <a:pt x="745" y="880"/>
                  </a:lnTo>
                  <a:lnTo>
                    <a:pt x="697" y="909"/>
                  </a:lnTo>
                  <a:lnTo>
                    <a:pt x="646" y="934"/>
                  </a:lnTo>
                  <a:lnTo>
                    <a:pt x="590" y="952"/>
                  </a:lnTo>
                  <a:lnTo>
                    <a:pt x="532" y="963"/>
                  </a:lnTo>
                  <a:lnTo>
                    <a:pt x="473" y="967"/>
                  </a:lnTo>
                  <a:lnTo>
                    <a:pt x="414" y="963"/>
                  </a:lnTo>
                  <a:lnTo>
                    <a:pt x="356" y="952"/>
                  </a:lnTo>
                  <a:lnTo>
                    <a:pt x="302" y="934"/>
                  </a:lnTo>
                  <a:lnTo>
                    <a:pt x="250" y="909"/>
                  </a:lnTo>
                  <a:lnTo>
                    <a:pt x="203" y="880"/>
                  </a:lnTo>
                  <a:lnTo>
                    <a:pt x="158" y="844"/>
                  </a:lnTo>
                  <a:lnTo>
                    <a:pt x="119" y="804"/>
                  </a:lnTo>
                  <a:lnTo>
                    <a:pt x="84" y="759"/>
                  </a:lnTo>
                  <a:lnTo>
                    <a:pt x="55" y="711"/>
                  </a:lnTo>
                  <a:lnTo>
                    <a:pt x="31" y="658"/>
                  </a:lnTo>
                  <a:lnTo>
                    <a:pt x="14" y="602"/>
                  </a:lnTo>
                  <a:lnTo>
                    <a:pt x="2" y="543"/>
                  </a:lnTo>
                  <a:lnTo>
                    <a:pt x="0" y="483"/>
                  </a:lnTo>
                  <a:lnTo>
                    <a:pt x="2" y="422"/>
                  </a:lnTo>
                  <a:lnTo>
                    <a:pt x="14" y="363"/>
                  </a:lnTo>
                  <a:lnTo>
                    <a:pt x="31" y="308"/>
                  </a:lnTo>
                  <a:lnTo>
                    <a:pt x="55" y="256"/>
                  </a:lnTo>
                  <a:lnTo>
                    <a:pt x="84" y="207"/>
                  </a:lnTo>
                  <a:lnTo>
                    <a:pt x="119" y="162"/>
                  </a:lnTo>
                  <a:lnTo>
                    <a:pt x="158" y="121"/>
                  </a:lnTo>
                  <a:lnTo>
                    <a:pt x="203" y="87"/>
                  </a:lnTo>
                  <a:lnTo>
                    <a:pt x="250" y="57"/>
                  </a:lnTo>
                  <a:lnTo>
                    <a:pt x="302" y="33"/>
                  </a:lnTo>
                  <a:lnTo>
                    <a:pt x="356" y="15"/>
                  </a:lnTo>
                  <a:lnTo>
                    <a:pt x="414" y="3"/>
                  </a:lnTo>
                  <a:lnTo>
                    <a:pt x="4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Footer Text">
            <a:extLst>
              <a:ext uri="{FF2B5EF4-FFF2-40B4-BE49-F238E27FC236}">
                <a16:creationId xmlns:a16="http://schemas.microsoft.com/office/drawing/2014/main" id="{39BE6F7F-C3B8-4336-B499-2CF5FB0768E7}"/>
              </a:ext>
            </a:extLst>
          </p:cNvPr>
          <p:cNvSpPr txBox="1"/>
          <p:nvPr/>
        </p:nvSpPr>
        <p:spPr>
          <a:xfrm>
            <a:off x="2749550" y="3751987"/>
            <a:ext cx="36449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9706682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accel="20000" decel="8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4F67FA-28F4-4288-9CC5-25C18E401CA3}"/>
              </a:ext>
            </a:extLst>
          </p:cNvPr>
          <p:cNvSpPr/>
          <p:nvPr/>
        </p:nvSpPr>
        <p:spPr bwMode="auto">
          <a:xfrm>
            <a:off x="4648200" y="255270"/>
            <a:ext cx="4148848" cy="4435813"/>
          </a:xfrm>
          <a:prstGeom prst="rect">
            <a:avLst/>
          </a:pr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1E8F32B-49B6-4734-8E6A-50BA6E30C3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557320"/>
              </p:ext>
            </p:extLst>
          </p:nvPr>
        </p:nvGraphicFramePr>
        <p:xfrm>
          <a:off x="380999" y="255266"/>
          <a:ext cx="3963375" cy="44358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82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7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6236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US" sz="1400" b="1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Background: GHG and Air Pollution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 marT="91440" marB="9144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493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US" sz="1400" b="1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The Transport Sector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 marT="91440" marB="9144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493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US" sz="1400" b="1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Research Aim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 marT="91440" marB="9144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493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US" sz="1400" b="1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Research Methods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 marT="91440" marB="9144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493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US" sz="1400" b="1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Initial Results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 marT="91440" marB="9144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49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Conclusion and Future Work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 marT="91440" marB="9144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49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Reference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 marT="91440" marB="9144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6065E8F1-E647-49A7-AF9D-272FB6EBAEE4}"/>
              </a:ext>
            </a:extLst>
          </p:cNvPr>
          <p:cNvGrpSpPr/>
          <p:nvPr/>
        </p:nvGrpSpPr>
        <p:grpSpPr>
          <a:xfrm>
            <a:off x="6196452" y="1581150"/>
            <a:ext cx="1052344" cy="1055788"/>
            <a:chOff x="-1219200" y="1365250"/>
            <a:chExt cx="1939925" cy="1946275"/>
          </a:xfrm>
          <a:solidFill>
            <a:schemeClr val="bg1"/>
          </a:solidFill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85C6F236-E015-45C2-A5B8-49749A7AC2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219200" y="1365250"/>
              <a:ext cx="1939925" cy="1946275"/>
            </a:xfrm>
            <a:custGeom>
              <a:avLst/>
              <a:gdLst>
                <a:gd name="T0" fmla="*/ 275 w 3666"/>
                <a:gd name="T1" fmla="*/ 157 h 3678"/>
                <a:gd name="T2" fmla="*/ 220 w 3666"/>
                <a:gd name="T3" fmla="*/ 179 h 3678"/>
                <a:gd name="T4" fmla="*/ 179 w 3666"/>
                <a:gd name="T5" fmla="*/ 221 h 3678"/>
                <a:gd name="T6" fmla="*/ 155 w 3666"/>
                <a:gd name="T7" fmla="*/ 275 h 3678"/>
                <a:gd name="T8" fmla="*/ 152 w 3666"/>
                <a:gd name="T9" fmla="*/ 3371 h 3678"/>
                <a:gd name="T10" fmla="*/ 164 w 3666"/>
                <a:gd name="T11" fmla="*/ 3431 h 3678"/>
                <a:gd name="T12" fmla="*/ 197 w 3666"/>
                <a:gd name="T13" fmla="*/ 3480 h 3678"/>
                <a:gd name="T14" fmla="*/ 245 w 3666"/>
                <a:gd name="T15" fmla="*/ 3512 h 3678"/>
                <a:gd name="T16" fmla="*/ 305 w 3666"/>
                <a:gd name="T17" fmla="*/ 3525 h 3678"/>
                <a:gd name="T18" fmla="*/ 3392 w 3666"/>
                <a:gd name="T19" fmla="*/ 3521 h 3678"/>
                <a:gd name="T20" fmla="*/ 3447 w 3666"/>
                <a:gd name="T21" fmla="*/ 3499 h 3678"/>
                <a:gd name="T22" fmla="*/ 3487 w 3666"/>
                <a:gd name="T23" fmla="*/ 3457 h 3678"/>
                <a:gd name="T24" fmla="*/ 3511 w 3666"/>
                <a:gd name="T25" fmla="*/ 3403 h 3678"/>
                <a:gd name="T26" fmla="*/ 3514 w 3666"/>
                <a:gd name="T27" fmla="*/ 307 h 3678"/>
                <a:gd name="T28" fmla="*/ 3502 w 3666"/>
                <a:gd name="T29" fmla="*/ 247 h 3678"/>
                <a:gd name="T30" fmla="*/ 3469 w 3666"/>
                <a:gd name="T31" fmla="*/ 198 h 3678"/>
                <a:gd name="T32" fmla="*/ 3421 w 3666"/>
                <a:gd name="T33" fmla="*/ 166 h 3678"/>
                <a:gd name="T34" fmla="*/ 3361 w 3666"/>
                <a:gd name="T35" fmla="*/ 153 h 3678"/>
                <a:gd name="T36" fmla="*/ 305 w 3666"/>
                <a:gd name="T37" fmla="*/ 0 h 3678"/>
                <a:gd name="T38" fmla="*/ 3406 w 3666"/>
                <a:gd name="T39" fmla="*/ 3 h 3678"/>
                <a:gd name="T40" fmla="*/ 3490 w 3666"/>
                <a:gd name="T41" fmla="*/ 28 h 3678"/>
                <a:gd name="T42" fmla="*/ 3562 w 3666"/>
                <a:gd name="T43" fmla="*/ 75 h 3678"/>
                <a:gd name="T44" fmla="*/ 3617 w 3666"/>
                <a:gd name="T45" fmla="*/ 140 h 3678"/>
                <a:gd name="T46" fmla="*/ 3654 w 3666"/>
                <a:gd name="T47" fmla="*/ 218 h 3678"/>
                <a:gd name="T48" fmla="*/ 3666 w 3666"/>
                <a:gd name="T49" fmla="*/ 307 h 3678"/>
                <a:gd name="T50" fmla="*/ 3663 w 3666"/>
                <a:gd name="T51" fmla="*/ 3416 h 3678"/>
                <a:gd name="T52" fmla="*/ 3638 w 3666"/>
                <a:gd name="T53" fmla="*/ 3501 h 3678"/>
                <a:gd name="T54" fmla="*/ 3592 w 3666"/>
                <a:gd name="T55" fmla="*/ 3572 h 3678"/>
                <a:gd name="T56" fmla="*/ 3528 w 3666"/>
                <a:gd name="T57" fmla="*/ 3629 h 3678"/>
                <a:gd name="T58" fmla="*/ 3449 w 3666"/>
                <a:gd name="T59" fmla="*/ 3665 h 3678"/>
                <a:gd name="T60" fmla="*/ 3361 w 3666"/>
                <a:gd name="T61" fmla="*/ 3678 h 3678"/>
                <a:gd name="T62" fmla="*/ 260 w 3666"/>
                <a:gd name="T63" fmla="*/ 3675 h 3678"/>
                <a:gd name="T64" fmla="*/ 177 w 3666"/>
                <a:gd name="T65" fmla="*/ 3649 h 3678"/>
                <a:gd name="T66" fmla="*/ 105 w 3666"/>
                <a:gd name="T67" fmla="*/ 3603 h 3678"/>
                <a:gd name="T68" fmla="*/ 48 w 3666"/>
                <a:gd name="T69" fmla="*/ 3538 h 3678"/>
                <a:gd name="T70" fmla="*/ 12 w 3666"/>
                <a:gd name="T71" fmla="*/ 3460 h 3678"/>
                <a:gd name="T72" fmla="*/ 0 w 3666"/>
                <a:gd name="T73" fmla="*/ 3371 h 3678"/>
                <a:gd name="T74" fmla="*/ 3 w 3666"/>
                <a:gd name="T75" fmla="*/ 261 h 3678"/>
                <a:gd name="T76" fmla="*/ 28 w 3666"/>
                <a:gd name="T77" fmla="*/ 177 h 3678"/>
                <a:gd name="T78" fmla="*/ 74 w 3666"/>
                <a:gd name="T79" fmla="*/ 106 h 3678"/>
                <a:gd name="T80" fmla="*/ 138 w 3666"/>
                <a:gd name="T81" fmla="*/ 49 h 3678"/>
                <a:gd name="T82" fmla="*/ 217 w 3666"/>
                <a:gd name="T83" fmla="*/ 13 h 3678"/>
                <a:gd name="T84" fmla="*/ 305 w 3666"/>
                <a:gd name="T85" fmla="*/ 0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66" h="3678">
                  <a:moveTo>
                    <a:pt x="305" y="153"/>
                  </a:moveTo>
                  <a:lnTo>
                    <a:pt x="275" y="157"/>
                  </a:lnTo>
                  <a:lnTo>
                    <a:pt x="245" y="166"/>
                  </a:lnTo>
                  <a:lnTo>
                    <a:pt x="220" y="179"/>
                  </a:lnTo>
                  <a:lnTo>
                    <a:pt x="197" y="198"/>
                  </a:lnTo>
                  <a:lnTo>
                    <a:pt x="179" y="221"/>
                  </a:lnTo>
                  <a:lnTo>
                    <a:pt x="164" y="247"/>
                  </a:lnTo>
                  <a:lnTo>
                    <a:pt x="155" y="275"/>
                  </a:lnTo>
                  <a:lnTo>
                    <a:pt x="152" y="307"/>
                  </a:lnTo>
                  <a:lnTo>
                    <a:pt x="152" y="3371"/>
                  </a:lnTo>
                  <a:lnTo>
                    <a:pt x="155" y="3403"/>
                  </a:lnTo>
                  <a:lnTo>
                    <a:pt x="164" y="3431"/>
                  </a:lnTo>
                  <a:lnTo>
                    <a:pt x="179" y="3457"/>
                  </a:lnTo>
                  <a:lnTo>
                    <a:pt x="197" y="3480"/>
                  </a:lnTo>
                  <a:lnTo>
                    <a:pt x="220" y="3499"/>
                  </a:lnTo>
                  <a:lnTo>
                    <a:pt x="245" y="3512"/>
                  </a:lnTo>
                  <a:lnTo>
                    <a:pt x="275" y="3521"/>
                  </a:lnTo>
                  <a:lnTo>
                    <a:pt x="305" y="3525"/>
                  </a:lnTo>
                  <a:lnTo>
                    <a:pt x="3361" y="3525"/>
                  </a:lnTo>
                  <a:lnTo>
                    <a:pt x="3392" y="3521"/>
                  </a:lnTo>
                  <a:lnTo>
                    <a:pt x="3421" y="3512"/>
                  </a:lnTo>
                  <a:lnTo>
                    <a:pt x="3447" y="3499"/>
                  </a:lnTo>
                  <a:lnTo>
                    <a:pt x="3469" y="3480"/>
                  </a:lnTo>
                  <a:lnTo>
                    <a:pt x="3487" y="3457"/>
                  </a:lnTo>
                  <a:lnTo>
                    <a:pt x="3502" y="3431"/>
                  </a:lnTo>
                  <a:lnTo>
                    <a:pt x="3511" y="3403"/>
                  </a:lnTo>
                  <a:lnTo>
                    <a:pt x="3514" y="3371"/>
                  </a:lnTo>
                  <a:lnTo>
                    <a:pt x="3514" y="307"/>
                  </a:lnTo>
                  <a:lnTo>
                    <a:pt x="3511" y="275"/>
                  </a:lnTo>
                  <a:lnTo>
                    <a:pt x="3502" y="247"/>
                  </a:lnTo>
                  <a:lnTo>
                    <a:pt x="3487" y="221"/>
                  </a:lnTo>
                  <a:lnTo>
                    <a:pt x="3469" y="198"/>
                  </a:lnTo>
                  <a:lnTo>
                    <a:pt x="3447" y="179"/>
                  </a:lnTo>
                  <a:lnTo>
                    <a:pt x="3421" y="166"/>
                  </a:lnTo>
                  <a:lnTo>
                    <a:pt x="3392" y="157"/>
                  </a:lnTo>
                  <a:lnTo>
                    <a:pt x="3361" y="153"/>
                  </a:lnTo>
                  <a:lnTo>
                    <a:pt x="305" y="153"/>
                  </a:lnTo>
                  <a:close/>
                  <a:moveTo>
                    <a:pt x="305" y="0"/>
                  </a:moveTo>
                  <a:lnTo>
                    <a:pt x="3361" y="0"/>
                  </a:lnTo>
                  <a:lnTo>
                    <a:pt x="3406" y="3"/>
                  </a:lnTo>
                  <a:lnTo>
                    <a:pt x="3449" y="13"/>
                  </a:lnTo>
                  <a:lnTo>
                    <a:pt x="3490" y="28"/>
                  </a:lnTo>
                  <a:lnTo>
                    <a:pt x="3528" y="49"/>
                  </a:lnTo>
                  <a:lnTo>
                    <a:pt x="3562" y="75"/>
                  </a:lnTo>
                  <a:lnTo>
                    <a:pt x="3592" y="106"/>
                  </a:lnTo>
                  <a:lnTo>
                    <a:pt x="3617" y="140"/>
                  </a:lnTo>
                  <a:lnTo>
                    <a:pt x="3638" y="177"/>
                  </a:lnTo>
                  <a:lnTo>
                    <a:pt x="3654" y="218"/>
                  </a:lnTo>
                  <a:lnTo>
                    <a:pt x="3663" y="261"/>
                  </a:lnTo>
                  <a:lnTo>
                    <a:pt x="3666" y="307"/>
                  </a:lnTo>
                  <a:lnTo>
                    <a:pt x="3666" y="3371"/>
                  </a:lnTo>
                  <a:lnTo>
                    <a:pt x="3663" y="3416"/>
                  </a:lnTo>
                  <a:lnTo>
                    <a:pt x="3654" y="3460"/>
                  </a:lnTo>
                  <a:lnTo>
                    <a:pt x="3638" y="3501"/>
                  </a:lnTo>
                  <a:lnTo>
                    <a:pt x="3617" y="3538"/>
                  </a:lnTo>
                  <a:lnTo>
                    <a:pt x="3592" y="3572"/>
                  </a:lnTo>
                  <a:lnTo>
                    <a:pt x="3562" y="3603"/>
                  </a:lnTo>
                  <a:lnTo>
                    <a:pt x="3528" y="3629"/>
                  </a:lnTo>
                  <a:lnTo>
                    <a:pt x="3490" y="3649"/>
                  </a:lnTo>
                  <a:lnTo>
                    <a:pt x="3449" y="3665"/>
                  </a:lnTo>
                  <a:lnTo>
                    <a:pt x="3406" y="3675"/>
                  </a:lnTo>
                  <a:lnTo>
                    <a:pt x="3361" y="3678"/>
                  </a:lnTo>
                  <a:lnTo>
                    <a:pt x="305" y="3678"/>
                  </a:lnTo>
                  <a:lnTo>
                    <a:pt x="260" y="3675"/>
                  </a:lnTo>
                  <a:lnTo>
                    <a:pt x="217" y="3665"/>
                  </a:lnTo>
                  <a:lnTo>
                    <a:pt x="177" y="3649"/>
                  </a:lnTo>
                  <a:lnTo>
                    <a:pt x="138" y="3629"/>
                  </a:lnTo>
                  <a:lnTo>
                    <a:pt x="105" y="3603"/>
                  </a:lnTo>
                  <a:lnTo>
                    <a:pt x="74" y="3572"/>
                  </a:lnTo>
                  <a:lnTo>
                    <a:pt x="48" y="3538"/>
                  </a:lnTo>
                  <a:lnTo>
                    <a:pt x="28" y="3501"/>
                  </a:lnTo>
                  <a:lnTo>
                    <a:pt x="12" y="3460"/>
                  </a:lnTo>
                  <a:lnTo>
                    <a:pt x="3" y="3416"/>
                  </a:lnTo>
                  <a:lnTo>
                    <a:pt x="0" y="3371"/>
                  </a:lnTo>
                  <a:lnTo>
                    <a:pt x="0" y="307"/>
                  </a:lnTo>
                  <a:lnTo>
                    <a:pt x="3" y="261"/>
                  </a:lnTo>
                  <a:lnTo>
                    <a:pt x="12" y="218"/>
                  </a:lnTo>
                  <a:lnTo>
                    <a:pt x="28" y="177"/>
                  </a:lnTo>
                  <a:lnTo>
                    <a:pt x="48" y="140"/>
                  </a:lnTo>
                  <a:lnTo>
                    <a:pt x="74" y="106"/>
                  </a:lnTo>
                  <a:lnTo>
                    <a:pt x="105" y="75"/>
                  </a:lnTo>
                  <a:lnTo>
                    <a:pt x="138" y="49"/>
                  </a:lnTo>
                  <a:lnTo>
                    <a:pt x="177" y="28"/>
                  </a:lnTo>
                  <a:lnTo>
                    <a:pt x="217" y="13"/>
                  </a:lnTo>
                  <a:lnTo>
                    <a:pt x="260" y="3"/>
                  </a:lnTo>
                  <a:lnTo>
                    <a:pt x="3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CB62303F-637C-49A5-86C3-F6635BF12A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895350" y="1689100"/>
              <a:ext cx="322263" cy="325438"/>
            </a:xfrm>
            <a:custGeom>
              <a:avLst/>
              <a:gdLst>
                <a:gd name="T0" fmla="*/ 275 w 611"/>
                <a:gd name="T1" fmla="*/ 157 h 613"/>
                <a:gd name="T2" fmla="*/ 220 w 611"/>
                <a:gd name="T3" fmla="*/ 179 h 613"/>
                <a:gd name="T4" fmla="*/ 178 w 611"/>
                <a:gd name="T5" fmla="*/ 221 h 613"/>
                <a:gd name="T6" fmla="*/ 156 w 611"/>
                <a:gd name="T7" fmla="*/ 275 h 613"/>
                <a:gd name="T8" fmla="*/ 156 w 611"/>
                <a:gd name="T9" fmla="*/ 337 h 613"/>
                <a:gd name="T10" fmla="*/ 178 w 611"/>
                <a:gd name="T11" fmla="*/ 392 h 613"/>
                <a:gd name="T12" fmla="*/ 220 w 611"/>
                <a:gd name="T13" fmla="*/ 433 h 613"/>
                <a:gd name="T14" fmla="*/ 275 w 611"/>
                <a:gd name="T15" fmla="*/ 457 h 613"/>
                <a:gd name="T16" fmla="*/ 336 w 611"/>
                <a:gd name="T17" fmla="*/ 457 h 613"/>
                <a:gd name="T18" fmla="*/ 391 w 611"/>
                <a:gd name="T19" fmla="*/ 433 h 613"/>
                <a:gd name="T20" fmla="*/ 433 w 611"/>
                <a:gd name="T21" fmla="*/ 392 h 613"/>
                <a:gd name="T22" fmla="*/ 455 w 611"/>
                <a:gd name="T23" fmla="*/ 337 h 613"/>
                <a:gd name="T24" fmla="*/ 455 w 611"/>
                <a:gd name="T25" fmla="*/ 275 h 613"/>
                <a:gd name="T26" fmla="*/ 433 w 611"/>
                <a:gd name="T27" fmla="*/ 221 h 613"/>
                <a:gd name="T28" fmla="*/ 391 w 611"/>
                <a:gd name="T29" fmla="*/ 179 h 613"/>
                <a:gd name="T30" fmla="*/ 336 w 611"/>
                <a:gd name="T31" fmla="*/ 157 h 613"/>
                <a:gd name="T32" fmla="*/ 305 w 611"/>
                <a:gd name="T33" fmla="*/ 0 h 613"/>
                <a:gd name="T34" fmla="*/ 393 w 611"/>
                <a:gd name="T35" fmla="*/ 13 h 613"/>
                <a:gd name="T36" fmla="*/ 472 w 611"/>
                <a:gd name="T37" fmla="*/ 49 h 613"/>
                <a:gd name="T38" fmla="*/ 536 w 611"/>
                <a:gd name="T39" fmla="*/ 105 h 613"/>
                <a:gd name="T40" fmla="*/ 582 w 611"/>
                <a:gd name="T41" fmla="*/ 177 h 613"/>
                <a:gd name="T42" fmla="*/ 608 w 611"/>
                <a:gd name="T43" fmla="*/ 261 h 613"/>
                <a:gd name="T44" fmla="*/ 608 w 611"/>
                <a:gd name="T45" fmla="*/ 352 h 613"/>
                <a:gd name="T46" fmla="*/ 582 w 611"/>
                <a:gd name="T47" fmla="*/ 436 h 613"/>
                <a:gd name="T48" fmla="*/ 536 w 611"/>
                <a:gd name="T49" fmla="*/ 508 h 613"/>
                <a:gd name="T50" fmla="*/ 472 w 611"/>
                <a:gd name="T51" fmla="*/ 563 h 613"/>
                <a:gd name="T52" fmla="*/ 393 w 611"/>
                <a:gd name="T53" fmla="*/ 599 h 613"/>
                <a:gd name="T54" fmla="*/ 305 w 611"/>
                <a:gd name="T55" fmla="*/ 613 h 613"/>
                <a:gd name="T56" fmla="*/ 218 w 611"/>
                <a:gd name="T57" fmla="*/ 599 h 613"/>
                <a:gd name="T58" fmla="*/ 139 w 611"/>
                <a:gd name="T59" fmla="*/ 563 h 613"/>
                <a:gd name="T60" fmla="*/ 75 w 611"/>
                <a:gd name="T61" fmla="*/ 508 h 613"/>
                <a:gd name="T62" fmla="*/ 28 w 611"/>
                <a:gd name="T63" fmla="*/ 436 h 613"/>
                <a:gd name="T64" fmla="*/ 2 w 611"/>
                <a:gd name="T65" fmla="*/ 352 h 613"/>
                <a:gd name="T66" fmla="*/ 2 w 611"/>
                <a:gd name="T67" fmla="*/ 261 h 613"/>
                <a:gd name="T68" fmla="*/ 28 w 611"/>
                <a:gd name="T69" fmla="*/ 177 h 613"/>
                <a:gd name="T70" fmla="*/ 75 w 611"/>
                <a:gd name="T71" fmla="*/ 105 h 613"/>
                <a:gd name="T72" fmla="*/ 139 w 611"/>
                <a:gd name="T73" fmla="*/ 49 h 613"/>
                <a:gd name="T74" fmla="*/ 218 w 611"/>
                <a:gd name="T75" fmla="*/ 13 h 613"/>
                <a:gd name="T76" fmla="*/ 305 w 611"/>
                <a:gd name="T77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11" h="613">
                  <a:moveTo>
                    <a:pt x="305" y="153"/>
                  </a:moveTo>
                  <a:lnTo>
                    <a:pt x="275" y="157"/>
                  </a:lnTo>
                  <a:lnTo>
                    <a:pt x="246" y="165"/>
                  </a:lnTo>
                  <a:lnTo>
                    <a:pt x="220" y="179"/>
                  </a:lnTo>
                  <a:lnTo>
                    <a:pt x="197" y="199"/>
                  </a:lnTo>
                  <a:lnTo>
                    <a:pt x="178" y="221"/>
                  </a:lnTo>
                  <a:lnTo>
                    <a:pt x="165" y="247"/>
                  </a:lnTo>
                  <a:lnTo>
                    <a:pt x="156" y="275"/>
                  </a:lnTo>
                  <a:lnTo>
                    <a:pt x="152" y="307"/>
                  </a:lnTo>
                  <a:lnTo>
                    <a:pt x="156" y="337"/>
                  </a:lnTo>
                  <a:lnTo>
                    <a:pt x="165" y="366"/>
                  </a:lnTo>
                  <a:lnTo>
                    <a:pt x="178" y="392"/>
                  </a:lnTo>
                  <a:lnTo>
                    <a:pt x="197" y="415"/>
                  </a:lnTo>
                  <a:lnTo>
                    <a:pt x="220" y="433"/>
                  </a:lnTo>
                  <a:lnTo>
                    <a:pt x="246" y="448"/>
                  </a:lnTo>
                  <a:lnTo>
                    <a:pt x="275" y="457"/>
                  </a:lnTo>
                  <a:lnTo>
                    <a:pt x="305" y="459"/>
                  </a:lnTo>
                  <a:lnTo>
                    <a:pt x="336" y="457"/>
                  </a:lnTo>
                  <a:lnTo>
                    <a:pt x="365" y="448"/>
                  </a:lnTo>
                  <a:lnTo>
                    <a:pt x="391" y="433"/>
                  </a:lnTo>
                  <a:lnTo>
                    <a:pt x="413" y="415"/>
                  </a:lnTo>
                  <a:lnTo>
                    <a:pt x="433" y="392"/>
                  </a:lnTo>
                  <a:lnTo>
                    <a:pt x="446" y="366"/>
                  </a:lnTo>
                  <a:lnTo>
                    <a:pt x="455" y="337"/>
                  </a:lnTo>
                  <a:lnTo>
                    <a:pt x="458" y="307"/>
                  </a:lnTo>
                  <a:lnTo>
                    <a:pt x="455" y="275"/>
                  </a:lnTo>
                  <a:lnTo>
                    <a:pt x="446" y="247"/>
                  </a:lnTo>
                  <a:lnTo>
                    <a:pt x="433" y="221"/>
                  </a:lnTo>
                  <a:lnTo>
                    <a:pt x="413" y="199"/>
                  </a:lnTo>
                  <a:lnTo>
                    <a:pt x="391" y="179"/>
                  </a:lnTo>
                  <a:lnTo>
                    <a:pt x="365" y="165"/>
                  </a:lnTo>
                  <a:lnTo>
                    <a:pt x="336" y="157"/>
                  </a:lnTo>
                  <a:lnTo>
                    <a:pt x="305" y="153"/>
                  </a:lnTo>
                  <a:close/>
                  <a:moveTo>
                    <a:pt x="305" y="0"/>
                  </a:moveTo>
                  <a:lnTo>
                    <a:pt x="350" y="3"/>
                  </a:lnTo>
                  <a:lnTo>
                    <a:pt x="393" y="13"/>
                  </a:lnTo>
                  <a:lnTo>
                    <a:pt x="434" y="28"/>
                  </a:lnTo>
                  <a:lnTo>
                    <a:pt x="472" y="49"/>
                  </a:lnTo>
                  <a:lnTo>
                    <a:pt x="506" y="75"/>
                  </a:lnTo>
                  <a:lnTo>
                    <a:pt x="536" y="105"/>
                  </a:lnTo>
                  <a:lnTo>
                    <a:pt x="562" y="140"/>
                  </a:lnTo>
                  <a:lnTo>
                    <a:pt x="582" y="177"/>
                  </a:lnTo>
                  <a:lnTo>
                    <a:pt x="598" y="218"/>
                  </a:lnTo>
                  <a:lnTo>
                    <a:pt x="608" y="261"/>
                  </a:lnTo>
                  <a:lnTo>
                    <a:pt x="611" y="307"/>
                  </a:lnTo>
                  <a:lnTo>
                    <a:pt x="608" y="352"/>
                  </a:lnTo>
                  <a:lnTo>
                    <a:pt x="598" y="395"/>
                  </a:lnTo>
                  <a:lnTo>
                    <a:pt x="582" y="436"/>
                  </a:lnTo>
                  <a:lnTo>
                    <a:pt x="562" y="473"/>
                  </a:lnTo>
                  <a:lnTo>
                    <a:pt x="536" y="508"/>
                  </a:lnTo>
                  <a:lnTo>
                    <a:pt x="506" y="537"/>
                  </a:lnTo>
                  <a:lnTo>
                    <a:pt x="472" y="563"/>
                  </a:lnTo>
                  <a:lnTo>
                    <a:pt x="434" y="585"/>
                  </a:lnTo>
                  <a:lnTo>
                    <a:pt x="393" y="599"/>
                  </a:lnTo>
                  <a:lnTo>
                    <a:pt x="350" y="610"/>
                  </a:lnTo>
                  <a:lnTo>
                    <a:pt x="305" y="613"/>
                  </a:lnTo>
                  <a:lnTo>
                    <a:pt x="260" y="610"/>
                  </a:lnTo>
                  <a:lnTo>
                    <a:pt x="218" y="599"/>
                  </a:lnTo>
                  <a:lnTo>
                    <a:pt x="177" y="585"/>
                  </a:lnTo>
                  <a:lnTo>
                    <a:pt x="139" y="563"/>
                  </a:lnTo>
                  <a:lnTo>
                    <a:pt x="105" y="537"/>
                  </a:lnTo>
                  <a:lnTo>
                    <a:pt x="75" y="508"/>
                  </a:lnTo>
                  <a:lnTo>
                    <a:pt x="49" y="473"/>
                  </a:lnTo>
                  <a:lnTo>
                    <a:pt x="28" y="436"/>
                  </a:lnTo>
                  <a:lnTo>
                    <a:pt x="13" y="395"/>
                  </a:lnTo>
                  <a:lnTo>
                    <a:pt x="2" y="352"/>
                  </a:lnTo>
                  <a:lnTo>
                    <a:pt x="0" y="307"/>
                  </a:lnTo>
                  <a:lnTo>
                    <a:pt x="2" y="261"/>
                  </a:lnTo>
                  <a:lnTo>
                    <a:pt x="13" y="218"/>
                  </a:lnTo>
                  <a:lnTo>
                    <a:pt x="28" y="177"/>
                  </a:lnTo>
                  <a:lnTo>
                    <a:pt x="49" y="140"/>
                  </a:lnTo>
                  <a:lnTo>
                    <a:pt x="75" y="105"/>
                  </a:lnTo>
                  <a:lnTo>
                    <a:pt x="105" y="75"/>
                  </a:lnTo>
                  <a:lnTo>
                    <a:pt x="139" y="49"/>
                  </a:lnTo>
                  <a:lnTo>
                    <a:pt x="177" y="28"/>
                  </a:lnTo>
                  <a:lnTo>
                    <a:pt x="218" y="13"/>
                  </a:lnTo>
                  <a:lnTo>
                    <a:pt x="260" y="3"/>
                  </a:lnTo>
                  <a:lnTo>
                    <a:pt x="3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772120AB-F330-4B15-81A8-53D1E1E3C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895350" y="2176463"/>
              <a:ext cx="322263" cy="323850"/>
            </a:xfrm>
            <a:custGeom>
              <a:avLst/>
              <a:gdLst>
                <a:gd name="T0" fmla="*/ 275 w 611"/>
                <a:gd name="T1" fmla="*/ 157 h 613"/>
                <a:gd name="T2" fmla="*/ 220 w 611"/>
                <a:gd name="T3" fmla="*/ 179 h 613"/>
                <a:gd name="T4" fmla="*/ 178 w 611"/>
                <a:gd name="T5" fmla="*/ 221 h 613"/>
                <a:gd name="T6" fmla="*/ 156 w 611"/>
                <a:gd name="T7" fmla="*/ 277 h 613"/>
                <a:gd name="T8" fmla="*/ 156 w 611"/>
                <a:gd name="T9" fmla="*/ 337 h 613"/>
                <a:gd name="T10" fmla="*/ 178 w 611"/>
                <a:gd name="T11" fmla="*/ 393 h 613"/>
                <a:gd name="T12" fmla="*/ 220 w 611"/>
                <a:gd name="T13" fmla="*/ 433 h 613"/>
                <a:gd name="T14" fmla="*/ 275 w 611"/>
                <a:gd name="T15" fmla="*/ 457 h 613"/>
                <a:gd name="T16" fmla="*/ 336 w 611"/>
                <a:gd name="T17" fmla="*/ 457 h 613"/>
                <a:gd name="T18" fmla="*/ 391 w 611"/>
                <a:gd name="T19" fmla="*/ 433 h 613"/>
                <a:gd name="T20" fmla="*/ 433 w 611"/>
                <a:gd name="T21" fmla="*/ 393 h 613"/>
                <a:gd name="T22" fmla="*/ 455 w 611"/>
                <a:gd name="T23" fmla="*/ 337 h 613"/>
                <a:gd name="T24" fmla="*/ 455 w 611"/>
                <a:gd name="T25" fmla="*/ 277 h 613"/>
                <a:gd name="T26" fmla="*/ 433 w 611"/>
                <a:gd name="T27" fmla="*/ 221 h 613"/>
                <a:gd name="T28" fmla="*/ 391 w 611"/>
                <a:gd name="T29" fmla="*/ 179 h 613"/>
                <a:gd name="T30" fmla="*/ 336 w 611"/>
                <a:gd name="T31" fmla="*/ 157 h 613"/>
                <a:gd name="T32" fmla="*/ 305 w 611"/>
                <a:gd name="T33" fmla="*/ 0 h 613"/>
                <a:gd name="T34" fmla="*/ 393 w 611"/>
                <a:gd name="T35" fmla="*/ 13 h 613"/>
                <a:gd name="T36" fmla="*/ 472 w 611"/>
                <a:gd name="T37" fmla="*/ 50 h 613"/>
                <a:gd name="T38" fmla="*/ 536 w 611"/>
                <a:gd name="T39" fmla="*/ 106 h 613"/>
                <a:gd name="T40" fmla="*/ 582 w 611"/>
                <a:gd name="T41" fmla="*/ 177 h 613"/>
                <a:gd name="T42" fmla="*/ 608 w 611"/>
                <a:gd name="T43" fmla="*/ 262 h 613"/>
                <a:gd name="T44" fmla="*/ 608 w 611"/>
                <a:gd name="T45" fmla="*/ 352 h 613"/>
                <a:gd name="T46" fmla="*/ 582 w 611"/>
                <a:gd name="T47" fmla="*/ 436 h 613"/>
                <a:gd name="T48" fmla="*/ 536 w 611"/>
                <a:gd name="T49" fmla="*/ 508 h 613"/>
                <a:gd name="T50" fmla="*/ 472 w 611"/>
                <a:gd name="T51" fmla="*/ 564 h 613"/>
                <a:gd name="T52" fmla="*/ 393 w 611"/>
                <a:gd name="T53" fmla="*/ 601 h 613"/>
                <a:gd name="T54" fmla="*/ 305 w 611"/>
                <a:gd name="T55" fmla="*/ 613 h 613"/>
                <a:gd name="T56" fmla="*/ 218 w 611"/>
                <a:gd name="T57" fmla="*/ 601 h 613"/>
                <a:gd name="T58" fmla="*/ 139 w 611"/>
                <a:gd name="T59" fmla="*/ 564 h 613"/>
                <a:gd name="T60" fmla="*/ 75 w 611"/>
                <a:gd name="T61" fmla="*/ 508 h 613"/>
                <a:gd name="T62" fmla="*/ 28 w 611"/>
                <a:gd name="T63" fmla="*/ 436 h 613"/>
                <a:gd name="T64" fmla="*/ 2 w 611"/>
                <a:gd name="T65" fmla="*/ 352 h 613"/>
                <a:gd name="T66" fmla="*/ 2 w 611"/>
                <a:gd name="T67" fmla="*/ 262 h 613"/>
                <a:gd name="T68" fmla="*/ 28 w 611"/>
                <a:gd name="T69" fmla="*/ 177 h 613"/>
                <a:gd name="T70" fmla="*/ 75 w 611"/>
                <a:gd name="T71" fmla="*/ 106 h 613"/>
                <a:gd name="T72" fmla="*/ 139 w 611"/>
                <a:gd name="T73" fmla="*/ 50 h 613"/>
                <a:gd name="T74" fmla="*/ 218 w 611"/>
                <a:gd name="T75" fmla="*/ 13 h 613"/>
                <a:gd name="T76" fmla="*/ 305 w 611"/>
                <a:gd name="T77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11" h="613">
                  <a:moveTo>
                    <a:pt x="305" y="153"/>
                  </a:moveTo>
                  <a:lnTo>
                    <a:pt x="275" y="157"/>
                  </a:lnTo>
                  <a:lnTo>
                    <a:pt x="246" y="166"/>
                  </a:lnTo>
                  <a:lnTo>
                    <a:pt x="220" y="179"/>
                  </a:lnTo>
                  <a:lnTo>
                    <a:pt x="197" y="199"/>
                  </a:lnTo>
                  <a:lnTo>
                    <a:pt x="178" y="221"/>
                  </a:lnTo>
                  <a:lnTo>
                    <a:pt x="165" y="247"/>
                  </a:lnTo>
                  <a:lnTo>
                    <a:pt x="156" y="277"/>
                  </a:lnTo>
                  <a:lnTo>
                    <a:pt x="152" y="306"/>
                  </a:lnTo>
                  <a:lnTo>
                    <a:pt x="156" y="337"/>
                  </a:lnTo>
                  <a:lnTo>
                    <a:pt x="165" y="367"/>
                  </a:lnTo>
                  <a:lnTo>
                    <a:pt x="178" y="393"/>
                  </a:lnTo>
                  <a:lnTo>
                    <a:pt x="197" y="415"/>
                  </a:lnTo>
                  <a:lnTo>
                    <a:pt x="220" y="433"/>
                  </a:lnTo>
                  <a:lnTo>
                    <a:pt x="246" y="448"/>
                  </a:lnTo>
                  <a:lnTo>
                    <a:pt x="275" y="457"/>
                  </a:lnTo>
                  <a:lnTo>
                    <a:pt x="305" y="461"/>
                  </a:lnTo>
                  <a:lnTo>
                    <a:pt x="336" y="457"/>
                  </a:lnTo>
                  <a:lnTo>
                    <a:pt x="365" y="448"/>
                  </a:lnTo>
                  <a:lnTo>
                    <a:pt x="391" y="433"/>
                  </a:lnTo>
                  <a:lnTo>
                    <a:pt x="413" y="415"/>
                  </a:lnTo>
                  <a:lnTo>
                    <a:pt x="433" y="393"/>
                  </a:lnTo>
                  <a:lnTo>
                    <a:pt x="446" y="367"/>
                  </a:lnTo>
                  <a:lnTo>
                    <a:pt x="455" y="337"/>
                  </a:lnTo>
                  <a:lnTo>
                    <a:pt x="458" y="306"/>
                  </a:lnTo>
                  <a:lnTo>
                    <a:pt x="455" y="277"/>
                  </a:lnTo>
                  <a:lnTo>
                    <a:pt x="446" y="247"/>
                  </a:lnTo>
                  <a:lnTo>
                    <a:pt x="433" y="221"/>
                  </a:lnTo>
                  <a:lnTo>
                    <a:pt x="413" y="199"/>
                  </a:lnTo>
                  <a:lnTo>
                    <a:pt x="391" y="179"/>
                  </a:lnTo>
                  <a:lnTo>
                    <a:pt x="365" y="166"/>
                  </a:lnTo>
                  <a:lnTo>
                    <a:pt x="336" y="157"/>
                  </a:lnTo>
                  <a:lnTo>
                    <a:pt x="305" y="153"/>
                  </a:lnTo>
                  <a:close/>
                  <a:moveTo>
                    <a:pt x="305" y="0"/>
                  </a:moveTo>
                  <a:lnTo>
                    <a:pt x="350" y="3"/>
                  </a:lnTo>
                  <a:lnTo>
                    <a:pt x="393" y="13"/>
                  </a:lnTo>
                  <a:lnTo>
                    <a:pt x="434" y="29"/>
                  </a:lnTo>
                  <a:lnTo>
                    <a:pt x="472" y="50"/>
                  </a:lnTo>
                  <a:lnTo>
                    <a:pt x="506" y="76"/>
                  </a:lnTo>
                  <a:lnTo>
                    <a:pt x="536" y="106"/>
                  </a:lnTo>
                  <a:lnTo>
                    <a:pt x="562" y="140"/>
                  </a:lnTo>
                  <a:lnTo>
                    <a:pt x="582" y="177"/>
                  </a:lnTo>
                  <a:lnTo>
                    <a:pt x="598" y="219"/>
                  </a:lnTo>
                  <a:lnTo>
                    <a:pt x="608" y="262"/>
                  </a:lnTo>
                  <a:lnTo>
                    <a:pt x="611" y="306"/>
                  </a:lnTo>
                  <a:lnTo>
                    <a:pt x="608" y="352"/>
                  </a:lnTo>
                  <a:lnTo>
                    <a:pt x="598" y="395"/>
                  </a:lnTo>
                  <a:lnTo>
                    <a:pt x="582" y="436"/>
                  </a:lnTo>
                  <a:lnTo>
                    <a:pt x="562" y="474"/>
                  </a:lnTo>
                  <a:lnTo>
                    <a:pt x="536" y="508"/>
                  </a:lnTo>
                  <a:lnTo>
                    <a:pt x="506" y="538"/>
                  </a:lnTo>
                  <a:lnTo>
                    <a:pt x="472" y="564"/>
                  </a:lnTo>
                  <a:lnTo>
                    <a:pt x="434" y="585"/>
                  </a:lnTo>
                  <a:lnTo>
                    <a:pt x="393" y="601"/>
                  </a:lnTo>
                  <a:lnTo>
                    <a:pt x="350" y="610"/>
                  </a:lnTo>
                  <a:lnTo>
                    <a:pt x="305" y="613"/>
                  </a:lnTo>
                  <a:lnTo>
                    <a:pt x="260" y="610"/>
                  </a:lnTo>
                  <a:lnTo>
                    <a:pt x="218" y="601"/>
                  </a:lnTo>
                  <a:lnTo>
                    <a:pt x="177" y="585"/>
                  </a:lnTo>
                  <a:lnTo>
                    <a:pt x="139" y="564"/>
                  </a:lnTo>
                  <a:lnTo>
                    <a:pt x="105" y="538"/>
                  </a:lnTo>
                  <a:lnTo>
                    <a:pt x="75" y="508"/>
                  </a:lnTo>
                  <a:lnTo>
                    <a:pt x="49" y="474"/>
                  </a:lnTo>
                  <a:lnTo>
                    <a:pt x="28" y="436"/>
                  </a:lnTo>
                  <a:lnTo>
                    <a:pt x="13" y="395"/>
                  </a:lnTo>
                  <a:lnTo>
                    <a:pt x="2" y="352"/>
                  </a:lnTo>
                  <a:lnTo>
                    <a:pt x="0" y="306"/>
                  </a:lnTo>
                  <a:lnTo>
                    <a:pt x="2" y="262"/>
                  </a:lnTo>
                  <a:lnTo>
                    <a:pt x="13" y="219"/>
                  </a:lnTo>
                  <a:lnTo>
                    <a:pt x="28" y="177"/>
                  </a:lnTo>
                  <a:lnTo>
                    <a:pt x="49" y="140"/>
                  </a:lnTo>
                  <a:lnTo>
                    <a:pt x="75" y="106"/>
                  </a:lnTo>
                  <a:lnTo>
                    <a:pt x="105" y="76"/>
                  </a:lnTo>
                  <a:lnTo>
                    <a:pt x="139" y="50"/>
                  </a:lnTo>
                  <a:lnTo>
                    <a:pt x="177" y="29"/>
                  </a:lnTo>
                  <a:lnTo>
                    <a:pt x="218" y="13"/>
                  </a:lnTo>
                  <a:lnTo>
                    <a:pt x="260" y="3"/>
                  </a:lnTo>
                  <a:lnTo>
                    <a:pt x="3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7B26BCBA-53A4-4ADA-8231-534E390781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895350" y="2662238"/>
              <a:ext cx="322263" cy="325438"/>
            </a:xfrm>
            <a:custGeom>
              <a:avLst/>
              <a:gdLst>
                <a:gd name="T0" fmla="*/ 275 w 611"/>
                <a:gd name="T1" fmla="*/ 156 h 613"/>
                <a:gd name="T2" fmla="*/ 220 w 611"/>
                <a:gd name="T3" fmla="*/ 180 h 613"/>
                <a:gd name="T4" fmla="*/ 178 w 611"/>
                <a:gd name="T5" fmla="*/ 220 h 613"/>
                <a:gd name="T6" fmla="*/ 156 w 611"/>
                <a:gd name="T7" fmla="*/ 276 h 613"/>
                <a:gd name="T8" fmla="*/ 156 w 611"/>
                <a:gd name="T9" fmla="*/ 338 h 613"/>
                <a:gd name="T10" fmla="*/ 178 w 611"/>
                <a:gd name="T11" fmla="*/ 392 h 613"/>
                <a:gd name="T12" fmla="*/ 220 w 611"/>
                <a:gd name="T13" fmla="*/ 434 h 613"/>
                <a:gd name="T14" fmla="*/ 275 w 611"/>
                <a:gd name="T15" fmla="*/ 456 h 613"/>
                <a:gd name="T16" fmla="*/ 336 w 611"/>
                <a:gd name="T17" fmla="*/ 456 h 613"/>
                <a:gd name="T18" fmla="*/ 391 w 611"/>
                <a:gd name="T19" fmla="*/ 434 h 613"/>
                <a:gd name="T20" fmla="*/ 433 w 611"/>
                <a:gd name="T21" fmla="*/ 392 h 613"/>
                <a:gd name="T22" fmla="*/ 455 w 611"/>
                <a:gd name="T23" fmla="*/ 338 h 613"/>
                <a:gd name="T24" fmla="*/ 455 w 611"/>
                <a:gd name="T25" fmla="*/ 276 h 613"/>
                <a:gd name="T26" fmla="*/ 433 w 611"/>
                <a:gd name="T27" fmla="*/ 220 h 613"/>
                <a:gd name="T28" fmla="*/ 391 w 611"/>
                <a:gd name="T29" fmla="*/ 180 h 613"/>
                <a:gd name="T30" fmla="*/ 336 w 611"/>
                <a:gd name="T31" fmla="*/ 156 h 613"/>
                <a:gd name="T32" fmla="*/ 305 w 611"/>
                <a:gd name="T33" fmla="*/ 0 h 613"/>
                <a:gd name="T34" fmla="*/ 393 w 611"/>
                <a:gd name="T35" fmla="*/ 13 h 613"/>
                <a:gd name="T36" fmla="*/ 472 w 611"/>
                <a:gd name="T37" fmla="*/ 50 h 613"/>
                <a:gd name="T38" fmla="*/ 536 w 611"/>
                <a:gd name="T39" fmla="*/ 105 h 613"/>
                <a:gd name="T40" fmla="*/ 582 w 611"/>
                <a:gd name="T41" fmla="*/ 177 h 613"/>
                <a:gd name="T42" fmla="*/ 608 w 611"/>
                <a:gd name="T43" fmla="*/ 261 h 613"/>
                <a:gd name="T44" fmla="*/ 608 w 611"/>
                <a:gd name="T45" fmla="*/ 351 h 613"/>
                <a:gd name="T46" fmla="*/ 582 w 611"/>
                <a:gd name="T47" fmla="*/ 436 h 613"/>
                <a:gd name="T48" fmla="*/ 536 w 611"/>
                <a:gd name="T49" fmla="*/ 507 h 613"/>
                <a:gd name="T50" fmla="*/ 472 w 611"/>
                <a:gd name="T51" fmla="*/ 564 h 613"/>
                <a:gd name="T52" fmla="*/ 393 w 611"/>
                <a:gd name="T53" fmla="*/ 600 h 613"/>
                <a:gd name="T54" fmla="*/ 305 w 611"/>
                <a:gd name="T55" fmla="*/ 613 h 613"/>
                <a:gd name="T56" fmla="*/ 218 w 611"/>
                <a:gd name="T57" fmla="*/ 600 h 613"/>
                <a:gd name="T58" fmla="*/ 139 w 611"/>
                <a:gd name="T59" fmla="*/ 564 h 613"/>
                <a:gd name="T60" fmla="*/ 75 w 611"/>
                <a:gd name="T61" fmla="*/ 507 h 613"/>
                <a:gd name="T62" fmla="*/ 28 w 611"/>
                <a:gd name="T63" fmla="*/ 436 h 613"/>
                <a:gd name="T64" fmla="*/ 2 w 611"/>
                <a:gd name="T65" fmla="*/ 351 h 613"/>
                <a:gd name="T66" fmla="*/ 2 w 611"/>
                <a:gd name="T67" fmla="*/ 261 h 613"/>
                <a:gd name="T68" fmla="*/ 28 w 611"/>
                <a:gd name="T69" fmla="*/ 177 h 613"/>
                <a:gd name="T70" fmla="*/ 75 w 611"/>
                <a:gd name="T71" fmla="*/ 105 h 613"/>
                <a:gd name="T72" fmla="*/ 139 w 611"/>
                <a:gd name="T73" fmla="*/ 50 h 613"/>
                <a:gd name="T74" fmla="*/ 218 w 611"/>
                <a:gd name="T75" fmla="*/ 13 h 613"/>
                <a:gd name="T76" fmla="*/ 305 w 611"/>
                <a:gd name="T77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11" h="613">
                  <a:moveTo>
                    <a:pt x="305" y="154"/>
                  </a:moveTo>
                  <a:lnTo>
                    <a:pt x="275" y="156"/>
                  </a:lnTo>
                  <a:lnTo>
                    <a:pt x="246" y="165"/>
                  </a:lnTo>
                  <a:lnTo>
                    <a:pt x="220" y="180"/>
                  </a:lnTo>
                  <a:lnTo>
                    <a:pt x="197" y="198"/>
                  </a:lnTo>
                  <a:lnTo>
                    <a:pt x="178" y="220"/>
                  </a:lnTo>
                  <a:lnTo>
                    <a:pt x="165" y="246"/>
                  </a:lnTo>
                  <a:lnTo>
                    <a:pt x="156" y="276"/>
                  </a:lnTo>
                  <a:lnTo>
                    <a:pt x="152" y="306"/>
                  </a:lnTo>
                  <a:lnTo>
                    <a:pt x="156" y="338"/>
                  </a:lnTo>
                  <a:lnTo>
                    <a:pt x="165" y="366"/>
                  </a:lnTo>
                  <a:lnTo>
                    <a:pt x="178" y="392"/>
                  </a:lnTo>
                  <a:lnTo>
                    <a:pt x="197" y="414"/>
                  </a:lnTo>
                  <a:lnTo>
                    <a:pt x="220" y="434"/>
                  </a:lnTo>
                  <a:lnTo>
                    <a:pt x="246" y="447"/>
                  </a:lnTo>
                  <a:lnTo>
                    <a:pt x="275" y="456"/>
                  </a:lnTo>
                  <a:lnTo>
                    <a:pt x="305" y="460"/>
                  </a:lnTo>
                  <a:lnTo>
                    <a:pt x="336" y="456"/>
                  </a:lnTo>
                  <a:lnTo>
                    <a:pt x="365" y="447"/>
                  </a:lnTo>
                  <a:lnTo>
                    <a:pt x="391" y="434"/>
                  </a:lnTo>
                  <a:lnTo>
                    <a:pt x="413" y="414"/>
                  </a:lnTo>
                  <a:lnTo>
                    <a:pt x="433" y="392"/>
                  </a:lnTo>
                  <a:lnTo>
                    <a:pt x="446" y="366"/>
                  </a:lnTo>
                  <a:lnTo>
                    <a:pt x="455" y="338"/>
                  </a:lnTo>
                  <a:lnTo>
                    <a:pt x="458" y="306"/>
                  </a:lnTo>
                  <a:lnTo>
                    <a:pt x="455" y="276"/>
                  </a:lnTo>
                  <a:lnTo>
                    <a:pt x="446" y="246"/>
                  </a:lnTo>
                  <a:lnTo>
                    <a:pt x="433" y="220"/>
                  </a:lnTo>
                  <a:lnTo>
                    <a:pt x="413" y="198"/>
                  </a:lnTo>
                  <a:lnTo>
                    <a:pt x="391" y="180"/>
                  </a:lnTo>
                  <a:lnTo>
                    <a:pt x="365" y="165"/>
                  </a:lnTo>
                  <a:lnTo>
                    <a:pt x="336" y="156"/>
                  </a:lnTo>
                  <a:lnTo>
                    <a:pt x="305" y="154"/>
                  </a:lnTo>
                  <a:close/>
                  <a:moveTo>
                    <a:pt x="305" y="0"/>
                  </a:moveTo>
                  <a:lnTo>
                    <a:pt x="350" y="3"/>
                  </a:lnTo>
                  <a:lnTo>
                    <a:pt x="393" y="13"/>
                  </a:lnTo>
                  <a:lnTo>
                    <a:pt x="434" y="28"/>
                  </a:lnTo>
                  <a:lnTo>
                    <a:pt x="472" y="50"/>
                  </a:lnTo>
                  <a:lnTo>
                    <a:pt x="506" y="75"/>
                  </a:lnTo>
                  <a:lnTo>
                    <a:pt x="536" y="105"/>
                  </a:lnTo>
                  <a:lnTo>
                    <a:pt x="562" y="140"/>
                  </a:lnTo>
                  <a:lnTo>
                    <a:pt x="582" y="177"/>
                  </a:lnTo>
                  <a:lnTo>
                    <a:pt x="598" y="218"/>
                  </a:lnTo>
                  <a:lnTo>
                    <a:pt x="608" y="261"/>
                  </a:lnTo>
                  <a:lnTo>
                    <a:pt x="611" y="306"/>
                  </a:lnTo>
                  <a:lnTo>
                    <a:pt x="608" y="351"/>
                  </a:lnTo>
                  <a:lnTo>
                    <a:pt x="598" y="395"/>
                  </a:lnTo>
                  <a:lnTo>
                    <a:pt x="582" y="436"/>
                  </a:lnTo>
                  <a:lnTo>
                    <a:pt x="562" y="473"/>
                  </a:lnTo>
                  <a:lnTo>
                    <a:pt x="536" y="507"/>
                  </a:lnTo>
                  <a:lnTo>
                    <a:pt x="506" y="538"/>
                  </a:lnTo>
                  <a:lnTo>
                    <a:pt x="472" y="564"/>
                  </a:lnTo>
                  <a:lnTo>
                    <a:pt x="434" y="585"/>
                  </a:lnTo>
                  <a:lnTo>
                    <a:pt x="393" y="600"/>
                  </a:lnTo>
                  <a:lnTo>
                    <a:pt x="350" y="610"/>
                  </a:lnTo>
                  <a:lnTo>
                    <a:pt x="305" y="613"/>
                  </a:lnTo>
                  <a:lnTo>
                    <a:pt x="260" y="610"/>
                  </a:lnTo>
                  <a:lnTo>
                    <a:pt x="218" y="600"/>
                  </a:lnTo>
                  <a:lnTo>
                    <a:pt x="177" y="585"/>
                  </a:lnTo>
                  <a:lnTo>
                    <a:pt x="139" y="564"/>
                  </a:lnTo>
                  <a:lnTo>
                    <a:pt x="105" y="538"/>
                  </a:lnTo>
                  <a:lnTo>
                    <a:pt x="75" y="507"/>
                  </a:lnTo>
                  <a:lnTo>
                    <a:pt x="49" y="473"/>
                  </a:lnTo>
                  <a:lnTo>
                    <a:pt x="28" y="436"/>
                  </a:lnTo>
                  <a:lnTo>
                    <a:pt x="13" y="395"/>
                  </a:lnTo>
                  <a:lnTo>
                    <a:pt x="2" y="351"/>
                  </a:lnTo>
                  <a:lnTo>
                    <a:pt x="0" y="306"/>
                  </a:lnTo>
                  <a:lnTo>
                    <a:pt x="2" y="261"/>
                  </a:lnTo>
                  <a:lnTo>
                    <a:pt x="13" y="218"/>
                  </a:lnTo>
                  <a:lnTo>
                    <a:pt x="28" y="177"/>
                  </a:lnTo>
                  <a:lnTo>
                    <a:pt x="49" y="140"/>
                  </a:lnTo>
                  <a:lnTo>
                    <a:pt x="75" y="105"/>
                  </a:lnTo>
                  <a:lnTo>
                    <a:pt x="105" y="75"/>
                  </a:lnTo>
                  <a:lnTo>
                    <a:pt x="139" y="50"/>
                  </a:lnTo>
                  <a:lnTo>
                    <a:pt x="177" y="28"/>
                  </a:lnTo>
                  <a:lnTo>
                    <a:pt x="218" y="13"/>
                  </a:lnTo>
                  <a:lnTo>
                    <a:pt x="260" y="3"/>
                  </a:lnTo>
                  <a:lnTo>
                    <a:pt x="3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0A2CF598-03C8-42DA-B803-0D7C65AD6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1163" y="2297113"/>
              <a:ext cx="808038" cy="82550"/>
            </a:xfrm>
            <a:custGeom>
              <a:avLst/>
              <a:gdLst>
                <a:gd name="T0" fmla="*/ 76 w 1527"/>
                <a:gd name="T1" fmla="*/ 0 h 154"/>
                <a:gd name="T2" fmla="*/ 1451 w 1527"/>
                <a:gd name="T3" fmla="*/ 0 h 154"/>
                <a:gd name="T4" fmla="*/ 1471 w 1527"/>
                <a:gd name="T5" fmla="*/ 4 h 154"/>
                <a:gd name="T6" fmla="*/ 1490 w 1527"/>
                <a:gd name="T7" fmla="*/ 10 h 154"/>
                <a:gd name="T8" fmla="*/ 1505 w 1527"/>
                <a:gd name="T9" fmla="*/ 23 h 154"/>
                <a:gd name="T10" fmla="*/ 1517 w 1527"/>
                <a:gd name="T11" fmla="*/ 39 h 154"/>
                <a:gd name="T12" fmla="*/ 1525 w 1527"/>
                <a:gd name="T13" fmla="*/ 57 h 154"/>
                <a:gd name="T14" fmla="*/ 1527 w 1527"/>
                <a:gd name="T15" fmla="*/ 76 h 154"/>
                <a:gd name="T16" fmla="*/ 1525 w 1527"/>
                <a:gd name="T17" fmla="*/ 97 h 154"/>
                <a:gd name="T18" fmla="*/ 1517 w 1527"/>
                <a:gd name="T19" fmla="*/ 115 h 154"/>
                <a:gd name="T20" fmla="*/ 1505 w 1527"/>
                <a:gd name="T21" fmla="*/ 131 h 154"/>
                <a:gd name="T22" fmla="*/ 1490 w 1527"/>
                <a:gd name="T23" fmla="*/ 144 h 154"/>
                <a:gd name="T24" fmla="*/ 1471 w 1527"/>
                <a:gd name="T25" fmla="*/ 150 h 154"/>
                <a:gd name="T26" fmla="*/ 1451 w 1527"/>
                <a:gd name="T27" fmla="*/ 154 h 154"/>
                <a:gd name="T28" fmla="*/ 76 w 1527"/>
                <a:gd name="T29" fmla="*/ 154 h 154"/>
                <a:gd name="T30" fmla="*/ 56 w 1527"/>
                <a:gd name="T31" fmla="*/ 150 h 154"/>
                <a:gd name="T32" fmla="*/ 38 w 1527"/>
                <a:gd name="T33" fmla="*/ 144 h 154"/>
                <a:gd name="T34" fmla="*/ 22 w 1527"/>
                <a:gd name="T35" fmla="*/ 131 h 154"/>
                <a:gd name="T36" fmla="*/ 10 w 1527"/>
                <a:gd name="T37" fmla="*/ 115 h 154"/>
                <a:gd name="T38" fmla="*/ 2 w 1527"/>
                <a:gd name="T39" fmla="*/ 97 h 154"/>
                <a:gd name="T40" fmla="*/ 0 w 1527"/>
                <a:gd name="T41" fmla="*/ 76 h 154"/>
                <a:gd name="T42" fmla="*/ 2 w 1527"/>
                <a:gd name="T43" fmla="*/ 57 h 154"/>
                <a:gd name="T44" fmla="*/ 10 w 1527"/>
                <a:gd name="T45" fmla="*/ 39 h 154"/>
                <a:gd name="T46" fmla="*/ 22 w 1527"/>
                <a:gd name="T47" fmla="*/ 23 h 154"/>
                <a:gd name="T48" fmla="*/ 38 w 1527"/>
                <a:gd name="T49" fmla="*/ 10 h 154"/>
                <a:gd name="T50" fmla="*/ 56 w 1527"/>
                <a:gd name="T51" fmla="*/ 4 h 154"/>
                <a:gd name="T52" fmla="*/ 76 w 1527"/>
                <a:gd name="T5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27" h="154">
                  <a:moveTo>
                    <a:pt x="76" y="0"/>
                  </a:moveTo>
                  <a:lnTo>
                    <a:pt x="1451" y="0"/>
                  </a:lnTo>
                  <a:lnTo>
                    <a:pt x="1471" y="4"/>
                  </a:lnTo>
                  <a:lnTo>
                    <a:pt x="1490" y="10"/>
                  </a:lnTo>
                  <a:lnTo>
                    <a:pt x="1505" y="23"/>
                  </a:lnTo>
                  <a:lnTo>
                    <a:pt x="1517" y="39"/>
                  </a:lnTo>
                  <a:lnTo>
                    <a:pt x="1525" y="57"/>
                  </a:lnTo>
                  <a:lnTo>
                    <a:pt x="1527" y="76"/>
                  </a:lnTo>
                  <a:lnTo>
                    <a:pt x="1525" y="97"/>
                  </a:lnTo>
                  <a:lnTo>
                    <a:pt x="1517" y="115"/>
                  </a:lnTo>
                  <a:lnTo>
                    <a:pt x="1505" y="131"/>
                  </a:lnTo>
                  <a:lnTo>
                    <a:pt x="1490" y="144"/>
                  </a:lnTo>
                  <a:lnTo>
                    <a:pt x="1471" y="150"/>
                  </a:lnTo>
                  <a:lnTo>
                    <a:pt x="1451" y="154"/>
                  </a:lnTo>
                  <a:lnTo>
                    <a:pt x="76" y="154"/>
                  </a:lnTo>
                  <a:lnTo>
                    <a:pt x="56" y="150"/>
                  </a:lnTo>
                  <a:lnTo>
                    <a:pt x="38" y="144"/>
                  </a:lnTo>
                  <a:lnTo>
                    <a:pt x="22" y="131"/>
                  </a:lnTo>
                  <a:lnTo>
                    <a:pt x="10" y="115"/>
                  </a:lnTo>
                  <a:lnTo>
                    <a:pt x="2" y="97"/>
                  </a:lnTo>
                  <a:lnTo>
                    <a:pt x="0" y="76"/>
                  </a:lnTo>
                  <a:lnTo>
                    <a:pt x="2" y="57"/>
                  </a:lnTo>
                  <a:lnTo>
                    <a:pt x="10" y="39"/>
                  </a:lnTo>
                  <a:lnTo>
                    <a:pt x="22" y="23"/>
                  </a:lnTo>
                  <a:lnTo>
                    <a:pt x="38" y="10"/>
                  </a:lnTo>
                  <a:lnTo>
                    <a:pt x="56" y="4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06897DE7-500E-430E-828D-6ADEF2FB5BDD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1163" y="1811338"/>
              <a:ext cx="808038" cy="80963"/>
            </a:xfrm>
            <a:custGeom>
              <a:avLst/>
              <a:gdLst>
                <a:gd name="T0" fmla="*/ 76 w 1527"/>
                <a:gd name="T1" fmla="*/ 0 h 153"/>
                <a:gd name="T2" fmla="*/ 1451 w 1527"/>
                <a:gd name="T3" fmla="*/ 0 h 153"/>
                <a:gd name="T4" fmla="*/ 1471 w 1527"/>
                <a:gd name="T5" fmla="*/ 2 h 153"/>
                <a:gd name="T6" fmla="*/ 1490 w 1527"/>
                <a:gd name="T7" fmla="*/ 10 h 153"/>
                <a:gd name="T8" fmla="*/ 1505 w 1527"/>
                <a:gd name="T9" fmla="*/ 23 h 153"/>
                <a:gd name="T10" fmla="*/ 1517 w 1527"/>
                <a:gd name="T11" fmla="*/ 37 h 153"/>
                <a:gd name="T12" fmla="*/ 1525 w 1527"/>
                <a:gd name="T13" fmla="*/ 55 h 153"/>
                <a:gd name="T14" fmla="*/ 1527 w 1527"/>
                <a:gd name="T15" fmla="*/ 77 h 153"/>
                <a:gd name="T16" fmla="*/ 1525 w 1527"/>
                <a:gd name="T17" fmla="*/ 97 h 153"/>
                <a:gd name="T18" fmla="*/ 1517 w 1527"/>
                <a:gd name="T19" fmla="*/ 115 h 153"/>
                <a:gd name="T20" fmla="*/ 1505 w 1527"/>
                <a:gd name="T21" fmla="*/ 131 h 153"/>
                <a:gd name="T22" fmla="*/ 1490 w 1527"/>
                <a:gd name="T23" fmla="*/ 142 h 153"/>
                <a:gd name="T24" fmla="*/ 1471 w 1527"/>
                <a:gd name="T25" fmla="*/ 150 h 153"/>
                <a:gd name="T26" fmla="*/ 1451 w 1527"/>
                <a:gd name="T27" fmla="*/ 153 h 153"/>
                <a:gd name="T28" fmla="*/ 76 w 1527"/>
                <a:gd name="T29" fmla="*/ 153 h 153"/>
                <a:gd name="T30" fmla="*/ 56 w 1527"/>
                <a:gd name="T31" fmla="*/ 150 h 153"/>
                <a:gd name="T32" fmla="*/ 38 w 1527"/>
                <a:gd name="T33" fmla="*/ 142 h 153"/>
                <a:gd name="T34" fmla="*/ 22 w 1527"/>
                <a:gd name="T35" fmla="*/ 131 h 153"/>
                <a:gd name="T36" fmla="*/ 10 w 1527"/>
                <a:gd name="T37" fmla="*/ 115 h 153"/>
                <a:gd name="T38" fmla="*/ 2 w 1527"/>
                <a:gd name="T39" fmla="*/ 97 h 153"/>
                <a:gd name="T40" fmla="*/ 0 w 1527"/>
                <a:gd name="T41" fmla="*/ 77 h 153"/>
                <a:gd name="T42" fmla="*/ 2 w 1527"/>
                <a:gd name="T43" fmla="*/ 55 h 153"/>
                <a:gd name="T44" fmla="*/ 10 w 1527"/>
                <a:gd name="T45" fmla="*/ 37 h 153"/>
                <a:gd name="T46" fmla="*/ 22 w 1527"/>
                <a:gd name="T47" fmla="*/ 23 h 153"/>
                <a:gd name="T48" fmla="*/ 38 w 1527"/>
                <a:gd name="T49" fmla="*/ 10 h 153"/>
                <a:gd name="T50" fmla="*/ 56 w 1527"/>
                <a:gd name="T51" fmla="*/ 2 h 153"/>
                <a:gd name="T52" fmla="*/ 76 w 1527"/>
                <a:gd name="T53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27" h="153">
                  <a:moveTo>
                    <a:pt x="76" y="0"/>
                  </a:moveTo>
                  <a:lnTo>
                    <a:pt x="1451" y="0"/>
                  </a:lnTo>
                  <a:lnTo>
                    <a:pt x="1471" y="2"/>
                  </a:lnTo>
                  <a:lnTo>
                    <a:pt x="1490" y="10"/>
                  </a:lnTo>
                  <a:lnTo>
                    <a:pt x="1505" y="23"/>
                  </a:lnTo>
                  <a:lnTo>
                    <a:pt x="1517" y="37"/>
                  </a:lnTo>
                  <a:lnTo>
                    <a:pt x="1525" y="55"/>
                  </a:lnTo>
                  <a:lnTo>
                    <a:pt x="1527" y="77"/>
                  </a:lnTo>
                  <a:lnTo>
                    <a:pt x="1525" y="97"/>
                  </a:lnTo>
                  <a:lnTo>
                    <a:pt x="1517" y="115"/>
                  </a:lnTo>
                  <a:lnTo>
                    <a:pt x="1505" y="131"/>
                  </a:lnTo>
                  <a:lnTo>
                    <a:pt x="1490" y="142"/>
                  </a:lnTo>
                  <a:lnTo>
                    <a:pt x="1471" y="150"/>
                  </a:lnTo>
                  <a:lnTo>
                    <a:pt x="1451" y="153"/>
                  </a:lnTo>
                  <a:lnTo>
                    <a:pt x="76" y="153"/>
                  </a:lnTo>
                  <a:lnTo>
                    <a:pt x="56" y="150"/>
                  </a:lnTo>
                  <a:lnTo>
                    <a:pt x="38" y="142"/>
                  </a:lnTo>
                  <a:lnTo>
                    <a:pt x="22" y="131"/>
                  </a:lnTo>
                  <a:lnTo>
                    <a:pt x="10" y="115"/>
                  </a:lnTo>
                  <a:lnTo>
                    <a:pt x="2" y="97"/>
                  </a:lnTo>
                  <a:lnTo>
                    <a:pt x="0" y="77"/>
                  </a:lnTo>
                  <a:lnTo>
                    <a:pt x="2" y="55"/>
                  </a:lnTo>
                  <a:lnTo>
                    <a:pt x="10" y="37"/>
                  </a:lnTo>
                  <a:lnTo>
                    <a:pt x="22" y="23"/>
                  </a:lnTo>
                  <a:lnTo>
                    <a:pt x="38" y="10"/>
                  </a:lnTo>
                  <a:lnTo>
                    <a:pt x="56" y="2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3BD7B26B-6C5C-41A6-84D8-EBA53A1C07A1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1163" y="2784475"/>
              <a:ext cx="808038" cy="80963"/>
            </a:xfrm>
            <a:custGeom>
              <a:avLst/>
              <a:gdLst>
                <a:gd name="T0" fmla="*/ 76 w 1527"/>
                <a:gd name="T1" fmla="*/ 0 h 154"/>
                <a:gd name="T2" fmla="*/ 1451 w 1527"/>
                <a:gd name="T3" fmla="*/ 0 h 154"/>
                <a:gd name="T4" fmla="*/ 1471 w 1527"/>
                <a:gd name="T5" fmla="*/ 4 h 154"/>
                <a:gd name="T6" fmla="*/ 1490 w 1527"/>
                <a:gd name="T7" fmla="*/ 12 h 154"/>
                <a:gd name="T8" fmla="*/ 1505 w 1527"/>
                <a:gd name="T9" fmla="*/ 23 h 154"/>
                <a:gd name="T10" fmla="*/ 1517 w 1527"/>
                <a:gd name="T11" fmla="*/ 39 h 154"/>
                <a:gd name="T12" fmla="*/ 1525 w 1527"/>
                <a:gd name="T13" fmla="*/ 57 h 154"/>
                <a:gd name="T14" fmla="*/ 1527 w 1527"/>
                <a:gd name="T15" fmla="*/ 77 h 154"/>
                <a:gd name="T16" fmla="*/ 1525 w 1527"/>
                <a:gd name="T17" fmla="*/ 97 h 154"/>
                <a:gd name="T18" fmla="*/ 1517 w 1527"/>
                <a:gd name="T19" fmla="*/ 117 h 154"/>
                <a:gd name="T20" fmla="*/ 1505 w 1527"/>
                <a:gd name="T21" fmla="*/ 131 h 154"/>
                <a:gd name="T22" fmla="*/ 1490 w 1527"/>
                <a:gd name="T23" fmla="*/ 144 h 154"/>
                <a:gd name="T24" fmla="*/ 1471 w 1527"/>
                <a:gd name="T25" fmla="*/ 152 h 154"/>
                <a:gd name="T26" fmla="*/ 1451 w 1527"/>
                <a:gd name="T27" fmla="*/ 154 h 154"/>
                <a:gd name="T28" fmla="*/ 76 w 1527"/>
                <a:gd name="T29" fmla="*/ 154 h 154"/>
                <a:gd name="T30" fmla="*/ 56 w 1527"/>
                <a:gd name="T31" fmla="*/ 152 h 154"/>
                <a:gd name="T32" fmla="*/ 38 w 1527"/>
                <a:gd name="T33" fmla="*/ 144 h 154"/>
                <a:gd name="T34" fmla="*/ 22 w 1527"/>
                <a:gd name="T35" fmla="*/ 131 h 154"/>
                <a:gd name="T36" fmla="*/ 10 w 1527"/>
                <a:gd name="T37" fmla="*/ 117 h 154"/>
                <a:gd name="T38" fmla="*/ 2 w 1527"/>
                <a:gd name="T39" fmla="*/ 97 h 154"/>
                <a:gd name="T40" fmla="*/ 0 w 1527"/>
                <a:gd name="T41" fmla="*/ 77 h 154"/>
                <a:gd name="T42" fmla="*/ 2 w 1527"/>
                <a:gd name="T43" fmla="*/ 57 h 154"/>
                <a:gd name="T44" fmla="*/ 10 w 1527"/>
                <a:gd name="T45" fmla="*/ 39 h 154"/>
                <a:gd name="T46" fmla="*/ 22 w 1527"/>
                <a:gd name="T47" fmla="*/ 23 h 154"/>
                <a:gd name="T48" fmla="*/ 38 w 1527"/>
                <a:gd name="T49" fmla="*/ 12 h 154"/>
                <a:gd name="T50" fmla="*/ 56 w 1527"/>
                <a:gd name="T51" fmla="*/ 4 h 154"/>
                <a:gd name="T52" fmla="*/ 76 w 1527"/>
                <a:gd name="T5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27" h="154">
                  <a:moveTo>
                    <a:pt x="76" y="0"/>
                  </a:moveTo>
                  <a:lnTo>
                    <a:pt x="1451" y="0"/>
                  </a:lnTo>
                  <a:lnTo>
                    <a:pt x="1471" y="4"/>
                  </a:lnTo>
                  <a:lnTo>
                    <a:pt x="1490" y="12"/>
                  </a:lnTo>
                  <a:lnTo>
                    <a:pt x="1505" y="23"/>
                  </a:lnTo>
                  <a:lnTo>
                    <a:pt x="1517" y="39"/>
                  </a:lnTo>
                  <a:lnTo>
                    <a:pt x="1525" y="57"/>
                  </a:lnTo>
                  <a:lnTo>
                    <a:pt x="1527" y="77"/>
                  </a:lnTo>
                  <a:lnTo>
                    <a:pt x="1525" y="97"/>
                  </a:lnTo>
                  <a:lnTo>
                    <a:pt x="1517" y="117"/>
                  </a:lnTo>
                  <a:lnTo>
                    <a:pt x="1505" y="131"/>
                  </a:lnTo>
                  <a:lnTo>
                    <a:pt x="1490" y="144"/>
                  </a:lnTo>
                  <a:lnTo>
                    <a:pt x="1471" y="152"/>
                  </a:lnTo>
                  <a:lnTo>
                    <a:pt x="1451" y="154"/>
                  </a:lnTo>
                  <a:lnTo>
                    <a:pt x="76" y="154"/>
                  </a:lnTo>
                  <a:lnTo>
                    <a:pt x="56" y="152"/>
                  </a:lnTo>
                  <a:lnTo>
                    <a:pt x="38" y="144"/>
                  </a:lnTo>
                  <a:lnTo>
                    <a:pt x="22" y="131"/>
                  </a:lnTo>
                  <a:lnTo>
                    <a:pt x="10" y="117"/>
                  </a:lnTo>
                  <a:lnTo>
                    <a:pt x="2" y="97"/>
                  </a:lnTo>
                  <a:lnTo>
                    <a:pt x="0" y="77"/>
                  </a:lnTo>
                  <a:lnTo>
                    <a:pt x="2" y="57"/>
                  </a:lnTo>
                  <a:lnTo>
                    <a:pt x="10" y="39"/>
                  </a:lnTo>
                  <a:lnTo>
                    <a:pt x="22" y="23"/>
                  </a:lnTo>
                  <a:lnTo>
                    <a:pt x="38" y="12"/>
                  </a:lnTo>
                  <a:lnTo>
                    <a:pt x="56" y="4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Title 2">
            <a:extLst>
              <a:ext uri="{FF2B5EF4-FFF2-40B4-BE49-F238E27FC236}">
                <a16:creationId xmlns:a16="http://schemas.microsoft.com/office/drawing/2014/main" id="{4350891D-4E62-46E4-87E5-A8E3313AA525}"/>
              </a:ext>
            </a:extLst>
          </p:cNvPr>
          <p:cNvSpPr txBox="1">
            <a:spLocks/>
          </p:cNvSpPr>
          <p:nvPr/>
        </p:nvSpPr>
        <p:spPr>
          <a:xfrm>
            <a:off x="5046224" y="2956330"/>
            <a:ext cx="3352800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13000"/>
                    </a:prstClr>
                  </a:outerShdw>
                </a:effectLst>
              </a:rPr>
              <a:t>Presentation Outline</a:t>
            </a:r>
          </a:p>
        </p:txBody>
      </p:sp>
    </p:spTree>
    <p:extLst>
      <p:ext uri="{BB962C8B-B14F-4D97-AF65-F5344CB8AC3E}">
        <p14:creationId xmlns:p14="http://schemas.microsoft.com/office/powerpoint/2010/main" val="11804753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E3A7D6-0824-4EE6-B5FA-33B30FC4F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GHG and Air Pollution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1938295-A178-4C19-9F7A-9E11DEF15291}"/>
              </a:ext>
            </a:extLst>
          </p:cNvPr>
          <p:cNvGrpSpPr/>
          <p:nvPr/>
        </p:nvGrpSpPr>
        <p:grpSpPr>
          <a:xfrm>
            <a:off x="1573306" y="1047750"/>
            <a:ext cx="1918256" cy="3461485"/>
            <a:chOff x="495491" y="1087655"/>
            <a:chExt cx="1918256" cy="3461485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5EC9A66E-22A3-4414-9531-5780378DBF9F}"/>
                </a:ext>
              </a:extLst>
            </p:cNvPr>
            <p:cNvSpPr/>
            <p:nvPr/>
          </p:nvSpPr>
          <p:spPr bwMode="auto">
            <a:xfrm>
              <a:off x="495491" y="1087655"/>
              <a:ext cx="1918256" cy="722095"/>
            </a:xfrm>
            <a:prstGeom prst="round2SameRect">
              <a:avLst>
                <a:gd name="adj1" fmla="val 8975"/>
                <a:gd name="adj2" fmla="val 0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6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3DE7687-02C0-45D8-AF5F-0EFED34BF488}"/>
                </a:ext>
              </a:extLst>
            </p:cNvPr>
            <p:cNvSpPr/>
            <p:nvPr/>
          </p:nvSpPr>
          <p:spPr bwMode="auto">
            <a:xfrm>
              <a:off x="495491" y="1809750"/>
              <a:ext cx="1918256" cy="273939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64008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Highest CO2 per capita</a:t>
              </a:r>
            </a:p>
            <a:p>
              <a:pPr algn="ctr"/>
              <a:b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31.1 tonnes vs 4.8 tonnes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4B944AA-3CC2-40E1-8DB7-3737E1420A72}"/>
              </a:ext>
            </a:extLst>
          </p:cNvPr>
          <p:cNvGrpSpPr/>
          <p:nvPr/>
        </p:nvGrpSpPr>
        <p:grpSpPr>
          <a:xfrm>
            <a:off x="3720353" y="1047750"/>
            <a:ext cx="1918256" cy="3461485"/>
            <a:chOff x="495491" y="1087655"/>
            <a:chExt cx="1918256" cy="3461485"/>
          </a:xfrm>
        </p:grpSpPr>
        <p:sp>
          <p:nvSpPr>
            <p:cNvPr id="23" name="Rectangle: Top Corners Rounded 22">
              <a:extLst>
                <a:ext uri="{FF2B5EF4-FFF2-40B4-BE49-F238E27FC236}">
                  <a16:creationId xmlns:a16="http://schemas.microsoft.com/office/drawing/2014/main" id="{0740AB7A-B05E-40F4-8C06-6FAEDBBA485F}"/>
                </a:ext>
              </a:extLst>
            </p:cNvPr>
            <p:cNvSpPr/>
            <p:nvPr/>
          </p:nvSpPr>
          <p:spPr bwMode="auto">
            <a:xfrm>
              <a:off x="495491" y="1087655"/>
              <a:ext cx="1918256" cy="722095"/>
            </a:xfrm>
            <a:prstGeom prst="round2SameRect">
              <a:avLst>
                <a:gd name="adj1" fmla="val 8975"/>
                <a:gd name="adj2" fmla="val 0"/>
              </a:avLst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60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D39347A-69AB-4434-A1D5-E64998ED28F7}"/>
                </a:ext>
              </a:extLst>
            </p:cNvPr>
            <p:cNvSpPr/>
            <p:nvPr/>
          </p:nvSpPr>
          <p:spPr bwMode="auto">
            <a:xfrm>
              <a:off x="495491" y="1809750"/>
              <a:ext cx="1918256" cy="273939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64008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Heavily involved in oil and gas business</a:t>
              </a:r>
              <a:b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endPara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Hydrocarbons accounted for 91% of exports</a:t>
              </a:r>
            </a:p>
            <a:p>
              <a:pPr algn="ctr"/>
              <a:endPara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126 million tonnes of LNG production by 2027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E85C621-E261-4F94-ABC1-A0D050F1E5A3}"/>
              </a:ext>
            </a:extLst>
          </p:cNvPr>
          <p:cNvGrpSpPr/>
          <p:nvPr/>
        </p:nvGrpSpPr>
        <p:grpSpPr>
          <a:xfrm>
            <a:off x="5867400" y="1047750"/>
            <a:ext cx="1918256" cy="3461485"/>
            <a:chOff x="495491" y="1087655"/>
            <a:chExt cx="1918256" cy="3461485"/>
          </a:xfrm>
        </p:grpSpPr>
        <p:sp>
          <p:nvSpPr>
            <p:cNvPr id="27" name="Rectangle: Top Corners Rounded 26">
              <a:extLst>
                <a:ext uri="{FF2B5EF4-FFF2-40B4-BE49-F238E27FC236}">
                  <a16:creationId xmlns:a16="http://schemas.microsoft.com/office/drawing/2014/main" id="{224B3E0B-74F9-45E2-BC54-BFA1B95A9E0A}"/>
                </a:ext>
              </a:extLst>
            </p:cNvPr>
            <p:cNvSpPr/>
            <p:nvPr/>
          </p:nvSpPr>
          <p:spPr bwMode="auto">
            <a:xfrm>
              <a:off x="495491" y="1087655"/>
              <a:ext cx="1918256" cy="722095"/>
            </a:xfrm>
            <a:prstGeom prst="round2SameRect">
              <a:avLst>
                <a:gd name="adj1" fmla="val 8975"/>
                <a:gd name="adj2" fmla="val 0"/>
              </a:avLst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60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E60B71A-8594-48E2-8982-C85086885F1F}"/>
                </a:ext>
              </a:extLst>
            </p:cNvPr>
            <p:cNvSpPr/>
            <p:nvPr/>
          </p:nvSpPr>
          <p:spPr bwMode="auto">
            <a:xfrm>
              <a:off x="495491" y="1809750"/>
              <a:ext cx="1918256" cy="273939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64008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12</a:t>
              </a:r>
              <a:r>
                <a:rPr lang="en-US" sz="1400" b="1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</a:t>
              </a: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most polluted city</a:t>
              </a:r>
              <a:b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endPara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PM2.5</a:t>
              </a:r>
            </a:p>
            <a:p>
              <a:pPr algn="ctr"/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WHO Standard: 10 </a:t>
              </a:r>
              <a:r>
                <a:rPr lang="el-G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μ</a:t>
              </a: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g/m^3</a:t>
              </a:r>
            </a:p>
            <a:p>
              <a:pPr algn="ctr"/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Qatar: 90 </a:t>
              </a:r>
              <a:r>
                <a:rPr lang="el-G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μ</a:t>
              </a: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g/m^3</a:t>
              </a:r>
            </a:p>
            <a:p>
              <a:pPr algn="ctr"/>
              <a:endPara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PM10</a:t>
              </a:r>
            </a:p>
            <a:p>
              <a:pPr algn="ctr"/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WHO Standard: 20 </a:t>
              </a:r>
              <a:r>
                <a:rPr lang="el-G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μ</a:t>
              </a: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g/m^3</a:t>
              </a:r>
            </a:p>
            <a:p>
              <a:pPr algn="ctr"/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Qatar: 50 </a:t>
              </a:r>
              <a:r>
                <a:rPr lang="el-G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μ</a:t>
              </a: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g/m^3</a:t>
              </a:r>
            </a:p>
            <a:p>
              <a:pPr algn="ctr"/>
              <a:endPara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5" name="Oval 34">
            <a:extLst>
              <a:ext uri="{FF2B5EF4-FFF2-40B4-BE49-F238E27FC236}">
                <a16:creationId xmlns:a16="http://schemas.microsoft.com/office/drawing/2014/main" id="{D63770C0-D63B-4968-9F42-F10317CD2997}"/>
              </a:ext>
            </a:extLst>
          </p:cNvPr>
          <p:cNvSpPr/>
          <p:nvPr/>
        </p:nvSpPr>
        <p:spPr bwMode="auto">
          <a:xfrm>
            <a:off x="2147624" y="1397367"/>
            <a:ext cx="769620" cy="7696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01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17DBB8F-9C0B-4B1A-B55F-E4DA686E814C}"/>
              </a:ext>
            </a:extLst>
          </p:cNvPr>
          <p:cNvSpPr/>
          <p:nvPr/>
        </p:nvSpPr>
        <p:spPr bwMode="auto">
          <a:xfrm>
            <a:off x="4294671" y="1397367"/>
            <a:ext cx="769620" cy="7696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02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F081A90-11D6-4642-A7A5-C19AAA10C619}"/>
              </a:ext>
            </a:extLst>
          </p:cNvPr>
          <p:cNvSpPr/>
          <p:nvPr/>
        </p:nvSpPr>
        <p:spPr bwMode="auto">
          <a:xfrm>
            <a:off x="6441718" y="1397367"/>
            <a:ext cx="769620" cy="7696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>
                <a:solidFill>
                  <a:schemeClr val="accent3"/>
                </a:solidFill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26737044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7819" y="282611"/>
            <a:ext cx="8368363" cy="409459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/>
              <a:t>The Transport Sector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AF0D348-3E30-4839-BF24-A36553458FA7}"/>
              </a:ext>
            </a:extLst>
          </p:cNvPr>
          <p:cNvSpPr/>
          <p:nvPr/>
        </p:nvSpPr>
        <p:spPr bwMode="auto">
          <a:xfrm>
            <a:off x="4648200" y="1082040"/>
            <a:ext cx="1365250" cy="1630680"/>
          </a:xfrm>
          <a:prstGeom prst="rect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GHG emissions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32A6865-F518-4DE4-A2A7-AFCB7D8803F8}"/>
              </a:ext>
            </a:extLst>
          </p:cNvPr>
          <p:cNvSpPr/>
          <p:nvPr/>
        </p:nvSpPr>
        <p:spPr bwMode="auto">
          <a:xfrm>
            <a:off x="6013450" y="1082040"/>
            <a:ext cx="2743200" cy="163068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7.67/12 mega tons of CO2eq in 2019</a:t>
            </a:r>
          </a:p>
          <a:p>
            <a:pPr algn="ctr">
              <a:lnSpc>
                <a:spcPct val="150000"/>
              </a:lnSpc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7% of national emissions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631C50-7001-40E7-BA43-502F530CCA13}"/>
              </a:ext>
            </a:extLst>
          </p:cNvPr>
          <p:cNvSpPr/>
          <p:nvPr/>
        </p:nvSpPr>
        <p:spPr bwMode="auto">
          <a:xfrm>
            <a:off x="387350" y="1082040"/>
            <a:ext cx="1365250" cy="1650633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700" b="1" dirty="0">
                <a:solidFill>
                  <a:schemeClr val="bg1"/>
                </a:solidFill>
              </a:rPr>
              <a:t>8.5 billion tonnes of CO2eq in 2019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E0A398D-5818-4D56-9A1C-DA747FC8B00A}"/>
              </a:ext>
            </a:extLst>
          </p:cNvPr>
          <p:cNvSpPr/>
          <p:nvPr/>
        </p:nvSpPr>
        <p:spPr bwMode="auto">
          <a:xfrm>
            <a:off x="1752600" y="1082040"/>
            <a:ext cx="2743200" cy="165063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Road vehicles are responsible for 45%</a:t>
            </a:r>
          </a:p>
          <a:p>
            <a:pPr algn="ctr">
              <a:lnSpc>
                <a:spcPct val="150000"/>
              </a:lnSpc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50% of PM emissions in OECD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C55B0BB-8D2B-4257-81C8-ED7B593865C3}"/>
              </a:ext>
            </a:extLst>
          </p:cNvPr>
          <p:cNvSpPr/>
          <p:nvPr/>
        </p:nvSpPr>
        <p:spPr bwMode="auto">
          <a:xfrm>
            <a:off x="387350" y="2898507"/>
            <a:ext cx="1365250" cy="1650633"/>
          </a:xfrm>
          <a:prstGeom prst="rect">
            <a:avLst/>
          </a:pr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1.5 million road vehicles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E473E67-1ED1-4A84-B1A7-7BB12A2D3A53}"/>
              </a:ext>
            </a:extLst>
          </p:cNvPr>
          <p:cNvSpPr/>
          <p:nvPr/>
        </p:nvSpPr>
        <p:spPr bwMode="auto">
          <a:xfrm>
            <a:off x="1752600" y="2898507"/>
            <a:ext cx="2743200" cy="165063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300,000 vehicles in 2000</a:t>
            </a:r>
          </a:p>
          <a:p>
            <a:pPr algn="ctr">
              <a:lnSpc>
                <a:spcPct val="150000"/>
              </a:lnSpc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800,000 vehicles in 2010</a:t>
            </a:r>
          </a:p>
          <a:p>
            <a:pPr algn="ctr">
              <a:lnSpc>
                <a:spcPct val="150000"/>
              </a:lnSpc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1.5 million vehicles in 2018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9FB8AD3-CB83-41CF-B09E-794F2A73D090}"/>
              </a:ext>
            </a:extLst>
          </p:cNvPr>
          <p:cNvSpPr/>
          <p:nvPr/>
        </p:nvSpPr>
        <p:spPr bwMode="auto">
          <a:xfrm>
            <a:off x="4648200" y="2898507"/>
            <a:ext cx="1365250" cy="1650633"/>
          </a:xfrm>
          <a:prstGeom prst="rect">
            <a:avLst/>
          </a:pr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Targets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876C735D-01D4-4BF0-93FC-B40F3C555AC7}"/>
              </a:ext>
            </a:extLst>
          </p:cNvPr>
          <p:cNvSpPr/>
          <p:nvPr/>
        </p:nvSpPr>
        <p:spPr bwMode="auto">
          <a:xfrm>
            <a:off x="6013450" y="2898507"/>
            <a:ext cx="2743200" cy="165063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Electricity 4% of road fleet by 2022</a:t>
            </a:r>
          </a:p>
          <a:p>
            <a:pPr algn="ctr">
              <a:lnSpc>
                <a:spcPct val="150000"/>
              </a:lnSpc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Electricity 10% of road fleet by 2030</a:t>
            </a:r>
          </a:p>
          <a:p>
            <a:pPr algn="ctr">
              <a:lnSpc>
                <a:spcPct val="150000"/>
              </a:lnSpc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Reduce road emissions by 25% by 2030</a:t>
            </a:r>
          </a:p>
        </p:txBody>
      </p:sp>
    </p:spTree>
    <p:extLst>
      <p:ext uri="{BB962C8B-B14F-4D97-AF65-F5344CB8AC3E}">
        <p14:creationId xmlns:p14="http://schemas.microsoft.com/office/powerpoint/2010/main" val="22782068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accel="20000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accel="20000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accel="20000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9" grpId="0" animBg="1"/>
      <p:bldP spid="39" grpId="0" animBg="1"/>
      <p:bldP spid="48" grpId="0" animBg="1"/>
      <p:bldP spid="56" grpId="0" animBg="1"/>
      <p:bldP spid="61" grpId="0" animBg="1"/>
      <p:bldP spid="6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7819" y="282611"/>
            <a:ext cx="8368363" cy="409459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/>
              <a:t>Research Aim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42E09CA1-8C92-4646-AE3E-CDB182489B86}"/>
              </a:ext>
            </a:extLst>
          </p:cNvPr>
          <p:cNvSpPr>
            <a:spLocks noEditPoints="1"/>
          </p:cNvSpPr>
          <p:nvPr/>
        </p:nvSpPr>
        <p:spPr bwMode="auto">
          <a:xfrm>
            <a:off x="5411152" y="1168648"/>
            <a:ext cx="3328988" cy="3328988"/>
          </a:xfrm>
          <a:custGeom>
            <a:avLst/>
            <a:gdLst>
              <a:gd name="T0" fmla="*/ 1997 w 2048"/>
              <a:gd name="T1" fmla="*/ 390 h 2048"/>
              <a:gd name="T2" fmla="*/ 1960 w 2048"/>
              <a:gd name="T3" fmla="*/ 288 h 2048"/>
              <a:gd name="T4" fmla="*/ 1760 w 2048"/>
              <a:gd name="T5" fmla="*/ 88 h 2048"/>
              <a:gd name="T6" fmla="*/ 1658 w 2048"/>
              <a:gd name="T7" fmla="*/ 51 h 2048"/>
              <a:gd name="T8" fmla="*/ 1024 w 2048"/>
              <a:gd name="T9" fmla="*/ 0 h 2048"/>
              <a:gd name="T10" fmla="*/ 0 w 2048"/>
              <a:gd name="T11" fmla="*/ 1024 h 2048"/>
              <a:gd name="T12" fmla="*/ 1024 w 2048"/>
              <a:gd name="T13" fmla="*/ 2048 h 2048"/>
              <a:gd name="T14" fmla="*/ 2048 w 2048"/>
              <a:gd name="T15" fmla="*/ 1024 h 2048"/>
              <a:gd name="T16" fmla="*/ 1660 w 2048"/>
              <a:gd name="T17" fmla="*/ 333 h 2048"/>
              <a:gd name="T18" fmla="*/ 1821 w 2048"/>
              <a:gd name="T19" fmla="*/ 397 h 2048"/>
              <a:gd name="T20" fmla="*/ 1521 w 2048"/>
              <a:gd name="T21" fmla="*/ 527 h 2048"/>
              <a:gd name="T22" fmla="*/ 1651 w 2048"/>
              <a:gd name="T23" fmla="*/ 227 h 2048"/>
              <a:gd name="T24" fmla="*/ 1228 w 2048"/>
              <a:gd name="T25" fmla="*/ 1024 h 2048"/>
              <a:gd name="T26" fmla="*/ 820 w 2048"/>
              <a:gd name="T27" fmla="*/ 1024 h 2048"/>
              <a:gd name="T28" fmla="*/ 1119 w 2048"/>
              <a:gd name="T29" fmla="*/ 844 h 2048"/>
              <a:gd name="T30" fmla="*/ 982 w 2048"/>
              <a:gd name="T31" fmla="*/ 1066 h 2048"/>
              <a:gd name="T32" fmla="*/ 1066 w 2048"/>
              <a:gd name="T33" fmla="*/ 1066 h 2048"/>
              <a:gd name="T34" fmla="*/ 1228 w 2048"/>
              <a:gd name="T35" fmla="*/ 1024 h 2048"/>
              <a:gd name="T36" fmla="*/ 1024 w 2048"/>
              <a:gd name="T37" fmla="*/ 700 h 2048"/>
              <a:gd name="T38" fmla="*/ 1024 w 2048"/>
              <a:gd name="T39" fmla="*/ 1348 h 2048"/>
              <a:gd name="T40" fmla="*/ 1291 w 2048"/>
              <a:gd name="T41" fmla="*/ 841 h 2048"/>
              <a:gd name="T42" fmla="*/ 1588 w 2048"/>
              <a:gd name="T43" fmla="*/ 1024 h 2048"/>
              <a:gd name="T44" fmla="*/ 460 w 2048"/>
              <a:gd name="T45" fmla="*/ 1024 h 2048"/>
              <a:gd name="T46" fmla="*/ 1378 w 2048"/>
              <a:gd name="T47" fmla="*/ 585 h 2048"/>
              <a:gd name="T48" fmla="*/ 1663 w 2048"/>
              <a:gd name="T49" fmla="*/ 1663 h 2048"/>
              <a:gd name="T50" fmla="*/ 385 w 2048"/>
              <a:gd name="T51" fmla="*/ 1663 h 2048"/>
              <a:gd name="T52" fmla="*/ 385 w 2048"/>
              <a:gd name="T53" fmla="*/ 385 h 2048"/>
              <a:gd name="T54" fmla="*/ 1471 w 2048"/>
              <a:gd name="T55" fmla="*/ 238 h 2048"/>
              <a:gd name="T56" fmla="*/ 1385 w 2048"/>
              <a:gd name="T57" fmla="*/ 346 h 2048"/>
              <a:gd name="T58" fmla="*/ 1394 w 2048"/>
              <a:gd name="T59" fmla="*/ 449 h 2048"/>
              <a:gd name="T60" fmla="*/ 340 w 2048"/>
              <a:gd name="T61" fmla="*/ 1024 h 2048"/>
              <a:gd name="T62" fmla="*/ 1708 w 2048"/>
              <a:gd name="T63" fmla="*/ 1024 h 2048"/>
              <a:gd name="T64" fmla="*/ 1695 w 2048"/>
              <a:gd name="T65" fmla="*/ 662 h 2048"/>
              <a:gd name="T66" fmla="*/ 1701 w 2048"/>
              <a:gd name="T67" fmla="*/ 663 h 2048"/>
              <a:gd name="T68" fmla="*/ 1707 w 2048"/>
              <a:gd name="T69" fmla="*/ 662 h 2048"/>
              <a:gd name="T70" fmla="*/ 1713 w 2048"/>
              <a:gd name="T71" fmla="*/ 661 h 2048"/>
              <a:gd name="T72" fmla="*/ 1719 w 2048"/>
              <a:gd name="T73" fmla="*/ 659 h 2048"/>
              <a:gd name="T74" fmla="*/ 1725 w 2048"/>
              <a:gd name="T75" fmla="*/ 657 h 2048"/>
              <a:gd name="T76" fmla="*/ 1731 w 2048"/>
              <a:gd name="T77" fmla="*/ 654 h 2048"/>
              <a:gd name="T78" fmla="*/ 1736 w 2048"/>
              <a:gd name="T79" fmla="*/ 650 h 2048"/>
              <a:gd name="T80" fmla="*/ 1742 w 2048"/>
              <a:gd name="T81" fmla="*/ 645 h 2048"/>
              <a:gd name="T82" fmla="*/ 1928 w 2048"/>
              <a:gd name="T83" fmla="*/ 1024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048" h="2048">
                <a:moveTo>
                  <a:pt x="1898" y="490"/>
                </a:moveTo>
                <a:cubicBezTo>
                  <a:pt x="1997" y="390"/>
                  <a:pt x="1997" y="390"/>
                  <a:pt x="1997" y="390"/>
                </a:cubicBezTo>
                <a:cubicBezTo>
                  <a:pt x="2013" y="374"/>
                  <a:pt x="2019" y="349"/>
                  <a:pt x="2011" y="327"/>
                </a:cubicBezTo>
                <a:cubicBezTo>
                  <a:pt x="2003" y="305"/>
                  <a:pt x="1983" y="290"/>
                  <a:pt x="1960" y="288"/>
                </a:cubicBezTo>
                <a:cubicBezTo>
                  <a:pt x="1775" y="273"/>
                  <a:pt x="1775" y="273"/>
                  <a:pt x="1775" y="273"/>
                </a:cubicBezTo>
                <a:cubicBezTo>
                  <a:pt x="1760" y="88"/>
                  <a:pt x="1760" y="88"/>
                  <a:pt x="1760" y="88"/>
                </a:cubicBezTo>
                <a:cubicBezTo>
                  <a:pt x="1758" y="65"/>
                  <a:pt x="1743" y="45"/>
                  <a:pt x="1721" y="37"/>
                </a:cubicBezTo>
                <a:cubicBezTo>
                  <a:pt x="1699" y="29"/>
                  <a:pt x="1674" y="35"/>
                  <a:pt x="1658" y="51"/>
                </a:cubicBezTo>
                <a:cubicBezTo>
                  <a:pt x="1558" y="150"/>
                  <a:pt x="1558" y="150"/>
                  <a:pt x="1558" y="150"/>
                </a:cubicBezTo>
                <a:cubicBezTo>
                  <a:pt x="1398" y="52"/>
                  <a:pt x="1214" y="0"/>
                  <a:pt x="1024" y="0"/>
                </a:cubicBezTo>
                <a:cubicBezTo>
                  <a:pt x="750" y="0"/>
                  <a:pt x="493" y="107"/>
                  <a:pt x="300" y="300"/>
                </a:cubicBezTo>
                <a:cubicBezTo>
                  <a:pt x="107" y="493"/>
                  <a:pt x="0" y="750"/>
                  <a:pt x="0" y="1024"/>
                </a:cubicBezTo>
                <a:cubicBezTo>
                  <a:pt x="0" y="1298"/>
                  <a:pt x="107" y="1555"/>
                  <a:pt x="300" y="1748"/>
                </a:cubicBezTo>
                <a:cubicBezTo>
                  <a:pt x="493" y="1941"/>
                  <a:pt x="750" y="2048"/>
                  <a:pt x="1024" y="2048"/>
                </a:cubicBezTo>
                <a:cubicBezTo>
                  <a:pt x="1298" y="2048"/>
                  <a:pt x="1555" y="1941"/>
                  <a:pt x="1748" y="1748"/>
                </a:cubicBezTo>
                <a:cubicBezTo>
                  <a:pt x="1941" y="1555"/>
                  <a:pt x="2048" y="1298"/>
                  <a:pt x="2048" y="1024"/>
                </a:cubicBezTo>
                <a:cubicBezTo>
                  <a:pt x="2048" y="834"/>
                  <a:pt x="1996" y="650"/>
                  <a:pt x="1898" y="490"/>
                </a:cubicBezTo>
                <a:close/>
                <a:moveTo>
                  <a:pt x="1660" y="333"/>
                </a:moveTo>
                <a:cubicBezTo>
                  <a:pt x="1662" y="362"/>
                  <a:pt x="1686" y="386"/>
                  <a:pt x="1715" y="388"/>
                </a:cubicBezTo>
                <a:cubicBezTo>
                  <a:pt x="1821" y="397"/>
                  <a:pt x="1821" y="397"/>
                  <a:pt x="1821" y="397"/>
                </a:cubicBezTo>
                <a:cubicBezTo>
                  <a:pt x="1677" y="540"/>
                  <a:pt x="1677" y="540"/>
                  <a:pt x="1677" y="540"/>
                </a:cubicBezTo>
                <a:cubicBezTo>
                  <a:pt x="1521" y="527"/>
                  <a:pt x="1521" y="527"/>
                  <a:pt x="1521" y="527"/>
                </a:cubicBezTo>
                <a:cubicBezTo>
                  <a:pt x="1508" y="371"/>
                  <a:pt x="1508" y="371"/>
                  <a:pt x="1508" y="371"/>
                </a:cubicBezTo>
                <a:cubicBezTo>
                  <a:pt x="1651" y="227"/>
                  <a:pt x="1651" y="227"/>
                  <a:pt x="1651" y="227"/>
                </a:cubicBezTo>
                <a:lnTo>
                  <a:pt x="1660" y="333"/>
                </a:lnTo>
                <a:close/>
                <a:moveTo>
                  <a:pt x="1228" y="1024"/>
                </a:moveTo>
                <a:cubicBezTo>
                  <a:pt x="1228" y="1136"/>
                  <a:pt x="1136" y="1228"/>
                  <a:pt x="1024" y="1228"/>
                </a:cubicBezTo>
                <a:cubicBezTo>
                  <a:pt x="912" y="1228"/>
                  <a:pt x="820" y="1136"/>
                  <a:pt x="820" y="1024"/>
                </a:cubicBezTo>
                <a:cubicBezTo>
                  <a:pt x="820" y="912"/>
                  <a:pt x="912" y="820"/>
                  <a:pt x="1024" y="820"/>
                </a:cubicBezTo>
                <a:cubicBezTo>
                  <a:pt x="1058" y="820"/>
                  <a:pt x="1091" y="829"/>
                  <a:pt x="1119" y="844"/>
                </a:cubicBezTo>
                <a:cubicBezTo>
                  <a:pt x="982" y="982"/>
                  <a:pt x="982" y="982"/>
                  <a:pt x="982" y="982"/>
                </a:cubicBezTo>
                <a:cubicBezTo>
                  <a:pt x="958" y="1005"/>
                  <a:pt x="958" y="1043"/>
                  <a:pt x="982" y="1066"/>
                </a:cubicBezTo>
                <a:cubicBezTo>
                  <a:pt x="993" y="1078"/>
                  <a:pt x="1009" y="1084"/>
                  <a:pt x="1024" y="1084"/>
                </a:cubicBezTo>
                <a:cubicBezTo>
                  <a:pt x="1039" y="1084"/>
                  <a:pt x="1055" y="1078"/>
                  <a:pt x="1066" y="1066"/>
                </a:cubicBezTo>
                <a:cubicBezTo>
                  <a:pt x="1204" y="929"/>
                  <a:pt x="1204" y="929"/>
                  <a:pt x="1204" y="929"/>
                </a:cubicBezTo>
                <a:cubicBezTo>
                  <a:pt x="1219" y="957"/>
                  <a:pt x="1228" y="990"/>
                  <a:pt x="1228" y="1024"/>
                </a:cubicBezTo>
                <a:close/>
                <a:moveTo>
                  <a:pt x="1207" y="757"/>
                </a:moveTo>
                <a:cubicBezTo>
                  <a:pt x="1155" y="721"/>
                  <a:pt x="1092" y="700"/>
                  <a:pt x="1024" y="700"/>
                </a:cubicBezTo>
                <a:cubicBezTo>
                  <a:pt x="845" y="700"/>
                  <a:pt x="700" y="845"/>
                  <a:pt x="700" y="1024"/>
                </a:cubicBezTo>
                <a:cubicBezTo>
                  <a:pt x="700" y="1203"/>
                  <a:pt x="845" y="1348"/>
                  <a:pt x="1024" y="1348"/>
                </a:cubicBezTo>
                <a:cubicBezTo>
                  <a:pt x="1203" y="1348"/>
                  <a:pt x="1348" y="1203"/>
                  <a:pt x="1348" y="1024"/>
                </a:cubicBezTo>
                <a:cubicBezTo>
                  <a:pt x="1348" y="956"/>
                  <a:pt x="1327" y="893"/>
                  <a:pt x="1291" y="841"/>
                </a:cubicBezTo>
                <a:cubicBezTo>
                  <a:pt x="1463" y="670"/>
                  <a:pt x="1463" y="670"/>
                  <a:pt x="1463" y="670"/>
                </a:cubicBezTo>
                <a:cubicBezTo>
                  <a:pt x="1541" y="767"/>
                  <a:pt x="1588" y="890"/>
                  <a:pt x="1588" y="1024"/>
                </a:cubicBezTo>
                <a:cubicBezTo>
                  <a:pt x="1588" y="1335"/>
                  <a:pt x="1335" y="1588"/>
                  <a:pt x="1024" y="1588"/>
                </a:cubicBezTo>
                <a:cubicBezTo>
                  <a:pt x="713" y="1588"/>
                  <a:pt x="460" y="1335"/>
                  <a:pt x="460" y="1024"/>
                </a:cubicBezTo>
                <a:cubicBezTo>
                  <a:pt x="460" y="713"/>
                  <a:pt x="713" y="460"/>
                  <a:pt x="1024" y="460"/>
                </a:cubicBezTo>
                <a:cubicBezTo>
                  <a:pt x="1158" y="460"/>
                  <a:pt x="1281" y="507"/>
                  <a:pt x="1378" y="585"/>
                </a:cubicBezTo>
                <a:lnTo>
                  <a:pt x="1207" y="757"/>
                </a:lnTo>
                <a:close/>
                <a:moveTo>
                  <a:pt x="1663" y="1663"/>
                </a:moveTo>
                <a:cubicBezTo>
                  <a:pt x="1492" y="1834"/>
                  <a:pt x="1265" y="1928"/>
                  <a:pt x="1024" y="1928"/>
                </a:cubicBezTo>
                <a:cubicBezTo>
                  <a:pt x="783" y="1928"/>
                  <a:pt x="556" y="1834"/>
                  <a:pt x="385" y="1663"/>
                </a:cubicBezTo>
                <a:cubicBezTo>
                  <a:pt x="214" y="1492"/>
                  <a:pt x="120" y="1265"/>
                  <a:pt x="120" y="1024"/>
                </a:cubicBezTo>
                <a:cubicBezTo>
                  <a:pt x="120" y="783"/>
                  <a:pt x="214" y="556"/>
                  <a:pt x="385" y="385"/>
                </a:cubicBezTo>
                <a:cubicBezTo>
                  <a:pt x="556" y="214"/>
                  <a:pt x="783" y="120"/>
                  <a:pt x="1024" y="120"/>
                </a:cubicBezTo>
                <a:cubicBezTo>
                  <a:pt x="1182" y="120"/>
                  <a:pt x="1335" y="161"/>
                  <a:pt x="1471" y="238"/>
                </a:cubicBezTo>
                <a:cubicBezTo>
                  <a:pt x="1403" y="306"/>
                  <a:pt x="1403" y="306"/>
                  <a:pt x="1403" y="306"/>
                </a:cubicBezTo>
                <a:cubicBezTo>
                  <a:pt x="1392" y="317"/>
                  <a:pt x="1386" y="331"/>
                  <a:pt x="1385" y="346"/>
                </a:cubicBezTo>
                <a:cubicBezTo>
                  <a:pt x="1385" y="349"/>
                  <a:pt x="1385" y="351"/>
                  <a:pt x="1386" y="353"/>
                </a:cubicBezTo>
                <a:cubicBezTo>
                  <a:pt x="1394" y="449"/>
                  <a:pt x="1394" y="449"/>
                  <a:pt x="1394" y="449"/>
                </a:cubicBezTo>
                <a:cubicBezTo>
                  <a:pt x="1287" y="380"/>
                  <a:pt x="1160" y="340"/>
                  <a:pt x="1024" y="340"/>
                </a:cubicBezTo>
                <a:cubicBezTo>
                  <a:pt x="647" y="340"/>
                  <a:pt x="340" y="647"/>
                  <a:pt x="340" y="1024"/>
                </a:cubicBezTo>
                <a:cubicBezTo>
                  <a:pt x="340" y="1401"/>
                  <a:pt x="647" y="1708"/>
                  <a:pt x="1024" y="1708"/>
                </a:cubicBezTo>
                <a:cubicBezTo>
                  <a:pt x="1401" y="1708"/>
                  <a:pt x="1708" y="1401"/>
                  <a:pt x="1708" y="1024"/>
                </a:cubicBezTo>
                <a:cubicBezTo>
                  <a:pt x="1708" y="888"/>
                  <a:pt x="1668" y="761"/>
                  <a:pt x="1599" y="654"/>
                </a:cubicBezTo>
                <a:cubicBezTo>
                  <a:pt x="1695" y="662"/>
                  <a:pt x="1695" y="662"/>
                  <a:pt x="1695" y="662"/>
                </a:cubicBezTo>
                <a:cubicBezTo>
                  <a:pt x="1697" y="662"/>
                  <a:pt x="1698" y="663"/>
                  <a:pt x="1700" y="663"/>
                </a:cubicBezTo>
                <a:cubicBezTo>
                  <a:pt x="1700" y="663"/>
                  <a:pt x="1701" y="663"/>
                  <a:pt x="1701" y="663"/>
                </a:cubicBezTo>
                <a:cubicBezTo>
                  <a:pt x="1702" y="663"/>
                  <a:pt x="1702" y="662"/>
                  <a:pt x="1703" y="662"/>
                </a:cubicBezTo>
                <a:cubicBezTo>
                  <a:pt x="1705" y="662"/>
                  <a:pt x="1706" y="662"/>
                  <a:pt x="1707" y="662"/>
                </a:cubicBezTo>
                <a:cubicBezTo>
                  <a:pt x="1708" y="662"/>
                  <a:pt x="1709" y="662"/>
                  <a:pt x="1710" y="662"/>
                </a:cubicBezTo>
                <a:cubicBezTo>
                  <a:pt x="1711" y="662"/>
                  <a:pt x="1712" y="661"/>
                  <a:pt x="1713" y="661"/>
                </a:cubicBezTo>
                <a:cubicBezTo>
                  <a:pt x="1714" y="661"/>
                  <a:pt x="1715" y="661"/>
                  <a:pt x="1716" y="660"/>
                </a:cubicBezTo>
                <a:cubicBezTo>
                  <a:pt x="1717" y="660"/>
                  <a:pt x="1718" y="660"/>
                  <a:pt x="1719" y="659"/>
                </a:cubicBezTo>
                <a:cubicBezTo>
                  <a:pt x="1720" y="659"/>
                  <a:pt x="1721" y="659"/>
                  <a:pt x="1722" y="658"/>
                </a:cubicBezTo>
                <a:cubicBezTo>
                  <a:pt x="1723" y="658"/>
                  <a:pt x="1724" y="658"/>
                  <a:pt x="1725" y="657"/>
                </a:cubicBezTo>
                <a:cubicBezTo>
                  <a:pt x="1726" y="657"/>
                  <a:pt x="1727" y="656"/>
                  <a:pt x="1727" y="656"/>
                </a:cubicBezTo>
                <a:cubicBezTo>
                  <a:pt x="1728" y="655"/>
                  <a:pt x="1730" y="655"/>
                  <a:pt x="1731" y="654"/>
                </a:cubicBezTo>
                <a:cubicBezTo>
                  <a:pt x="1731" y="654"/>
                  <a:pt x="1732" y="653"/>
                  <a:pt x="1733" y="653"/>
                </a:cubicBezTo>
                <a:cubicBezTo>
                  <a:pt x="1734" y="652"/>
                  <a:pt x="1735" y="651"/>
                  <a:pt x="1736" y="650"/>
                </a:cubicBezTo>
                <a:cubicBezTo>
                  <a:pt x="1737" y="650"/>
                  <a:pt x="1737" y="650"/>
                  <a:pt x="1738" y="649"/>
                </a:cubicBezTo>
                <a:cubicBezTo>
                  <a:pt x="1739" y="648"/>
                  <a:pt x="1741" y="646"/>
                  <a:pt x="1742" y="645"/>
                </a:cubicBezTo>
                <a:cubicBezTo>
                  <a:pt x="1810" y="577"/>
                  <a:pt x="1810" y="577"/>
                  <a:pt x="1810" y="577"/>
                </a:cubicBezTo>
                <a:cubicBezTo>
                  <a:pt x="1887" y="713"/>
                  <a:pt x="1928" y="866"/>
                  <a:pt x="1928" y="1024"/>
                </a:cubicBezTo>
                <a:cubicBezTo>
                  <a:pt x="1928" y="1265"/>
                  <a:pt x="1834" y="1492"/>
                  <a:pt x="1663" y="1663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C291BBA4-0C45-4D25-8388-35B7259BE2A2}"/>
              </a:ext>
            </a:extLst>
          </p:cNvPr>
          <p:cNvSpPr>
            <a:spLocks noEditPoints="1"/>
          </p:cNvSpPr>
          <p:nvPr/>
        </p:nvSpPr>
        <p:spPr bwMode="auto">
          <a:xfrm>
            <a:off x="6085522" y="1843018"/>
            <a:ext cx="1980248" cy="1980248"/>
          </a:xfrm>
          <a:custGeom>
            <a:avLst/>
            <a:gdLst>
              <a:gd name="T0" fmla="*/ 1997 w 2048"/>
              <a:gd name="T1" fmla="*/ 390 h 2048"/>
              <a:gd name="T2" fmla="*/ 1960 w 2048"/>
              <a:gd name="T3" fmla="*/ 288 h 2048"/>
              <a:gd name="T4" fmla="*/ 1760 w 2048"/>
              <a:gd name="T5" fmla="*/ 88 h 2048"/>
              <a:gd name="T6" fmla="*/ 1658 w 2048"/>
              <a:gd name="T7" fmla="*/ 51 h 2048"/>
              <a:gd name="T8" fmla="*/ 1024 w 2048"/>
              <a:gd name="T9" fmla="*/ 0 h 2048"/>
              <a:gd name="T10" fmla="*/ 0 w 2048"/>
              <a:gd name="T11" fmla="*/ 1024 h 2048"/>
              <a:gd name="T12" fmla="*/ 1024 w 2048"/>
              <a:gd name="T13" fmla="*/ 2048 h 2048"/>
              <a:gd name="T14" fmla="*/ 2048 w 2048"/>
              <a:gd name="T15" fmla="*/ 1024 h 2048"/>
              <a:gd name="T16" fmla="*/ 1660 w 2048"/>
              <a:gd name="T17" fmla="*/ 333 h 2048"/>
              <a:gd name="T18" fmla="*/ 1821 w 2048"/>
              <a:gd name="T19" fmla="*/ 397 h 2048"/>
              <a:gd name="T20" fmla="*/ 1521 w 2048"/>
              <a:gd name="T21" fmla="*/ 527 h 2048"/>
              <a:gd name="T22" fmla="*/ 1651 w 2048"/>
              <a:gd name="T23" fmla="*/ 227 h 2048"/>
              <a:gd name="T24" fmla="*/ 1228 w 2048"/>
              <a:gd name="T25" fmla="*/ 1024 h 2048"/>
              <a:gd name="T26" fmla="*/ 820 w 2048"/>
              <a:gd name="T27" fmla="*/ 1024 h 2048"/>
              <a:gd name="T28" fmla="*/ 1119 w 2048"/>
              <a:gd name="T29" fmla="*/ 844 h 2048"/>
              <a:gd name="T30" fmla="*/ 982 w 2048"/>
              <a:gd name="T31" fmla="*/ 1066 h 2048"/>
              <a:gd name="T32" fmla="*/ 1066 w 2048"/>
              <a:gd name="T33" fmla="*/ 1066 h 2048"/>
              <a:gd name="T34" fmla="*/ 1228 w 2048"/>
              <a:gd name="T35" fmla="*/ 1024 h 2048"/>
              <a:gd name="T36" fmla="*/ 1024 w 2048"/>
              <a:gd name="T37" fmla="*/ 700 h 2048"/>
              <a:gd name="T38" fmla="*/ 1024 w 2048"/>
              <a:gd name="T39" fmla="*/ 1348 h 2048"/>
              <a:gd name="T40" fmla="*/ 1291 w 2048"/>
              <a:gd name="T41" fmla="*/ 841 h 2048"/>
              <a:gd name="T42" fmla="*/ 1588 w 2048"/>
              <a:gd name="T43" fmla="*/ 1024 h 2048"/>
              <a:gd name="T44" fmla="*/ 460 w 2048"/>
              <a:gd name="T45" fmla="*/ 1024 h 2048"/>
              <a:gd name="T46" fmla="*/ 1378 w 2048"/>
              <a:gd name="T47" fmla="*/ 585 h 2048"/>
              <a:gd name="T48" fmla="*/ 1663 w 2048"/>
              <a:gd name="T49" fmla="*/ 1663 h 2048"/>
              <a:gd name="T50" fmla="*/ 385 w 2048"/>
              <a:gd name="T51" fmla="*/ 1663 h 2048"/>
              <a:gd name="T52" fmla="*/ 385 w 2048"/>
              <a:gd name="T53" fmla="*/ 385 h 2048"/>
              <a:gd name="T54" fmla="*/ 1471 w 2048"/>
              <a:gd name="T55" fmla="*/ 238 h 2048"/>
              <a:gd name="T56" fmla="*/ 1385 w 2048"/>
              <a:gd name="T57" fmla="*/ 346 h 2048"/>
              <a:gd name="T58" fmla="*/ 1394 w 2048"/>
              <a:gd name="T59" fmla="*/ 449 h 2048"/>
              <a:gd name="T60" fmla="*/ 340 w 2048"/>
              <a:gd name="T61" fmla="*/ 1024 h 2048"/>
              <a:gd name="T62" fmla="*/ 1708 w 2048"/>
              <a:gd name="T63" fmla="*/ 1024 h 2048"/>
              <a:gd name="T64" fmla="*/ 1695 w 2048"/>
              <a:gd name="T65" fmla="*/ 662 h 2048"/>
              <a:gd name="T66" fmla="*/ 1701 w 2048"/>
              <a:gd name="T67" fmla="*/ 663 h 2048"/>
              <a:gd name="T68" fmla="*/ 1707 w 2048"/>
              <a:gd name="T69" fmla="*/ 662 h 2048"/>
              <a:gd name="T70" fmla="*/ 1713 w 2048"/>
              <a:gd name="T71" fmla="*/ 661 h 2048"/>
              <a:gd name="T72" fmla="*/ 1719 w 2048"/>
              <a:gd name="T73" fmla="*/ 659 h 2048"/>
              <a:gd name="T74" fmla="*/ 1725 w 2048"/>
              <a:gd name="T75" fmla="*/ 657 h 2048"/>
              <a:gd name="T76" fmla="*/ 1731 w 2048"/>
              <a:gd name="T77" fmla="*/ 654 h 2048"/>
              <a:gd name="T78" fmla="*/ 1736 w 2048"/>
              <a:gd name="T79" fmla="*/ 650 h 2048"/>
              <a:gd name="T80" fmla="*/ 1742 w 2048"/>
              <a:gd name="T81" fmla="*/ 645 h 2048"/>
              <a:gd name="T82" fmla="*/ 1928 w 2048"/>
              <a:gd name="T83" fmla="*/ 1024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048" h="2048">
                <a:moveTo>
                  <a:pt x="1898" y="490"/>
                </a:moveTo>
                <a:cubicBezTo>
                  <a:pt x="1997" y="390"/>
                  <a:pt x="1997" y="390"/>
                  <a:pt x="1997" y="390"/>
                </a:cubicBezTo>
                <a:cubicBezTo>
                  <a:pt x="2013" y="374"/>
                  <a:pt x="2019" y="349"/>
                  <a:pt x="2011" y="327"/>
                </a:cubicBezTo>
                <a:cubicBezTo>
                  <a:pt x="2003" y="305"/>
                  <a:pt x="1983" y="290"/>
                  <a:pt x="1960" y="288"/>
                </a:cubicBezTo>
                <a:cubicBezTo>
                  <a:pt x="1775" y="273"/>
                  <a:pt x="1775" y="273"/>
                  <a:pt x="1775" y="273"/>
                </a:cubicBezTo>
                <a:cubicBezTo>
                  <a:pt x="1760" y="88"/>
                  <a:pt x="1760" y="88"/>
                  <a:pt x="1760" y="88"/>
                </a:cubicBezTo>
                <a:cubicBezTo>
                  <a:pt x="1758" y="65"/>
                  <a:pt x="1743" y="45"/>
                  <a:pt x="1721" y="37"/>
                </a:cubicBezTo>
                <a:cubicBezTo>
                  <a:pt x="1699" y="29"/>
                  <a:pt x="1674" y="35"/>
                  <a:pt x="1658" y="51"/>
                </a:cubicBezTo>
                <a:cubicBezTo>
                  <a:pt x="1558" y="150"/>
                  <a:pt x="1558" y="150"/>
                  <a:pt x="1558" y="150"/>
                </a:cubicBezTo>
                <a:cubicBezTo>
                  <a:pt x="1398" y="52"/>
                  <a:pt x="1214" y="0"/>
                  <a:pt x="1024" y="0"/>
                </a:cubicBezTo>
                <a:cubicBezTo>
                  <a:pt x="750" y="0"/>
                  <a:pt x="493" y="107"/>
                  <a:pt x="300" y="300"/>
                </a:cubicBezTo>
                <a:cubicBezTo>
                  <a:pt x="107" y="493"/>
                  <a:pt x="0" y="750"/>
                  <a:pt x="0" y="1024"/>
                </a:cubicBezTo>
                <a:cubicBezTo>
                  <a:pt x="0" y="1298"/>
                  <a:pt x="107" y="1555"/>
                  <a:pt x="300" y="1748"/>
                </a:cubicBezTo>
                <a:cubicBezTo>
                  <a:pt x="493" y="1941"/>
                  <a:pt x="750" y="2048"/>
                  <a:pt x="1024" y="2048"/>
                </a:cubicBezTo>
                <a:cubicBezTo>
                  <a:pt x="1298" y="2048"/>
                  <a:pt x="1555" y="1941"/>
                  <a:pt x="1748" y="1748"/>
                </a:cubicBezTo>
                <a:cubicBezTo>
                  <a:pt x="1941" y="1555"/>
                  <a:pt x="2048" y="1298"/>
                  <a:pt x="2048" y="1024"/>
                </a:cubicBezTo>
                <a:cubicBezTo>
                  <a:pt x="2048" y="834"/>
                  <a:pt x="1996" y="650"/>
                  <a:pt x="1898" y="490"/>
                </a:cubicBezTo>
                <a:close/>
                <a:moveTo>
                  <a:pt x="1660" y="333"/>
                </a:moveTo>
                <a:cubicBezTo>
                  <a:pt x="1662" y="362"/>
                  <a:pt x="1686" y="386"/>
                  <a:pt x="1715" y="388"/>
                </a:cubicBezTo>
                <a:cubicBezTo>
                  <a:pt x="1821" y="397"/>
                  <a:pt x="1821" y="397"/>
                  <a:pt x="1821" y="397"/>
                </a:cubicBezTo>
                <a:cubicBezTo>
                  <a:pt x="1677" y="540"/>
                  <a:pt x="1677" y="540"/>
                  <a:pt x="1677" y="540"/>
                </a:cubicBezTo>
                <a:cubicBezTo>
                  <a:pt x="1521" y="527"/>
                  <a:pt x="1521" y="527"/>
                  <a:pt x="1521" y="527"/>
                </a:cubicBezTo>
                <a:cubicBezTo>
                  <a:pt x="1508" y="371"/>
                  <a:pt x="1508" y="371"/>
                  <a:pt x="1508" y="371"/>
                </a:cubicBezTo>
                <a:cubicBezTo>
                  <a:pt x="1651" y="227"/>
                  <a:pt x="1651" y="227"/>
                  <a:pt x="1651" y="227"/>
                </a:cubicBezTo>
                <a:lnTo>
                  <a:pt x="1660" y="333"/>
                </a:lnTo>
                <a:close/>
                <a:moveTo>
                  <a:pt x="1228" y="1024"/>
                </a:moveTo>
                <a:cubicBezTo>
                  <a:pt x="1228" y="1136"/>
                  <a:pt x="1136" y="1228"/>
                  <a:pt x="1024" y="1228"/>
                </a:cubicBezTo>
                <a:cubicBezTo>
                  <a:pt x="912" y="1228"/>
                  <a:pt x="820" y="1136"/>
                  <a:pt x="820" y="1024"/>
                </a:cubicBezTo>
                <a:cubicBezTo>
                  <a:pt x="820" y="912"/>
                  <a:pt x="912" y="820"/>
                  <a:pt x="1024" y="820"/>
                </a:cubicBezTo>
                <a:cubicBezTo>
                  <a:pt x="1058" y="820"/>
                  <a:pt x="1091" y="829"/>
                  <a:pt x="1119" y="844"/>
                </a:cubicBezTo>
                <a:cubicBezTo>
                  <a:pt x="982" y="982"/>
                  <a:pt x="982" y="982"/>
                  <a:pt x="982" y="982"/>
                </a:cubicBezTo>
                <a:cubicBezTo>
                  <a:pt x="958" y="1005"/>
                  <a:pt x="958" y="1043"/>
                  <a:pt x="982" y="1066"/>
                </a:cubicBezTo>
                <a:cubicBezTo>
                  <a:pt x="993" y="1078"/>
                  <a:pt x="1009" y="1084"/>
                  <a:pt x="1024" y="1084"/>
                </a:cubicBezTo>
                <a:cubicBezTo>
                  <a:pt x="1039" y="1084"/>
                  <a:pt x="1055" y="1078"/>
                  <a:pt x="1066" y="1066"/>
                </a:cubicBezTo>
                <a:cubicBezTo>
                  <a:pt x="1204" y="929"/>
                  <a:pt x="1204" y="929"/>
                  <a:pt x="1204" y="929"/>
                </a:cubicBezTo>
                <a:cubicBezTo>
                  <a:pt x="1219" y="957"/>
                  <a:pt x="1228" y="990"/>
                  <a:pt x="1228" y="1024"/>
                </a:cubicBezTo>
                <a:close/>
                <a:moveTo>
                  <a:pt x="1207" y="757"/>
                </a:moveTo>
                <a:cubicBezTo>
                  <a:pt x="1155" y="721"/>
                  <a:pt x="1092" y="700"/>
                  <a:pt x="1024" y="700"/>
                </a:cubicBezTo>
                <a:cubicBezTo>
                  <a:pt x="845" y="700"/>
                  <a:pt x="700" y="845"/>
                  <a:pt x="700" y="1024"/>
                </a:cubicBezTo>
                <a:cubicBezTo>
                  <a:pt x="700" y="1203"/>
                  <a:pt x="845" y="1348"/>
                  <a:pt x="1024" y="1348"/>
                </a:cubicBezTo>
                <a:cubicBezTo>
                  <a:pt x="1203" y="1348"/>
                  <a:pt x="1348" y="1203"/>
                  <a:pt x="1348" y="1024"/>
                </a:cubicBezTo>
                <a:cubicBezTo>
                  <a:pt x="1348" y="956"/>
                  <a:pt x="1327" y="893"/>
                  <a:pt x="1291" y="841"/>
                </a:cubicBezTo>
                <a:cubicBezTo>
                  <a:pt x="1463" y="670"/>
                  <a:pt x="1463" y="670"/>
                  <a:pt x="1463" y="670"/>
                </a:cubicBezTo>
                <a:cubicBezTo>
                  <a:pt x="1541" y="767"/>
                  <a:pt x="1588" y="890"/>
                  <a:pt x="1588" y="1024"/>
                </a:cubicBezTo>
                <a:cubicBezTo>
                  <a:pt x="1588" y="1335"/>
                  <a:pt x="1335" y="1588"/>
                  <a:pt x="1024" y="1588"/>
                </a:cubicBezTo>
                <a:cubicBezTo>
                  <a:pt x="713" y="1588"/>
                  <a:pt x="460" y="1335"/>
                  <a:pt x="460" y="1024"/>
                </a:cubicBezTo>
                <a:cubicBezTo>
                  <a:pt x="460" y="713"/>
                  <a:pt x="713" y="460"/>
                  <a:pt x="1024" y="460"/>
                </a:cubicBezTo>
                <a:cubicBezTo>
                  <a:pt x="1158" y="460"/>
                  <a:pt x="1281" y="507"/>
                  <a:pt x="1378" y="585"/>
                </a:cubicBezTo>
                <a:lnTo>
                  <a:pt x="1207" y="757"/>
                </a:lnTo>
                <a:close/>
                <a:moveTo>
                  <a:pt x="1663" y="1663"/>
                </a:moveTo>
                <a:cubicBezTo>
                  <a:pt x="1492" y="1834"/>
                  <a:pt x="1265" y="1928"/>
                  <a:pt x="1024" y="1928"/>
                </a:cubicBezTo>
                <a:cubicBezTo>
                  <a:pt x="783" y="1928"/>
                  <a:pt x="556" y="1834"/>
                  <a:pt x="385" y="1663"/>
                </a:cubicBezTo>
                <a:cubicBezTo>
                  <a:pt x="214" y="1492"/>
                  <a:pt x="120" y="1265"/>
                  <a:pt x="120" y="1024"/>
                </a:cubicBezTo>
                <a:cubicBezTo>
                  <a:pt x="120" y="783"/>
                  <a:pt x="214" y="556"/>
                  <a:pt x="385" y="385"/>
                </a:cubicBezTo>
                <a:cubicBezTo>
                  <a:pt x="556" y="214"/>
                  <a:pt x="783" y="120"/>
                  <a:pt x="1024" y="120"/>
                </a:cubicBezTo>
                <a:cubicBezTo>
                  <a:pt x="1182" y="120"/>
                  <a:pt x="1335" y="161"/>
                  <a:pt x="1471" y="238"/>
                </a:cubicBezTo>
                <a:cubicBezTo>
                  <a:pt x="1403" y="306"/>
                  <a:pt x="1403" y="306"/>
                  <a:pt x="1403" y="306"/>
                </a:cubicBezTo>
                <a:cubicBezTo>
                  <a:pt x="1392" y="317"/>
                  <a:pt x="1386" y="331"/>
                  <a:pt x="1385" y="346"/>
                </a:cubicBezTo>
                <a:cubicBezTo>
                  <a:pt x="1385" y="349"/>
                  <a:pt x="1385" y="351"/>
                  <a:pt x="1386" y="353"/>
                </a:cubicBezTo>
                <a:cubicBezTo>
                  <a:pt x="1394" y="449"/>
                  <a:pt x="1394" y="449"/>
                  <a:pt x="1394" y="449"/>
                </a:cubicBezTo>
                <a:cubicBezTo>
                  <a:pt x="1287" y="380"/>
                  <a:pt x="1160" y="340"/>
                  <a:pt x="1024" y="340"/>
                </a:cubicBezTo>
                <a:cubicBezTo>
                  <a:pt x="647" y="340"/>
                  <a:pt x="340" y="647"/>
                  <a:pt x="340" y="1024"/>
                </a:cubicBezTo>
                <a:cubicBezTo>
                  <a:pt x="340" y="1401"/>
                  <a:pt x="647" y="1708"/>
                  <a:pt x="1024" y="1708"/>
                </a:cubicBezTo>
                <a:cubicBezTo>
                  <a:pt x="1401" y="1708"/>
                  <a:pt x="1708" y="1401"/>
                  <a:pt x="1708" y="1024"/>
                </a:cubicBezTo>
                <a:cubicBezTo>
                  <a:pt x="1708" y="888"/>
                  <a:pt x="1668" y="761"/>
                  <a:pt x="1599" y="654"/>
                </a:cubicBezTo>
                <a:cubicBezTo>
                  <a:pt x="1695" y="662"/>
                  <a:pt x="1695" y="662"/>
                  <a:pt x="1695" y="662"/>
                </a:cubicBezTo>
                <a:cubicBezTo>
                  <a:pt x="1697" y="662"/>
                  <a:pt x="1698" y="663"/>
                  <a:pt x="1700" y="663"/>
                </a:cubicBezTo>
                <a:cubicBezTo>
                  <a:pt x="1700" y="663"/>
                  <a:pt x="1701" y="663"/>
                  <a:pt x="1701" y="663"/>
                </a:cubicBezTo>
                <a:cubicBezTo>
                  <a:pt x="1702" y="663"/>
                  <a:pt x="1702" y="662"/>
                  <a:pt x="1703" y="662"/>
                </a:cubicBezTo>
                <a:cubicBezTo>
                  <a:pt x="1705" y="662"/>
                  <a:pt x="1706" y="662"/>
                  <a:pt x="1707" y="662"/>
                </a:cubicBezTo>
                <a:cubicBezTo>
                  <a:pt x="1708" y="662"/>
                  <a:pt x="1709" y="662"/>
                  <a:pt x="1710" y="662"/>
                </a:cubicBezTo>
                <a:cubicBezTo>
                  <a:pt x="1711" y="662"/>
                  <a:pt x="1712" y="661"/>
                  <a:pt x="1713" y="661"/>
                </a:cubicBezTo>
                <a:cubicBezTo>
                  <a:pt x="1714" y="661"/>
                  <a:pt x="1715" y="661"/>
                  <a:pt x="1716" y="660"/>
                </a:cubicBezTo>
                <a:cubicBezTo>
                  <a:pt x="1717" y="660"/>
                  <a:pt x="1718" y="660"/>
                  <a:pt x="1719" y="659"/>
                </a:cubicBezTo>
                <a:cubicBezTo>
                  <a:pt x="1720" y="659"/>
                  <a:pt x="1721" y="659"/>
                  <a:pt x="1722" y="658"/>
                </a:cubicBezTo>
                <a:cubicBezTo>
                  <a:pt x="1723" y="658"/>
                  <a:pt x="1724" y="658"/>
                  <a:pt x="1725" y="657"/>
                </a:cubicBezTo>
                <a:cubicBezTo>
                  <a:pt x="1726" y="657"/>
                  <a:pt x="1727" y="656"/>
                  <a:pt x="1727" y="656"/>
                </a:cubicBezTo>
                <a:cubicBezTo>
                  <a:pt x="1728" y="655"/>
                  <a:pt x="1730" y="655"/>
                  <a:pt x="1731" y="654"/>
                </a:cubicBezTo>
                <a:cubicBezTo>
                  <a:pt x="1731" y="654"/>
                  <a:pt x="1732" y="653"/>
                  <a:pt x="1733" y="653"/>
                </a:cubicBezTo>
                <a:cubicBezTo>
                  <a:pt x="1734" y="652"/>
                  <a:pt x="1735" y="651"/>
                  <a:pt x="1736" y="650"/>
                </a:cubicBezTo>
                <a:cubicBezTo>
                  <a:pt x="1737" y="650"/>
                  <a:pt x="1737" y="650"/>
                  <a:pt x="1738" y="649"/>
                </a:cubicBezTo>
                <a:cubicBezTo>
                  <a:pt x="1739" y="648"/>
                  <a:pt x="1741" y="646"/>
                  <a:pt x="1742" y="645"/>
                </a:cubicBezTo>
                <a:cubicBezTo>
                  <a:pt x="1810" y="577"/>
                  <a:pt x="1810" y="577"/>
                  <a:pt x="1810" y="577"/>
                </a:cubicBezTo>
                <a:cubicBezTo>
                  <a:pt x="1887" y="713"/>
                  <a:pt x="1928" y="866"/>
                  <a:pt x="1928" y="1024"/>
                </a:cubicBezTo>
                <a:cubicBezTo>
                  <a:pt x="1928" y="1265"/>
                  <a:pt x="1834" y="1492"/>
                  <a:pt x="1663" y="166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Inhaltsplatzhalter 4">
            <a:extLst>
              <a:ext uri="{FF2B5EF4-FFF2-40B4-BE49-F238E27FC236}">
                <a16:creationId xmlns:a16="http://schemas.microsoft.com/office/drawing/2014/main" id="{63609B37-9F07-476A-A0FC-C4C1E9D5BA8C}"/>
              </a:ext>
            </a:extLst>
          </p:cNvPr>
          <p:cNvSpPr txBox="1">
            <a:spLocks/>
          </p:cNvSpPr>
          <p:nvPr/>
        </p:nvSpPr>
        <p:spPr>
          <a:xfrm>
            <a:off x="387818" y="817532"/>
            <a:ext cx="6622582" cy="53501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en-GB" sz="1400" b="1" dirty="0">
                <a:solidFill>
                  <a:schemeClr val="accent1"/>
                </a:solidFill>
                <a:latin typeface="+mj-lt"/>
              </a:rPr>
              <a:t>The aim of this research is to determine which policies should Qatar adopt for road transport this decade to put it on track to achieve 2030 and 2050 goals.</a:t>
            </a: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4" name="Inhaltsplatzhalter 4">
            <a:extLst>
              <a:ext uri="{FF2B5EF4-FFF2-40B4-BE49-F238E27FC236}">
                <a16:creationId xmlns:a16="http://schemas.microsoft.com/office/drawing/2014/main" id="{BEFA9BA1-4371-41B6-8217-66502FA3E7D8}"/>
              </a:ext>
            </a:extLst>
          </p:cNvPr>
          <p:cNvSpPr txBox="1">
            <a:spLocks/>
          </p:cNvSpPr>
          <p:nvPr/>
        </p:nvSpPr>
        <p:spPr>
          <a:xfrm>
            <a:off x="1119408" y="2191990"/>
            <a:ext cx="3833592" cy="38215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What fleet configuration of would achieve the GHG reduction goals by 2030 and how would vehicle ban scenarios affect emissions?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27914CA-7591-41CE-84B1-31503A44F1A1}"/>
              </a:ext>
            </a:extLst>
          </p:cNvPr>
          <p:cNvGrpSpPr/>
          <p:nvPr/>
        </p:nvGrpSpPr>
        <p:grpSpPr>
          <a:xfrm>
            <a:off x="388620" y="2141338"/>
            <a:ext cx="474222" cy="474222"/>
            <a:chOff x="2133600" y="3181350"/>
            <a:chExt cx="1362075" cy="1362075"/>
          </a:xfrm>
          <a:solidFill>
            <a:schemeClr val="accent2"/>
          </a:solidFill>
        </p:grpSpPr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4CB0E91A-9C68-453A-8314-382E35DBEB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3600" y="3181350"/>
              <a:ext cx="1362075" cy="1362075"/>
            </a:xfrm>
            <a:custGeom>
              <a:avLst/>
              <a:gdLst>
                <a:gd name="T0" fmla="*/ 1428 w 3432"/>
                <a:gd name="T1" fmla="*/ 253 h 3432"/>
                <a:gd name="T2" fmla="*/ 1073 w 3432"/>
                <a:gd name="T3" fmla="*/ 371 h 3432"/>
                <a:gd name="T4" fmla="*/ 763 w 3432"/>
                <a:gd name="T5" fmla="*/ 570 h 3432"/>
                <a:gd name="T6" fmla="*/ 513 w 3432"/>
                <a:gd name="T7" fmla="*/ 836 h 3432"/>
                <a:gd name="T8" fmla="*/ 334 w 3432"/>
                <a:gd name="T9" fmla="*/ 1158 h 3432"/>
                <a:gd name="T10" fmla="*/ 237 w 3432"/>
                <a:gd name="T11" fmla="*/ 1522 h 3432"/>
                <a:gd name="T12" fmla="*/ 237 w 3432"/>
                <a:gd name="T13" fmla="*/ 1910 h 3432"/>
                <a:gd name="T14" fmla="*/ 334 w 3432"/>
                <a:gd name="T15" fmla="*/ 2274 h 3432"/>
                <a:gd name="T16" fmla="*/ 513 w 3432"/>
                <a:gd name="T17" fmla="*/ 2596 h 3432"/>
                <a:gd name="T18" fmla="*/ 763 w 3432"/>
                <a:gd name="T19" fmla="*/ 2862 h 3432"/>
                <a:gd name="T20" fmla="*/ 1073 w 3432"/>
                <a:gd name="T21" fmla="*/ 3061 h 3432"/>
                <a:gd name="T22" fmla="*/ 1428 w 3432"/>
                <a:gd name="T23" fmla="*/ 3179 h 3432"/>
                <a:gd name="T24" fmla="*/ 1814 w 3432"/>
                <a:gd name="T25" fmla="*/ 3204 h 3432"/>
                <a:gd name="T26" fmla="*/ 2187 w 3432"/>
                <a:gd name="T27" fmla="*/ 3130 h 3432"/>
                <a:gd name="T28" fmla="*/ 2520 w 3432"/>
                <a:gd name="T29" fmla="*/ 2971 h 3432"/>
                <a:gd name="T30" fmla="*/ 2802 w 3432"/>
                <a:gd name="T31" fmla="*/ 2737 h 3432"/>
                <a:gd name="T32" fmla="*/ 3018 w 3432"/>
                <a:gd name="T33" fmla="*/ 2441 h 3432"/>
                <a:gd name="T34" fmla="*/ 3157 w 3432"/>
                <a:gd name="T35" fmla="*/ 2097 h 3432"/>
                <a:gd name="T36" fmla="*/ 3207 w 3432"/>
                <a:gd name="T37" fmla="*/ 1716 h 3432"/>
                <a:gd name="T38" fmla="*/ 3157 w 3432"/>
                <a:gd name="T39" fmla="*/ 1335 h 3432"/>
                <a:gd name="T40" fmla="*/ 3018 w 3432"/>
                <a:gd name="T41" fmla="*/ 991 h 3432"/>
                <a:gd name="T42" fmla="*/ 2802 w 3432"/>
                <a:gd name="T43" fmla="*/ 695 h 3432"/>
                <a:gd name="T44" fmla="*/ 2520 w 3432"/>
                <a:gd name="T45" fmla="*/ 461 h 3432"/>
                <a:gd name="T46" fmla="*/ 2187 w 3432"/>
                <a:gd name="T47" fmla="*/ 302 h 3432"/>
                <a:gd name="T48" fmla="*/ 1814 w 3432"/>
                <a:gd name="T49" fmla="*/ 228 h 3432"/>
                <a:gd name="T50" fmla="*/ 1923 w 3432"/>
                <a:gd name="T51" fmla="*/ 12 h 3432"/>
                <a:gd name="T52" fmla="*/ 2314 w 3432"/>
                <a:gd name="T53" fmla="*/ 107 h 3432"/>
                <a:gd name="T54" fmla="*/ 2664 w 3432"/>
                <a:gd name="T55" fmla="*/ 287 h 3432"/>
                <a:gd name="T56" fmla="*/ 2963 w 3432"/>
                <a:gd name="T57" fmla="*/ 538 h 3432"/>
                <a:gd name="T58" fmla="*/ 3197 w 3432"/>
                <a:gd name="T59" fmla="*/ 851 h 3432"/>
                <a:gd name="T60" fmla="*/ 3356 w 3432"/>
                <a:gd name="T61" fmla="*/ 1213 h 3432"/>
                <a:gd name="T62" fmla="*/ 3429 w 3432"/>
                <a:gd name="T63" fmla="*/ 1612 h 3432"/>
                <a:gd name="T64" fmla="*/ 3404 w 3432"/>
                <a:gd name="T65" fmla="*/ 2024 h 3432"/>
                <a:gd name="T66" fmla="*/ 3287 w 3432"/>
                <a:gd name="T67" fmla="*/ 2406 h 3432"/>
                <a:gd name="T68" fmla="*/ 3089 w 3432"/>
                <a:gd name="T69" fmla="*/ 2745 h 3432"/>
                <a:gd name="T70" fmla="*/ 2820 w 3432"/>
                <a:gd name="T71" fmla="*/ 3027 h 3432"/>
                <a:gd name="T72" fmla="*/ 2495 w 3432"/>
                <a:gd name="T73" fmla="*/ 3245 h 3432"/>
                <a:gd name="T74" fmla="*/ 2123 w 3432"/>
                <a:gd name="T75" fmla="*/ 3383 h 3432"/>
                <a:gd name="T76" fmla="*/ 1715 w 3432"/>
                <a:gd name="T77" fmla="*/ 3432 h 3432"/>
                <a:gd name="T78" fmla="*/ 1309 w 3432"/>
                <a:gd name="T79" fmla="*/ 3383 h 3432"/>
                <a:gd name="T80" fmla="*/ 937 w 3432"/>
                <a:gd name="T81" fmla="*/ 3245 h 3432"/>
                <a:gd name="T82" fmla="*/ 610 w 3432"/>
                <a:gd name="T83" fmla="*/ 3027 h 3432"/>
                <a:gd name="T84" fmla="*/ 343 w 3432"/>
                <a:gd name="T85" fmla="*/ 2745 h 3432"/>
                <a:gd name="T86" fmla="*/ 145 w 3432"/>
                <a:gd name="T87" fmla="*/ 2406 h 3432"/>
                <a:gd name="T88" fmla="*/ 28 w 3432"/>
                <a:gd name="T89" fmla="*/ 2024 h 3432"/>
                <a:gd name="T90" fmla="*/ 3 w 3432"/>
                <a:gd name="T91" fmla="*/ 1612 h 3432"/>
                <a:gd name="T92" fmla="*/ 76 w 3432"/>
                <a:gd name="T93" fmla="*/ 1213 h 3432"/>
                <a:gd name="T94" fmla="*/ 235 w 3432"/>
                <a:gd name="T95" fmla="*/ 851 h 3432"/>
                <a:gd name="T96" fmla="*/ 469 w 3432"/>
                <a:gd name="T97" fmla="*/ 538 h 3432"/>
                <a:gd name="T98" fmla="*/ 768 w 3432"/>
                <a:gd name="T99" fmla="*/ 287 h 3432"/>
                <a:gd name="T100" fmla="*/ 1118 w 3432"/>
                <a:gd name="T101" fmla="*/ 107 h 3432"/>
                <a:gd name="T102" fmla="*/ 1509 w 3432"/>
                <a:gd name="T103" fmla="*/ 12 h 3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432" h="3432">
                  <a:moveTo>
                    <a:pt x="1715" y="225"/>
                  </a:moveTo>
                  <a:lnTo>
                    <a:pt x="1618" y="228"/>
                  </a:lnTo>
                  <a:lnTo>
                    <a:pt x="1522" y="237"/>
                  </a:lnTo>
                  <a:lnTo>
                    <a:pt x="1428" y="253"/>
                  </a:lnTo>
                  <a:lnTo>
                    <a:pt x="1335" y="275"/>
                  </a:lnTo>
                  <a:lnTo>
                    <a:pt x="1245" y="302"/>
                  </a:lnTo>
                  <a:lnTo>
                    <a:pt x="1158" y="334"/>
                  </a:lnTo>
                  <a:lnTo>
                    <a:pt x="1073" y="371"/>
                  </a:lnTo>
                  <a:lnTo>
                    <a:pt x="991" y="414"/>
                  </a:lnTo>
                  <a:lnTo>
                    <a:pt x="912" y="461"/>
                  </a:lnTo>
                  <a:lnTo>
                    <a:pt x="836" y="513"/>
                  </a:lnTo>
                  <a:lnTo>
                    <a:pt x="763" y="570"/>
                  </a:lnTo>
                  <a:lnTo>
                    <a:pt x="695" y="630"/>
                  </a:lnTo>
                  <a:lnTo>
                    <a:pt x="630" y="695"/>
                  </a:lnTo>
                  <a:lnTo>
                    <a:pt x="570" y="763"/>
                  </a:lnTo>
                  <a:lnTo>
                    <a:pt x="513" y="836"/>
                  </a:lnTo>
                  <a:lnTo>
                    <a:pt x="461" y="912"/>
                  </a:lnTo>
                  <a:lnTo>
                    <a:pt x="414" y="991"/>
                  </a:lnTo>
                  <a:lnTo>
                    <a:pt x="371" y="1073"/>
                  </a:lnTo>
                  <a:lnTo>
                    <a:pt x="334" y="1158"/>
                  </a:lnTo>
                  <a:lnTo>
                    <a:pt x="302" y="1245"/>
                  </a:lnTo>
                  <a:lnTo>
                    <a:pt x="275" y="1335"/>
                  </a:lnTo>
                  <a:lnTo>
                    <a:pt x="253" y="1428"/>
                  </a:lnTo>
                  <a:lnTo>
                    <a:pt x="237" y="1522"/>
                  </a:lnTo>
                  <a:lnTo>
                    <a:pt x="228" y="1618"/>
                  </a:lnTo>
                  <a:lnTo>
                    <a:pt x="225" y="1716"/>
                  </a:lnTo>
                  <a:lnTo>
                    <a:pt x="228" y="1814"/>
                  </a:lnTo>
                  <a:lnTo>
                    <a:pt x="237" y="1910"/>
                  </a:lnTo>
                  <a:lnTo>
                    <a:pt x="253" y="2004"/>
                  </a:lnTo>
                  <a:lnTo>
                    <a:pt x="275" y="2097"/>
                  </a:lnTo>
                  <a:lnTo>
                    <a:pt x="302" y="2187"/>
                  </a:lnTo>
                  <a:lnTo>
                    <a:pt x="334" y="2274"/>
                  </a:lnTo>
                  <a:lnTo>
                    <a:pt x="371" y="2359"/>
                  </a:lnTo>
                  <a:lnTo>
                    <a:pt x="414" y="2441"/>
                  </a:lnTo>
                  <a:lnTo>
                    <a:pt x="461" y="2520"/>
                  </a:lnTo>
                  <a:lnTo>
                    <a:pt x="513" y="2596"/>
                  </a:lnTo>
                  <a:lnTo>
                    <a:pt x="570" y="2669"/>
                  </a:lnTo>
                  <a:lnTo>
                    <a:pt x="630" y="2737"/>
                  </a:lnTo>
                  <a:lnTo>
                    <a:pt x="695" y="2802"/>
                  </a:lnTo>
                  <a:lnTo>
                    <a:pt x="763" y="2862"/>
                  </a:lnTo>
                  <a:lnTo>
                    <a:pt x="836" y="2919"/>
                  </a:lnTo>
                  <a:lnTo>
                    <a:pt x="912" y="2971"/>
                  </a:lnTo>
                  <a:lnTo>
                    <a:pt x="991" y="3018"/>
                  </a:lnTo>
                  <a:lnTo>
                    <a:pt x="1073" y="3061"/>
                  </a:lnTo>
                  <a:lnTo>
                    <a:pt x="1158" y="3098"/>
                  </a:lnTo>
                  <a:lnTo>
                    <a:pt x="1245" y="3130"/>
                  </a:lnTo>
                  <a:lnTo>
                    <a:pt x="1335" y="3157"/>
                  </a:lnTo>
                  <a:lnTo>
                    <a:pt x="1428" y="3179"/>
                  </a:lnTo>
                  <a:lnTo>
                    <a:pt x="1522" y="3195"/>
                  </a:lnTo>
                  <a:lnTo>
                    <a:pt x="1618" y="3204"/>
                  </a:lnTo>
                  <a:lnTo>
                    <a:pt x="1715" y="3207"/>
                  </a:lnTo>
                  <a:lnTo>
                    <a:pt x="1814" y="3204"/>
                  </a:lnTo>
                  <a:lnTo>
                    <a:pt x="1910" y="3195"/>
                  </a:lnTo>
                  <a:lnTo>
                    <a:pt x="2004" y="3179"/>
                  </a:lnTo>
                  <a:lnTo>
                    <a:pt x="2097" y="3157"/>
                  </a:lnTo>
                  <a:lnTo>
                    <a:pt x="2187" y="3130"/>
                  </a:lnTo>
                  <a:lnTo>
                    <a:pt x="2274" y="3098"/>
                  </a:lnTo>
                  <a:lnTo>
                    <a:pt x="2359" y="3061"/>
                  </a:lnTo>
                  <a:lnTo>
                    <a:pt x="2441" y="3018"/>
                  </a:lnTo>
                  <a:lnTo>
                    <a:pt x="2520" y="2971"/>
                  </a:lnTo>
                  <a:lnTo>
                    <a:pt x="2596" y="2919"/>
                  </a:lnTo>
                  <a:lnTo>
                    <a:pt x="2669" y="2862"/>
                  </a:lnTo>
                  <a:lnTo>
                    <a:pt x="2737" y="2802"/>
                  </a:lnTo>
                  <a:lnTo>
                    <a:pt x="2802" y="2737"/>
                  </a:lnTo>
                  <a:lnTo>
                    <a:pt x="2862" y="2669"/>
                  </a:lnTo>
                  <a:lnTo>
                    <a:pt x="2919" y="2596"/>
                  </a:lnTo>
                  <a:lnTo>
                    <a:pt x="2971" y="2520"/>
                  </a:lnTo>
                  <a:lnTo>
                    <a:pt x="3018" y="2441"/>
                  </a:lnTo>
                  <a:lnTo>
                    <a:pt x="3061" y="2359"/>
                  </a:lnTo>
                  <a:lnTo>
                    <a:pt x="3098" y="2274"/>
                  </a:lnTo>
                  <a:lnTo>
                    <a:pt x="3130" y="2187"/>
                  </a:lnTo>
                  <a:lnTo>
                    <a:pt x="3157" y="2097"/>
                  </a:lnTo>
                  <a:lnTo>
                    <a:pt x="3179" y="2004"/>
                  </a:lnTo>
                  <a:lnTo>
                    <a:pt x="3195" y="1910"/>
                  </a:lnTo>
                  <a:lnTo>
                    <a:pt x="3204" y="1814"/>
                  </a:lnTo>
                  <a:lnTo>
                    <a:pt x="3207" y="1716"/>
                  </a:lnTo>
                  <a:lnTo>
                    <a:pt x="3204" y="1618"/>
                  </a:lnTo>
                  <a:lnTo>
                    <a:pt x="3195" y="1522"/>
                  </a:lnTo>
                  <a:lnTo>
                    <a:pt x="3179" y="1428"/>
                  </a:lnTo>
                  <a:lnTo>
                    <a:pt x="3157" y="1335"/>
                  </a:lnTo>
                  <a:lnTo>
                    <a:pt x="3130" y="1245"/>
                  </a:lnTo>
                  <a:lnTo>
                    <a:pt x="3098" y="1158"/>
                  </a:lnTo>
                  <a:lnTo>
                    <a:pt x="3061" y="1073"/>
                  </a:lnTo>
                  <a:lnTo>
                    <a:pt x="3018" y="991"/>
                  </a:lnTo>
                  <a:lnTo>
                    <a:pt x="2971" y="912"/>
                  </a:lnTo>
                  <a:lnTo>
                    <a:pt x="2919" y="836"/>
                  </a:lnTo>
                  <a:lnTo>
                    <a:pt x="2862" y="763"/>
                  </a:lnTo>
                  <a:lnTo>
                    <a:pt x="2802" y="695"/>
                  </a:lnTo>
                  <a:lnTo>
                    <a:pt x="2737" y="630"/>
                  </a:lnTo>
                  <a:lnTo>
                    <a:pt x="2669" y="570"/>
                  </a:lnTo>
                  <a:lnTo>
                    <a:pt x="2596" y="513"/>
                  </a:lnTo>
                  <a:lnTo>
                    <a:pt x="2520" y="461"/>
                  </a:lnTo>
                  <a:lnTo>
                    <a:pt x="2441" y="414"/>
                  </a:lnTo>
                  <a:lnTo>
                    <a:pt x="2359" y="371"/>
                  </a:lnTo>
                  <a:lnTo>
                    <a:pt x="2274" y="334"/>
                  </a:lnTo>
                  <a:lnTo>
                    <a:pt x="2187" y="302"/>
                  </a:lnTo>
                  <a:lnTo>
                    <a:pt x="2097" y="275"/>
                  </a:lnTo>
                  <a:lnTo>
                    <a:pt x="2004" y="253"/>
                  </a:lnTo>
                  <a:lnTo>
                    <a:pt x="1910" y="237"/>
                  </a:lnTo>
                  <a:lnTo>
                    <a:pt x="1814" y="228"/>
                  </a:lnTo>
                  <a:lnTo>
                    <a:pt x="1715" y="225"/>
                  </a:lnTo>
                  <a:close/>
                  <a:moveTo>
                    <a:pt x="1715" y="0"/>
                  </a:moveTo>
                  <a:lnTo>
                    <a:pt x="1820" y="3"/>
                  </a:lnTo>
                  <a:lnTo>
                    <a:pt x="1923" y="12"/>
                  </a:lnTo>
                  <a:lnTo>
                    <a:pt x="2024" y="28"/>
                  </a:lnTo>
                  <a:lnTo>
                    <a:pt x="2123" y="49"/>
                  </a:lnTo>
                  <a:lnTo>
                    <a:pt x="2219" y="76"/>
                  </a:lnTo>
                  <a:lnTo>
                    <a:pt x="2314" y="107"/>
                  </a:lnTo>
                  <a:lnTo>
                    <a:pt x="2406" y="145"/>
                  </a:lnTo>
                  <a:lnTo>
                    <a:pt x="2495" y="187"/>
                  </a:lnTo>
                  <a:lnTo>
                    <a:pt x="2581" y="235"/>
                  </a:lnTo>
                  <a:lnTo>
                    <a:pt x="2664" y="287"/>
                  </a:lnTo>
                  <a:lnTo>
                    <a:pt x="2745" y="343"/>
                  </a:lnTo>
                  <a:lnTo>
                    <a:pt x="2820" y="405"/>
                  </a:lnTo>
                  <a:lnTo>
                    <a:pt x="2894" y="469"/>
                  </a:lnTo>
                  <a:lnTo>
                    <a:pt x="2963" y="538"/>
                  </a:lnTo>
                  <a:lnTo>
                    <a:pt x="3027" y="612"/>
                  </a:lnTo>
                  <a:lnTo>
                    <a:pt x="3089" y="687"/>
                  </a:lnTo>
                  <a:lnTo>
                    <a:pt x="3145" y="768"/>
                  </a:lnTo>
                  <a:lnTo>
                    <a:pt x="3197" y="851"/>
                  </a:lnTo>
                  <a:lnTo>
                    <a:pt x="3245" y="937"/>
                  </a:lnTo>
                  <a:lnTo>
                    <a:pt x="3287" y="1026"/>
                  </a:lnTo>
                  <a:lnTo>
                    <a:pt x="3325" y="1118"/>
                  </a:lnTo>
                  <a:lnTo>
                    <a:pt x="3356" y="1213"/>
                  </a:lnTo>
                  <a:lnTo>
                    <a:pt x="3383" y="1309"/>
                  </a:lnTo>
                  <a:lnTo>
                    <a:pt x="3404" y="1408"/>
                  </a:lnTo>
                  <a:lnTo>
                    <a:pt x="3420" y="1509"/>
                  </a:lnTo>
                  <a:lnTo>
                    <a:pt x="3429" y="1612"/>
                  </a:lnTo>
                  <a:lnTo>
                    <a:pt x="3432" y="1716"/>
                  </a:lnTo>
                  <a:lnTo>
                    <a:pt x="3429" y="1820"/>
                  </a:lnTo>
                  <a:lnTo>
                    <a:pt x="3420" y="1923"/>
                  </a:lnTo>
                  <a:lnTo>
                    <a:pt x="3404" y="2024"/>
                  </a:lnTo>
                  <a:lnTo>
                    <a:pt x="3383" y="2123"/>
                  </a:lnTo>
                  <a:lnTo>
                    <a:pt x="3356" y="2219"/>
                  </a:lnTo>
                  <a:lnTo>
                    <a:pt x="3325" y="2314"/>
                  </a:lnTo>
                  <a:lnTo>
                    <a:pt x="3287" y="2406"/>
                  </a:lnTo>
                  <a:lnTo>
                    <a:pt x="3245" y="2495"/>
                  </a:lnTo>
                  <a:lnTo>
                    <a:pt x="3197" y="2581"/>
                  </a:lnTo>
                  <a:lnTo>
                    <a:pt x="3145" y="2664"/>
                  </a:lnTo>
                  <a:lnTo>
                    <a:pt x="3089" y="2745"/>
                  </a:lnTo>
                  <a:lnTo>
                    <a:pt x="3027" y="2820"/>
                  </a:lnTo>
                  <a:lnTo>
                    <a:pt x="2963" y="2894"/>
                  </a:lnTo>
                  <a:lnTo>
                    <a:pt x="2894" y="2963"/>
                  </a:lnTo>
                  <a:lnTo>
                    <a:pt x="2820" y="3027"/>
                  </a:lnTo>
                  <a:lnTo>
                    <a:pt x="2745" y="3089"/>
                  </a:lnTo>
                  <a:lnTo>
                    <a:pt x="2664" y="3145"/>
                  </a:lnTo>
                  <a:lnTo>
                    <a:pt x="2581" y="3197"/>
                  </a:lnTo>
                  <a:lnTo>
                    <a:pt x="2495" y="3245"/>
                  </a:lnTo>
                  <a:lnTo>
                    <a:pt x="2406" y="3287"/>
                  </a:lnTo>
                  <a:lnTo>
                    <a:pt x="2314" y="3325"/>
                  </a:lnTo>
                  <a:lnTo>
                    <a:pt x="2219" y="3356"/>
                  </a:lnTo>
                  <a:lnTo>
                    <a:pt x="2123" y="3383"/>
                  </a:lnTo>
                  <a:lnTo>
                    <a:pt x="2024" y="3404"/>
                  </a:lnTo>
                  <a:lnTo>
                    <a:pt x="1923" y="3420"/>
                  </a:lnTo>
                  <a:lnTo>
                    <a:pt x="1820" y="3429"/>
                  </a:lnTo>
                  <a:lnTo>
                    <a:pt x="1715" y="3432"/>
                  </a:lnTo>
                  <a:lnTo>
                    <a:pt x="1612" y="3429"/>
                  </a:lnTo>
                  <a:lnTo>
                    <a:pt x="1509" y="3420"/>
                  </a:lnTo>
                  <a:lnTo>
                    <a:pt x="1408" y="3404"/>
                  </a:lnTo>
                  <a:lnTo>
                    <a:pt x="1309" y="3383"/>
                  </a:lnTo>
                  <a:lnTo>
                    <a:pt x="1213" y="3356"/>
                  </a:lnTo>
                  <a:lnTo>
                    <a:pt x="1118" y="3325"/>
                  </a:lnTo>
                  <a:lnTo>
                    <a:pt x="1025" y="3287"/>
                  </a:lnTo>
                  <a:lnTo>
                    <a:pt x="937" y="3245"/>
                  </a:lnTo>
                  <a:lnTo>
                    <a:pt x="851" y="3197"/>
                  </a:lnTo>
                  <a:lnTo>
                    <a:pt x="768" y="3145"/>
                  </a:lnTo>
                  <a:lnTo>
                    <a:pt x="687" y="3089"/>
                  </a:lnTo>
                  <a:lnTo>
                    <a:pt x="610" y="3027"/>
                  </a:lnTo>
                  <a:lnTo>
                    <a:pt x="538" y="2963"/>
                  </a:lnTo>
                  <a:lnTo>
                    <a:pt x="469" y="2894"/>
                  </a:lnTo>
                  <a:lnTo>
                    <a:pt x="405" y="2820"/>
                  </a:lnTo>
                  <a:lnTo>
                    <a:pt x="343" y="2745"/>
                  </a:lnTo>
                  <a:lnTo>
                    <a:pt x="287" y="2664"/>
                  </a:lnTo>
                  <a:lnTo>
                    <a:pt x="235" y="2581"/>
                  </a:lnTo>
                  <a:lnTo>
                    <a:pt x="187" y="2495"/>
                  </a:lnTo>
                  <a:lnTo>
                    <a:pt x="145" y="2406"/>
                  </a:lnTo>
                  <a:lnTo>
                    <a:pt x="107" y="2314"/>
                  </a:lnTo>
                  <a:lnTo>
                    <a:pt x="76" y="2219"/>
                  </a:lnTo>
                  <a:lnTo>
                    <a:pt x="49" y="2123"/>
                  </a:lnTo>
                  <a:lnTo>
                    <a:pt x="28" y="2024"/>
                  </a:lnTo>
                  <a:lnTo>
                    <a:pt x="12" y="1923"/>
                  </a:lnTo>
                  <a:lnTo>
                    <a:pt x="3" y="1820"/>
                  </a:lnTo>
                  <a:lnTo>
                    <a:pt x="0" y="1716"/>
                  </a:lnTo>
                  <a:lnTo>
                    <a:pt x="3" y="1612"/>
                  </a:lnTo>
                  <a:lnTo>
                    <a:pt x="12" y="1509"/>
                  </a:lnTo>
                  <a:lnTo>
                    <a:pt x="28" y="1408"/>
                  </a:lnTo>
                  <a:lnTo>
                    <a:pt x="49" y="1309"/>
                  </a:lnTo>
                  <a:lnTo>
                    <a:pt x="76" y="1213"/>
                  </a:lnTo>
                  <a:lnTo>
                    <a:pt x="107" y="1118"/>
                  </a:lnTo>
                  <a:lnTo>
                    <a:pt x="145" y="1026"/>
                  </a:lnTo>
                  <a:lnTo>
                    <a:pt x="187" y="937"/>
                  </a:lnTo>
                  <a:lnTo>
                    <a:pt x="235" y="851"/>
                  </a:lnTo>
                  <a:lnTo>
                    <a:pt x="287" y="768"/>
                  </a:lnTo>
                  <a:lnTo>
                    <a:pt x="343" y="687"/>
                  </a:lnTo>
                  <a:lnTo>
                    <a:pt x="405" y="612"/>
                  </a:lnTo>
                  <a:lnTo>
                    <a:pt x="469" y="538"/>
                  </a:lnTo>
                  <a:lnTo>
                    <a:pt x="538" y="469"/>
                  </a:lnTo>
                  <a:lnTo>
                    <a:pt x="610" y="405"/>
                  </a:lnTo>
                  <a:lnTo>
                    <a:pt x="687" y="343"/>
                  </a:lnTo>
                  <a:lnTo>
                    <a:pt x="768" y="287"/>
                  </a:lnTo>
                  <a:lnTo>
                    <a:pt x="851" y="235"/>
                  </a:lnTo>
                  <a:lnTo>
                    <a:pt x="937" y="187"/>
                  </a:lnTo>
                  <a:lnTo>
                    <a:pt x="1025" y="145"/>
                  </a:lnTo>
                  <a:lnTo>
                    <a:pt x="1118" y="107"/>
                  </a:lnTo>
                  <a:lnTo>
                    <a:pt x="1213" y="76"/>
                  </a:lnTo>
                  <a:lnTo>
                    <a:pt x="1309" y="49"/>
                  </a:lnTo>
                  <a:lnTo>
                    <a:pt x="1408" y="28"/>
                  </a:lnTo>
                  <a:lnTo>
                    <a:pt x="1509" y="12"/>
                  </a:lnTo>
                  <a:lnTo>
                    <a:pt x="1612" y="3"/>
                  </a:lnTo>
                  <a:lnTo>
                    <a:pt x="17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9DE1E48C-B311-41B1-991A-6A9F6F948D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2375" y="3625850"/>
              <a:ext cx="644525" cy="473075"/>
            </a:xfrm>
            <a:custGeom>
              <a:avLst/>
              <a:gdLst>
                <a:gd name="T0" fmla="*/ 1514 w 1626"/>
                <a:gd name="T1" fmla="*/ 0 h 1190"/>
                <a:gd name="T2" fmla="*/ 1536 w 1626"/>
                <a:gd name="T3" fmla="*/ 2 h 1190"/>
                <a:gd name="T4" fmla="*/ 1557 w 1626"/>
                <a:gd name="T5" fmla="*/ 8 h 1190"/>
                <a:gd name="T6" fmla="*/ 1575 w 1626"/>
                <a:gd name="T7" fmla="*/ 19 h 1190"/>
                <a:gd name="T8" fmla="*/ 1593 w 1626"/>
                <a:gd name="T9" fmla="*/ 33 h 1190"/>
                <a:gd name="T10" fmla="*/ 1608 w 1626"/>
                <a:gd name="T11" fmla="*/ 51 h 1190"/>
                <a:gd name="T12" fmla="*/ 1618 w 1626"/>
                <a:gd name="T13" fmla="*/ 71 h 1190"/>
                <a:gd name="T14" fmla="*/ 1624 w 1626"/>
                <a:gd name="T15" fmla="*/ 92 h 1190"/>
                <a:gd name="T16" fmla="*/ 1626 w 1626"/>
                <a:gd name="T17" fmla="*/ 112 h 1190"/>
                <a:gd name="T18" fmla="*/ 1624 w 1626"/>
                <a:gd name="T19" fmla="*/ 134 h 1190"/>
                <a:gd name="T20" fmla="*/ 1618 w 1626"/>
                <a:gd name="T21" fmla="*/ 155 h 1190"/>
                <a:gd name="T22" fmla="*/ 1608 w 1626"/>
                <a:gd name="T23" fmla="*/ 175 h 1190"/>
                <a:gd name="T24" fmla="*/ 1593 w 1626"/>
                <a:gd name="T25" fmla="*/ 193 h 1190"/>
                <a:gd name="T26" fmla="*/ 629 w 1626"/>
                <a:gd name="T27" fmla="*/ 1157 h 1190"/>
                <a:gd name="T28" fmla="*/ 629 w 1626"/>
                <a:gd name="T29" fmla="*/ 1157 h 1190"/>
                <a:gd name="T30" fmla="*/ 611 w 1626"/>
                <a:gd name="T31" fmla="*/ 1171 h 1190"/>
                <a:gd name="T32" fmla="*/ 591 w 1626"/>
                <a:gd name="T33" fmla="*/ 1182 h 1190"/>
                <a:gd name="T34" fmla="*/ 571 w 1626"/>
                <a:gd name="T35" fmla="*/ 1188 h 1190"/>
                <a:gd name="T36" fmla="*/ 550 w 1626"/>
                <a:gd name="T37" fmla="*/ 1190 h 1190"/>
                <a:gd name="T38" fmla="*/ 528 w 1626"/>
                <a:gd name="T39" fmla="*/ 1188 h 1190"/>
                <a:gd name="T40" fmla="*/ 507 w 1626"/>
                <a:gd name="T41" fmla="*/ 1182 h 1190"/>
                <a:gd name="T42" fmla="*/ 487 w 1626"/>
                <a:gd name="T43" fmla="*/ 1171 h 1190"/>
                <a:gd name="T44" fmla="*/ 470 w 1626"/>
                <a:gd name="T45" fmla="*/ 1157 h 1190"/>
                <a:gd name="T46" fmla="*/ 33 w 1626"/>
                <a:gd name="T47" fmla="*/ 720 h 1190"/>
                <a:gd name="T48" fmla="*/ 18 w 1626"/>
                <a:gd name="T49" fmla="*/ 702 h 1190"/>
                <a:gd name="T50" fmla="*/ 8 w 1626"/>
                <a:gd name="T51" fmla="*/ 682 h 1190"/>
                <a:gd name="T52" fmla="*/ 2 w 1626"/>
                <a:gd name="T53" fmla="*/ 662 h 1190"/>
                <a:gd name="T54" fmla="*/ 0 w 1626"/>
                <a:gd name="T55" fmla="*/ 640 h 1190"/>
                <a:gd name="T56" fmla="*/ 2 w 1626"/>
                <a:gd name="T57" fmla="*/ 619 h 1190"/>
                <a:gd name="T58" fmla="*/ 8 w 1626"/>
                <a:gd name="T59" fmla="*/ 598 h 1190"/>
                <a:gd name="T60" fmla="*/ 18 w 1626"/>
                <a:gd name="T61" fmla="*/ 578 h 1190"/>
                <a:gd name="T62" fmla="*/ 33 w 1626"/>
                <a:gd name="T63" fmla="*/ 561 h 1190"/>
                <a:gd name="T64" fmla="*/ 51 w 1626"/>
                <a:gd name="T65" fmla="*/ 546 h 1190"/>
                <a:gd name="T66" fmla="*/ 69 w 1626"/>
                <a:gd name="T67" fmla="*/ 536 h 1190"/>
                <a:gd name="T68" fmla="*/ 90 w 1626"/>
                <a:gd name="T69" fmla="*/ 529 h 1190"/>
                <a:gd name="T70" fmla="*/ 112 w 1626"/>
                <a:gd name="T71" fmla="*/ 527 h 1190"/>
                <a:gd name="T72" fmla="*/ 134 w 1626"/>
                <a:gd name="T73" fmla="*/ 529 h 1190"/>
                <a:gd name="T74" fmla="*/ 155 w 1626"/>
                <a:gd name="T75" fmla="*/ 536 h 1190"/>
                <a:gd name="T76" fmla="*/ 174 w 1626"/>
                <a:gd name="T77" fmla="*/ 546 h 1190"/>
                <a:gd name="T78" fmla="*/ 192 w 1626"/>
                <a:gd name="T79" fmla="*/ 561 h 1190"/>
                <a:gd name="T80" fmla="*/ 550 w 1626"/>
                <a:gd name="T81" fmla="*/ 918 h 1190"/>
                <a:gd name="T82" fmla="*/ 1434 w 1626"/>
                <a:gd name="T83" fmla="*/ 33 h 1190"/>
                <a:gd name="T84" fmla="*/ 1452 w 1626"/>
                <a:gd name="T85" fmla="*/ 19 h 1190"/>
                <a:gd name="T86" fmla="*/ 1471 w 1626"/>
                <a:gd name="T87" fmla="*/ 8 h 1190"/>
                <a:gd name="T88" fmla="*/ 1492 w 1626"/>
                <a:gd name="T89" fmla="*/ 2 h 1190"/>
                <a:gd name="T90" fmla="*/ 1514 w 1626"/>
                <a:gd name="T91" fmla="*/ 0 h 1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26" h="1190">
                  <a:moveTo>
                    <a:pt x="1514" y="0"/>
                  </a:moveTo>
                  <a:lnTo>
                    <a:pt x="1536" y="2"/>
                  </a:lnTo>
                  <a:lnTo>
                    <a:pt x="1557" y="8"/>
                  </a:lnTo>
                  <a:lnTo>
                    <a:pt x="1575" y="19"/>
                  </a:lnTo>
                  <a:lnTo>
                    <a:pt x="1593" y="33"/>
                  </a:lnTo>
                  <a:lnTo>
                    <a:pt x="1608" y="51"/>
                  </a:lnTo>
                  <a:lnTo>
                    <a:pt x="1618" y="71"/>
                  </a:lnTo>
                  <a:lnTo>
                    <a:pt x="1624" y="92"/>
                  </a:lnTo>
                  <a:lnTo>
                    <a:pt x="1626" y="112"/>
                  </a:lnTo>
                  <a:lnTo>
                    <a:pt x="1624" y="134"/>
                  </a:lnTo>
                  <a:lnTo>
                    <a:pt x="1618" y="155"/>
                  </a:lnTo>
                  <a:lnTo>
                    <a:pt x="1608" y="175"/>
                  </a:lnTo>
                  <a:lnTo>
                    <a:pt x="1593" y="193"/>
                  </a:lnTo>
                  <a:lnTo>
                    <a:pt x="629" y="1157"/>
                  </a:lnTo>
                  <a:lnTo>
                    <a:pt x="629" y="1157"/>
                  </a:lnTo>
                  <a:lnTo>
                    <a:pt x="611" y="1171"/>
                  </a:lnTo>
                  <a:lnTo>
                    <a:pt x="591" y="1182"/>
                  </a:lnTo>
                  <a:lnTo>
                    <a:pt x="571" y="1188"/>
                  </a:lnTo>
                  <a:lnTo>
                    <a:pt x="550" y="1190"/>
                  </a:lnTo>
                  <a:lnTo>
                    <a:pt x="528" y="1188"/>
                  </a:lnTo>
                  <a:lnTo>
                    <a:pt x="507" y="1182"/>
                  </a:lnTo>
                  <a:lnTo>
                    <a:pt x="487" y="1171"/>
                  </a:lnTo>
                  <a:lnTo>
                    <a:pt x="470" y="1157"/>
                  </a:lnTo>
                  <a:lnTo>
                    <a:pt x="33" y="720"/>
                  </a:lnTo>
                  <a:lnTo>
                    <a:pt x="18" y="702"/>
                  </a:lnTo>
                  <a:lnTo>
                    <a:pt x="8" y="682"/>
                  </a:lnTo>
                  <a:lnTo>
                    <a:pt x="2" y="662"/>
                  </a:lnTo>
                  <a:lnTo>
                    <a:pt x="0" y="640"/>
                  </a:lnTo>
                  <a:lnTo>
                    <a:pt x="2" y="619"/>
                  </a:lnTo>
                  <a:lnTo>
                    <a:pt x="8" y="598"/>
                  </a:lnTo>
                  <a:lnTo>
                    <a:pt x="18" y="578"/>
                  </a:lnTo>
                  <a:lnTo>
                    <a:pt x="33" y="561"/>
                  </a:lnTo>
                  <a:lnTo>
                    <a:pt x="51" y="546"/>
                  </a:lnTo>
                  <a:lnTo>
                    <a:pt x="69" y="536"/>
                  </a:lnTo>
                  <a:lnTo>
                    <a:pt x="90" y="529"/>
                  </a:lnTo>
                  <a:lnTo>
                    <a:pt x="112" y="527"/>
                  </a:lnTo>
                  <a:lnTo>
                    <a:pt x="134" y="529"/>
                  </a:lnTo>
                  <a:lnTo>
                    <a:pt x="155" y="536"/>
                  </a:lnTo>
                  <a:lnTo>
                    <a:pt x="174" y="546"/>
                  </a:lnTo>
                  <a:lnTo>
                    <a:pt x="192" y="561"/>
                  </a:lnTo>
                  <a:lnTo>
                    <a:pt x="550" y="918"/>
                  </a:lnTo>
                  <a:lnTo>
                    <a:pt x="1434" y="33"/>
                  </a:lnTo>
                  <a:lnTo>
                    <a:pt x="1452" y="19"/>
                  </a:lnTo>
                  <a:lnTo>
                    <a:pt x="1471" y="8"/>
                  </a:lnTo>
                  <a:lnTo>
                    <a:pt x="1492" y="2"/>
                  </a:lnTo>
                  <a:lnTo>
                    <a:pt x="15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18" name="Inhaltsplatzhalter 4">
            <a:extLst>
              <a:ext uri="{FF2B5EF4-FFF2-40B4-BE49-F238E27FC236}">
                <a16:creationId xmlns:a16="http://schemas.microsoft.com/office/drawing/2014/main" id="{911341F2-6393-4BA3-97A2-B5E6878C22BE}"/>
              </a:ext>
            </a:extLst>
          </p:cNvPr>
          <p:cNvSpPr txBox="1">
            <a:spLocks/>
          </p:cNvSpPr>
          <p:nvPr/>
        </p:nvSpPr>
        <p:spPr>
          <a:xfrm>
            <a:off x="1119408" y="3077747"/>
            <a:ext cx="3833592" cy="38215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What are the necessary measures to decarbonize the transportation sector in Qatar by 2050?</a:t>
            </a: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A1F2812-3A75-4EA2-8FBB-2F68FAC12F6C}"/>
              </a:ext>
            </a:extLst>
          </p:cNvPr>
          <p:cNvGrpSpPr/>
          <p:nvPr/>
        </p:nvGrpSpPr>
        <p:grpSpPr>
          <a:xfrm>
            <a:off x="388620" y="3033095"/>
            <a:ext cx="474222" cy="474222"/>
            <a:chOff x="2133600" y="3181350"/>
            <a:chExt cx="1362075" cy="1362075"/>
          </a:xfrm>
          <a:solidFill>
            <a:schemeClr val="accent3"/>
          </a:solidFill>
        </p:grpSpPr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E2346223-84A2-4B29-987C-F4578210EB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3600" y="3181350"/>
              <a:ext cx="1362075" cy="1362075"/>
            </a:xfrm>
            <a:custGeom>
              <a:avLst/>
              <a:gdLst>
                <a:gd name="T0" fmla="*/ 1428 w 3432"/>
                <a:gd name="T1" fmla="*/ 253 h 3432"/>
                <a:gd name="T2" fmla="*/ 1073 w 3432"/>
                <a:gd name="T3" fmla="*/ 371 h 3432"/>
                <a:gd name="T4" fmla="*/ 763 w 3432"/>
                <a:gd name="T5" fmla="*/ 570 h 3432"/>
                <a:gd name="T6" fmla="*/ 513 w 3432"/>
                <a:gd name="T7" fmla="*/ 836 h 3432"/>
                <a:gd name="T8" fmla="*/ 334 w 3432"/>
                <a:gd name="T9" fmla="*/ 1158 h 3432"/>
                <a:gd name="T10" fmla="*/ 237 w 3432"/>
                <a:gd name="T11" fmla="*/ 1522 h 3432"/>
                <a:gd name="T12" fmla="*/ 237 w 3432"/>
                <a:gd name="T13" fmla="*/ 1910 h 3432"/>
                <a:gd name="T14" fmla="*/ 334 w 3432"/>
                <a:gd name="T15" fmla="*/ 2274 h 3432"/>
                <a:gd name="T16" fmla="*/ 513 w 3432"/>
                <a:gd name="T17" fmla="*/ 2596 h 3432"/>
                <a:gd name="T18" fmla="*/ 763 w 3432"/>
                <a:gd name="T19" fmla="*/ 2862 h 3432"/>
                <a:gd name="T20" fmla="*/ 1073 w 3432"/>
                <a:gd name="T21" fmla="*/ 3061 h 3432"/>
                <a:gd name="T22" fmla="*/ 1428 w 3432"/>
                <a:gd name="T23" fmla="*/ 3179 h 3432"/>
                <a:gd name="T24" fmla="*/ 1814 w 3432"/>
                <a:gd name="T25" fmla="*/ 3204 h 3432"/>
                <a:gd name="T26" fmla="*/ 2187 w 3432"/>
                <a:gd name="T27" fmla="*/ 3130 h 3432"/>
                <a:gd name="T28" fmla="*/ 2520 w 3432"/>
                <a:gd name="T29" fmla="*/ 2971 h 3432"/>
                <a:gd name="T30" fmla="*/ 2802 w 3432"/>
                <a:gd name="T31" fmla="*/ 2737 h 3432"/>
                <a:gd name="T32" fmla="*/ 3018 w 3432"/>
                <a:gd name="T33" fmla="*/ 2441 h 3432"/>
                <a:gd name="T34" fmla="*/ 3157 w 3432"/>
                <a:gd name="T35" fmla="*/ 2097 h 3432"/>
                <a:gd name="T36" fmla="*/ 3207 w 3432"/>
                <a:gd name="T37" fmla="*/ 1716 h 3432"/>
                <a:gd name="T38" fmla="*/ 3157 w 3432"/>
                <a:gd name="T39" fmla="*/ 1335 h 3432"/>
                <a:gd name="T40" fmla="*/ 3018 w 3432"/>
                <a:gd name="T41" fmla="*/ 991 h 3432"/>
                <a:gd name="T42" fmla="*/ 2802 w 3432"/>
                <a:gd name="T43" fmla="*/ 695 h 3432"/>
                <a:gd name="T44" fmla="*/ 2520 w 3432"/>
                <a:gd name="T45" fmla="*/ 461 h 3432"/>
                <a:gd name="T46" fmla="*/ 2187 w 3432"/>
                <a:gd name="T47" fmla="*/ 302 h 3432"/>
                <a:gd name="T48" fmla="*/ 1814 w 3432"/>
                <a:gd name="T49" fmla="*/ 228 h 3432"/>
                <a:gd name="T50" fmla="*/ 1923 w 3432"/>
                <a:gd name="T51" fmla="*/ 12 h 3432"/>
                <a:gd name="T52" fmla="*/ 2314 w 3432"/>
                <a:gd name="T53" fmla="*/ 107 h 3432"/>
                <a:gd name="T54" fmla="*/ 2664 w 3432"/>
                <a:gd name="T55" fmla="*/ 287 h 3432"/>
                <a:gd name="T56" fmla="*/ 2963 w 3432"/>
                <a:gd name="T57" fmla="*/ 538 h 3432"/>
                <a:gd name="T58" fmla="*/ 3197 w 3432"/>
                <a:gd name="T59" fmla="*/ 851 h 3432"/>
                <a:gd name="T60" fmla="*/ 3356 w 3432"/>
                <a:gd name="T61" fmla="*/ 1213 h 3432"/>
                <a:gd name="T62" fmla="*/ 3429 w 3432"/>
                <a:gd name="T63" fmla="*/ 1612 h 3432"/>
                <a:gd name="T64" fmla="*/ 3404 w 3432"/>
                <a:gd name="T65" fmla="*/ 2024 h 3432"/>
                <a:gd name="T66" fmla="*/ 3287 w 3432"/>
                <a:gd name="T67" fmla="*/ 2406 h 3432"/>
                <a:gd name="T68" fmla="*/ 3089 w 3432"/>
                <a:gd name="T69" fmla="*/ 2745 h 3432"/>
                <a:gd name="T70" fmla="*/ 2820 w 3432"/>
                <a:gd name="T71" fmla="*/ 3027 h 3432"/>
                <a:gd name="T72" fmla="*/ 2495 w 3432"/>
                <a:gd name="T73" fmla="*/ 3245 h 3432"/>
                <a:gd name="T74" fmla="*/ 2123 w 3432"/>
                <a:gd name="T75" fmla="*/ 3383 h 3432"/>
                <a:gd name="T76" fmla="*/ 1715 w 3432"/>
                <a:gd name="T77" fmla="*/ 3432 h 3432"/>
                <a:gd name="T78" fmla="*/ 1309 w 3432"/>
                <a:gd name="T79" fmla="*/ 3383 h 3432"/>
                <a:gd name="T80" fmla="*/ 937 w 3432"/>
                <a:gd name="T81" fmla="*/ 3245 h 3432"/>
                <a:gd name="T82" fmla="*/ 610 w 3432"/>
                <a:gd name="T83" fmla="*/ 3027 h 3432"/>
                <a:gd name="T84" fmla="*/ 343 w 3432"/>
                <a:gd name="T85" fmla="*/ 2745 h 3432"/>
                <a:gd name="T86" fmla="*/ 145 w 3432"/>
                <a:gd name="T87" fmla="*/ 2406 h 3432"/>
                <a:gd name="T88" fmla="*/ 28 w 3432"/>
                <a:gd name="T89" fmla="*/ 2024 h 3432"/>
                <a:gd name="T90" fmla="*/ 3 w 3432"/>
                <a:gd name="T91" fmla="*/ 1612 h 3432"/>
                <a:gd name="T92" fmla="*/ 76 w 3432"/>
                <a:gd name="T93" fmla="*/ 1213 h 3432"/>
                <a:gd name="T94" fmla="*/ 235 w 3432"/>
                <a:gd name="T95" fmla="*/ 851 h 3432"/>
                <a:gd name="T96" fmla="*/ 469 w 3432"/>
                <a:gd name="T97" fmla="*/ 538 h 3432"/>
                <a:gd name="T98" fmla="*/ 768 w 3432"/>
                <a:gd name="T99" fmla="*/ 287 h 3432"/>
                <a:gd name="T100" fmla="*/ 1118 w 3432"/>
                <a:gd name="T101" fmla="*/ 107 h 3432"/>
                <a:gd name="T102" fmla="*/ 1509 w 3432"/>
                <a:gd name="T103" fmla="*/ 12 h 3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432" h="3432">
                  <a:moveTo>
                    <a:pt x="1715" y="225"/>
                  </a:moveTo>
                  <a:lnTo>
                    <a:pt x="1618" y="228"/>
                  </a:lnTo>
                  <a:lnTo>
                    <a:pt x="1522" y="237"/>
                  </a:lnTo>
                  <a:lnTo>
                    <a:pt x="1428" y="253"/>
                  </a:lnTo>
                  <a:lnTo>
                    <a:pt x="1335" y="275"/>
                  </a:lnTo>
                  <a:lnTo>
                    <a:pt x="1245" y="302"/>
                  </a:lnTo>
                  <a:lnTo>
                    <a:pt x="1158" y="334"/>
                  </a:lnTo>
                  <a:lnTo>
                    <a:pt x="1073" y="371"/>
                  </a:lnTo>
                  <a:lnTo>
                    <a:pt x="991" y="414"/>
                  </a:lnTo>
                  <a:lnTo>
                    <a:pt x="912" y="461"/>
                  </a:lnTo>
                  <a:lnTo>
                    <a:pt x="836" y="513"/>
                  </a:lnTo>
                  <a:lnTo>
                    <a:pt x="763" y="570"/>
                  </a:lnTo>
                  <a:lnTo>
                    <a:pt x="695" y="630"/>
                  </a:lnTo>
                  <a:lnTo>
                    <a:pt x="630" y="695"/>
                  </a:lnTo>
                  <a:lnTo>
                    <a:pt x="570" y="763"/>
                  </a:lnTo>
                  <a:lnTo>
                    <a:pt x="513" y="836"/>
                  </a:lnTo>
                  <a:lnTo>
                    <a:pt x="461" y="912"/>
                  </a:lnTo>
                  <a:lnTo>
                    <a:pt x="414" y="991"/>
                  </a:lnTo>
                  <a:lnTo>
                    <a:pt x="371" y="1073"/>
                  </a:lnTo>
                  <a:lnTo>
                    <a:pt x="334" y="1158"/>
                  </a:lnTo>
                  <a:lnTo>
                    <a:pt x="302" y="1245"/>
                  </a:lnTo>
                  <a:lnTo>
                    <a:pt x="275" y="1335"/>
                  </a:lnTo>
                  <a:lnTo>
                    <a:pt x="253" y="1428"/>
                  </a:lnTo>
                  <a:lnTo>
                    <a:pt x="237" y="1522"/>
                  </a:lnTo>
                  <a:lnTo>
                    <a:pt x="228" y="1618"/>
                  </a:lnTo>
                  <a:lnTo>
                    <a:pt x="225" y="1716"/>
                  </a:lnTo>
                  <a:lnTo>
                    <a:pt x="228" y="1814"/>
                  </a:lnTo>
                  <a:lnTo>
                    <a:pt x="237" y="1910"/>
                  </a:lnTo>
                  <a:lnTo>
                    <a:pt x="253" y="2004"/>
                  </a:lnTo>
                  <a:lnTo>
                    <a:pt x="275" y="2097"/>
                  </a:lnTo>
                  <a:lnTo>
                    <a:pt x="302" y="2187"/>
                  </a:lnTo>
                  <a:lnTo>
                    <a:pt x="334" y="2274"/>
                  </a:lnTo>
                  <a:lnTo>
                    <a:pt x="371" y="2359"/>
                  </a:lnTo>
                  <a:lnTo>
                    <a:pt x="414" y="2441"/>
                  </a:lnTo>
                  <a:lnTo>
                    <a:pt x="461" y="2520"/>
                  </a:lnTo>
                  <a:lnTo>
                    <a:pt x="513" y="2596"/>
                  </a:lnTo>
                  <a:lnTo>
                    <a:pt x="570" y="2669"/>
                  </a:lnTo>
                  <a:lnTo>
                    <a:pt x="630" y="2737"/>
                  </a:lnTo>
                  <a:lnTo>
                    <a:pt x="695" y="2802"/>
                  </a:lnTo>
                  <a:lnTo>
                    <a:pt x="763" y="2862"/>
                  </a:lnTo>
                  <a:lnTo>
                    <a:pt x="836" y="2919"/>
                  </a:lnTo>
                  <a:lnTo>
                    <a:pt x="912" y="2971"/>
                  </a:lnTo>
                  <a:lnTo>
                    <a:pt x="991" y="3018"/>
                  </a:lnTo>
                  <a:lnTo>
                    <a:pt x="1073" y="3061"/>
                  </a:lnTo>
                  <a:lnTo>
                    <a:pt x="1158" y="3098"/>
                  </a:lnTo>
                  <a:lnTo>
                    <a:pt x="1245" y="3130"/>
                  </a:lnTo>
                  <a:lnTo>
                    <a:pt x="1335" y="3157"/>
                  </a:lnTo>
                  <a:lnTo>
                    <a:pt x="1428" y="3179"/>
                  </a:lnTo>
                  <a:lnTo>
                    <a:pt x="1522" y="3195"/>
                  </a:lnTo>
                  <a:lnTo>
                    <a:pt x="1618" y="3204"/>
                  </a:lnTo>
                  <a:lnTo>
                    <a:pt x="1715" y="3207"/>
                  </a:lnTo>
                  <a:lnTo>
                    <a:pt x="1814" y="3204"/>
                  </a:lnTo>
                  <a:lnTo>
                    <a:pt x="1910" y="3195"/>
                  </a:lnTo>
                  <a:lnTo>
                    <a:pt x="2004" y="3179"/>
                  </a:lnTo>
                  <a:lnTo>
                    <a:pt x="2097" y="3157"/>
                  </a:lnTo>
                  <a:lnTo>
                    <a:pt x="2187" y="3130"/>
                  </a:lnTo>
                  <a:lnTo>
                    <a:pt x="2274" y="3098"/>
                  </a:lnTo>
                  <a:lnTo>
                    <a:pt x="2359" y="3061"/>
                  </a:lnTo>
                  <a:lnTo>
                    <a:pt x="2441" y="3018"/>
                  </a:lnTo>
                  <a:lnTo>
                    <a:pt x="2520" y="2971"/>
                  </a:lnTo>
                  <a:lnTo>
                    <a:pt x="2596" y="2919"/>
                  </a:lnTo>
                  <a:lnTo>
                    <a:pt x="2669" y="2862"/>
                  </a:lnTo>
                  <a:lnTo>
                    <a:pt x="2737" y="2802"/>
                  </a:lnTo>
                  <a:lnTo>
                    <a:pt x="2802" y="2737"/>
                  </a:lnTo>
                  <a:lnTo>
                    <a:pt x="2862" y="2669"/>
                  </a:lnTo>
                  <a:lnTo>
                    <a:pt x="2919" y="2596"/>
                  </a:lnTo>
                  <a:lnTo>
                    <a:pt x="2971" y="2520"/>
                  </a:lnTo>
                  <a:lnTo>
                    <a:pt x="3018" y="2441"/>
                  </a:lnTo>
                  <a:lnTo>
                    <a:pt x="3061" y="2359"/>
                  </a:lnTo>
                  <a:lnTo>
                    <a:pt x="3098" y="2274"/>
                  </a:lnTo>
                  <a:lnTo>
                    <a:pt x="3130" y="2187"/>
                  </a:lnTo>
                  <a:lnTo>
                    <a:pt x="3157" y="2097"/>
                  </a:lnTo>
                  <a:lnTo>
                    <a:pt x="3179" y="2004"/>
                  </a:lnTo>
                  <a:lnTo>
                    <a:pt x="3195" y="1910"/>
                  </a:lnTo>
                  <a:lnTo>
                    <a:pt x="3204" y="1814"/>
                  </a:lnTo>
                  <a:lnTo>
                    <a:pt x="3207" y="1716"/>
                  </a:lnTo>
                  <a:lnTo>
                    <a:pt x="3204" y="1618"/>
                  </a:lnTo>
                  <a:lnTo>
                    <a:pt x="3195" y="1522"/>
                  </a:lnTo>
                  <a:lnTo>
                    <a:pt x="3179" y="1428"/>
                  </a:lnTo>
                  <a:lnTo>
                    <a:pt x="3157" y="1335"/>
                  </a:lnTo>
                  <a:lnTo>
                    <a:pt x="3130" y="1245"/>
                  </a:lnTo>
                  <a:lnTo>
                    <a:pt x="3098" y="1158"/>
                  </a:lnTo>
                  <a:lnTo>
                    <a:pt x="3061" y="1073"/>
                  </a:lnTo>
                  <a:lnTo>
                    <a:pt x="3018" y="991"/>
                  </a:lnTo>
                  <a:lnTo>
                    <a:pt x="2971" y="912"/>
                  </a:lnTo>
                  <a:lnTo>
                    <a:pt x="2919" y="836"/>
                  </a:lnTo>
                  <a:lnTo>
                    <a:pt x="2862" y="763"/>
                  </a:lnTo>
                  <a:lnTo>
                    <a:pt x="2802" y="695"/>
                  </a:lnTo>
                  <a:lnTo>
                    <a:pt x="2737" y="630"/>
                  </a:lnTo>
                  <a:lnTo>
                    <a:pt x="2669" y="570"/>
                  </a:lnTo>
                  <a:lnTo>
                    <a:pt x="2596" y="513"/>
                  </a:lnTo>
                  <a:lnTo>
                    <a:pt x="2520" y="461"/>
                  </a:lnTo>
                  <a:lnTo>
                    <a:pt x="2441" y="414"/>
                  </a:lnTo>
                  <a:lnTo>
                    <a:pt x="2359" y="371"/>
                  </a:lnTo>
                  <a:lnTo>
                    <a:pt x="2274" y="334"/>
                  </a:lnTo>
                  <a:lnTo>
                    <a:pt x="2187" y="302"/>
                  </a:lnTo>
                  <a:lnTo>
                    <a:pt x="2097" y="275"/>
                  </a:lnTo>
                  <a:lnTo>
                    <a:pt x="2004" y="253"/>
                  </a:lnTo>
                  <a:lnTo>
                    <a:pt x="1910" y="237"/>
                  </a:lnTo>
                  <a:lnTo>
                    <a:pt x="1814" y="228"/>
                  </a:lnTo>
                  <a:lnTo>
                    <a:pt x="1715" y="225"/>
                  </a:lnTo>
                  <a:close/>
                  <a:moveTo>
                    <a:pt x="1715" y="0"/>
                  </a:moveTo>
                  <a:lnTo>
                    <a:pt x="1820" y="3"/>
                  </a:lnTo>
                  <a:lnTo>
                    <a:pt x="1923" y="12"/>
                  </a:lnTo>
                  <a:lnTo>
                    <a:pt x="2024" y="28"/>
                  </a:lnTo>
                  <a:lnTo>
                    <a:pt x="2123" y="49"/>
                  </a:lnTo>
                  <a:lnTo>
                    <a:pt x="2219" y="76"/>
                  </a:lnTo>
                  <a:lnTo>
                    <a:pt x="2314" y="107"/>
                  </a:lnTo>
                  <a:lnTo>
                    <a:pt x="2406" y="145"/>
                  </a:lnTo>
                  <a:lnTo>
                    <a:pt x="2495" y="187"/>
                  </a:lnTo>
                  <a:lnTo>
                    <a:pt x="2581" y="235"/>
                  </a:lnTo>
                  <a:lnTo>
                    <a:pt x="2664" y="287"/>
                  </a:lnTo>
                  <a:lnTo>
                    <a:pt x="2745" y="343"/>
                  </a:lnTo>
                  <a:lnTo>
                    <a:pt x="2820" y="405"/>
                  </a:lnTo>
                  <a:lnTo>
                    <a:pt x="2894" y="469"/>
                  </a:lnTo>
                  <a:lnTo>
                    <a:pt x="2963" y="538"/>
                  </a:lnTo>
                  <a:lnTo>
                    <a:pt x="3027" y="612"/>
                  </a:lnTo>
                  <a:lnTo>
                    <a:pt x="3089" y="687"/>
                  </a:lnTo>
                  <a:lnTo>
                    <a:pt x="3145" y="768"/>
                  </a:lnTo>
                  <a:lnTo>
                    <a:pt x="3197" y="851"/>
                  </a:lnTo>
                  <a:lnTo>
                    <a:pt x="3245" y="937"/>
                  </a:lnTo>
                  <a:lnTo>
                    <a:pt x="3287" y="1026"/>
                  </a:lnTo>
                  <a:lnTo>
                    <a:pt x="3325" y="1118"/>
                  </a:lnTo>
                  <a:lnTo>
                    <a:pt x="3356" y="1213"/>
                  </a:lnTo>
                  <a:lnTo>
                    <a:pt x="3383" y="1309"/>
                  </a:lnTo>
                  <a:lnTo>
                    <a:pt x="3404" y="1408"/>
                  </a:lnTo>
                  <a:lnTo>
                    <a:pt x="3420" y="1509"/>
                  </a:lnTo>
                  <a:lnTo>
                    <a:pt x="3429" y="1612"/>
                  </a:lnTo>
                  <a:lnTo>
                    <a:pt x="3432" y="1716"/>
                  </a:lnTo>
                  <a:lnTo>
                    <a:pt x="3429" y="1820"/>
                  </a:lnTo>
                  <a:lnTo>
                    <a:pt x="3420" y="1923"/>
                  </a:lnTo>
                  <a:lnTo>
                    <a:pt x="3404" y="2024"/>
                  </a:lnTo>
                  <a:lnTo>
                    <a:pt x="3383" y="2123"/>
                  </a:lnTo>
                  <a:lnTo>
                    <a:pt x="3356" y="2219"/>
                  </a:lnTo>
                  <a:lnTo>
                    <a:pt x="3325" y="2314"/>
                  </a:lnTo>
                  <a:lnTo>
                    <a:pt x="3287" y="2406"/>
                  </a:lnTo>
                  <a:lnTo>
                    <a:pt x="3245" y="2495"/>
                  </a:lnTo>
                  <a:lnTo>
                    <a:pt x="3197" y="2581"/>
                  </a:lnTo>
                  <a:lnTo>
                    <a:pt x="3145" y="2664"/>
                  </a:lnTo>
                  <a:lnTo>
                    <a:pt x="3089" y="2745"/>
                  </a:lnTo>
                  <a:lnTo>
                    <a:pt x="3027" y="2820"/>
                  </a:lnTo>
                  <a:lnTo>
                    <a:pt x="2963" y="2894"/>
                  </a:lnTo>
                  <a:lnTo>
                    <a:pt x="2894" y="2963"/>
                  </a:lnTo>
                  <a:lnTo>
                    <a:pt x="2820" y="3027"/>
                  </a:lnTo>
                  <a:lnTo>
                    <a:pt x="2745" y="3089"/>
                  </a:lnTo>
                  <a:lnTo>
                    <a:pt x="2664" y="3145"/>
                  </a:lnTo>
                  <a:lnTo>
                    <a:pt x="2581" y="3197"/>
                  </a:lnTo>
                  <a:lnTo>
                    <a:pt x="2495" y="3245"/>
                  </a:lnTo>
                  <a:lnTo>
                    <a:pt x="2406" y="3287"/>
                  </a:lnTo>
                  <a:lnTo>
                    <a:pt x="2314" y="3325"/>
                  </a:lnTo>
                  <a:lnTo>
                    <a:pt x="2219" y="3356"/>
                  </a:lnTo>
                  <a:lnTo>
                    <a:pt x="2123" y="3383"/>
                  </a:lnTo>
                  <a:lnTo>
                    <a:pt x="2024" y="3404"/>
                  </a:lnTo>
                  <a:lnTo>
                    <a:pt x="1923" y="3420"/>
                  </a:lnTo>
                  <a:lnTo>
                    <a:pt x="1820" y="3429"/>
                  </a:lnTo>
                  <a:lnTo>
                    <a:pt x="1715" y="3432"/>
                  </a:lnTo>
                  <a:lnTo>
                    <a:pt x="1612" y="3429"/>
                  </a:lnTo>
                  <a:lnTo>
                    <a:pt x="1509" y="3420"/>
                  </a:lnTo>
                  <a:lnTo>
                    <a:pt x="1408" y="3404"/>
                  </a:lnTo>
                  <a:lnTo>
                    <a:pt x="1309" y="3383"/>
                  </a:lnTo>
                  <a:lnTo>
                    <a:pt x="1213" y="3356"/>
                  </a:lnTo>
                  <a:lnTo>
                    <a:pt x="1118" y="3325"/>
                  </a:lnTo>
                  <a:lnTo>
                    <a:pt x="1025" y="3287"/>
                  </a:lnTo>
                  <a:lnTo>
                    <a:pt x="937" y="3245"/>
                  </a:lnTo>
                  <a:lnTo>
                    <a:pt x="851" y="3197"/>
                  </a:lnTo>
                  <a:lnTo>
                    <a:pt x="768" y="3145"/>
                  </a:lnTo>
                  <a:lnTo>
                    <a:pt x="687" y="3089"/>
                  </a:lnTo>
                  <a:lnTo>
                    <a:pt x="610" y="3027"/>
                  </a:lnTo>
                  <a:lnTo>
                    <a:pt x="538" y="2963"/>
                  </a:lnTo>
                  <a:lnTo>
                    <a:pt x="469" y="2894"/>
                  </a:lnTo>
                  <a:lnTo>
                    <a:pt x="405" y="2820"/>
                  </a:lnTo>
                  <a:lnTo>
                    <a:pt x="343" y="2745"/>
                  </a:lnTo>
                  <a:lnTo>
                    <a:pt x="287" y="2664"/>
                  </a:lnTo>
                  <a:lnTo>
                    <a:pt x="235" y="2581"/>
                  </a:lnTo>
                  <a:lnTo>
                    <a:pt x="187" y="2495"/>
                  </a:lnTo>
                  <a:lnTo>
                    <a:pt x="145" y="2406"/>
                  </a:lnTo>
                  <a:lnTo>
                    <a:pt x="107" y="2314"/>
                  </a:lnTo>
                  <a:lnTo>
                    <a:pt x="76" y="2219"/>
                  </a:lnTo>
                  <a:lnTo>
                    <a:pt x="49" y="2123"/>
                  </a:lnTo>
                  <a:lnTo>
                    <a:pt x="28" y="2024"/>
                  </a:lnTo>
                  <a:lnTo>
                    <a:pt x="12" y="1923"/>
                  </a:lnTo>
                  <a:lnTo>
                    <a:pt x="3" y="1820"/>
                  </a:lnTo>
                  <a:lnTo>
                    <a:pt x="0" y="1716"/>
                  </a:lnTo>
                  <a:lnTo>
                    <a:pt x="3" y="1612"/>
                  </a:lnTo>
                  <a:lnTo>
                    <a:pt x="12" y="1509"/>
                  </a:lnTo>
                  <a:lnTo>
                    <a:pt x="28" y="1408"/>
                  </a:lnTo>
                  <a:lnTo>
                    <a:pt x="49" y="1309"/>
                  </a:lnTo>
                  <a:lnTo>
                    <a:pt x="76" y="1213"/>
                  </a:lnTo>
                  <a:lnTo>
                    <a:pt x="107" y="1118"/>
                  </a:lnTo>
                  <a:lnTo>
                    <a:pt x="145" y="1026"/>
                  </a:lnTo>
                  <a:lnTo>
                    <a:pt x="187" y="937"/>
                  </a:lnTo>
                  <a:lnTo>
                    <a:pt x="235" y="851"/>
                  </a:lnTo>
                  <a:lnTo>
                    <a:pt x="287" y="768"/>
                  </a:lnTo>
                  <a:lnTo>
                    <a:pt x="343" y="687"/>
                  </a:lnTo>
                  <a:lnTo>
                    <a:pt x="405" y="612"/>
                  </a:lnTo>
                  <a:lnTo>
                    <a:pt x="469" y="538"/>
                  </a:lnTo>
                  <a:lnTo>
                    <a:pt x="538" y="469"/>
                  </a:lnTo>
                  <a:lnTo>
                    <a:pt x="610" y="405"/>
                  </a:lnTo>
                  <a:lnTo>
                    <a:pt x="687" y="343"/>
                  </a:lnTo>
                  <a:lnTo>
                    <a:pt x="768" y="287"/>
                  </a:lnTo>
                  <a:lnTo>
                    <a:pt x="851" y="235"/>
                  </a:lnTo>
                  <a:lnTo>
                    <a:pt x="937" y="187"/>
                  </a:lnTo>
                  <a:lnTo>
                    <a:pt x="1025" y="145"/>
                  </a:lnTo>
                  <a:lnTo>
                    <a:pt x="1118" y="107"/>
                  </a:lnTo>
                  <a:lnTo>
                    <a:pt x="1213" y="76"/>
                  </a:lnTo>
                  <a:lnTo>
                    <a:pt x="1309" y="49"/>
                  </a:lnTo>
                  <a:lnTo>
                    <a:pt x="1408" y="28"/>
                  </a:lnTo>
                  <a:lnTo>
                    <a:pt x="1509" y="12"/>
                  </a:lnTo>
                  <a:lnTo>
                    <a:pt x="1612" y="3"/>
                  </a:lnTo>
                  <a:lnTo>
                    <a:pt x="17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784BC16C-F0BC-4806-84E8-6D6EE5BECE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2375" y="3625850"/>
              <a:ext cx="644525" cy="473075"/>
            </a:xfrm>
            <a:custGeom>
              <a:avLst/>
              <a:gdLst>
                <a:gd name="T0" fmla="*/ 1514 w 1626"/>
                <a:gd name="T1" fmla="*/ 0 h 1190"/>
                <a:gd name="T2" fmla="*/ 1536 w 1626"/>
                <a:gd name="T3" fmla="*/ 2 h 1190"/>
                <a:gd name="T4" fmla="*/ 1557 w 1626"/>
                <a:gd name="T5" fmla="*/ 8 h 1190"/>
                <a:gd name="T6" fmla="*/ 1575 w 1626"/>
                <a:gd name="T7" fmla="*/ 19 h 1190"/>
                <a:gd name="T8" fmla="*/ 1593 w 1626"/>
                <a:gd name="T9" fmla="*/ 33 h 1190"/>
                <a:gd name="T10" fmla="*/ 1608 w 1626"/>
                <a:gd name="T11" fmla="*/ 51 h 1190"/>
                <a:gd name="T12" fmla="*/ 1618 w 1626"/>
                <a:gd name="T13" fmla="*/ 71 h 1190"/>
                <a:gd name="T14" fmla="*/ 1624 w 1626"/>
                <a:gd name="T15" fmla="*/ 92 h 1190"/>
                <a:gd name="T16" fmla="*/ 1626 w 1626"/>
                <a:gd name="T17" fmla="*/ 112 h 1190"/>
                <a:gd name="T18" fmla="*/ 1624 w 1626"/>
                <a:gd name="T19" fmla="*/ 134 h 1190"/>
                <a:gd name="T20" fmla="*/ 1618 w 1626"/>
                <a:gd name="T21" fmla="*/ 155 h 1190"/>
                <a:gd name="T22" fmla="*/ 1608 w 1626"/>
                <a:gd name="T23" fmla="*/ 175 h 1190"/>
                <a:gd name="T24" fmla="*/ 1593 w 1626"/>
                <a:gd name="T25" fmla="*/ 193 h 1190"/>
                <a:gd name="T26" fmla="*/ 629 w 1626"/>
                <a:gd name="T27" fmla="*/ 1157 h 1190"/>
                <a:gd name="T28" fmla="*/ 629 w 1626"/>
                <a:gd name="T29" fmla="*/ 1157 h 1190"/>
                <a:gd name="T30" fmla="*/ 611 w 1626"/>
                <a:gd name="T31" fmla="*/ 1171 h 1190"/>
                <a:gd name="T32" fmla="*/ 591 w 1626"/>
                <a:gd name="T33" fmla="*/ 1182 h 1190"/>
                <a:gd name="T34" fmla="*/ 571 w 1626"/>
                <a:gd name="T35" fmla="*/ 1188 h 1190"/>
                <a:gd name="T36" fmla="*/ 550 w 1626"/>
                <a:gd name="T37" fmla="*/ 1190 h 1190"/>
                <a:gd name="T38" fmla="*/ 528 w 1626"/>
                <a:gd name="T39" fmla="*/ 1188 h 1190"/>
                <a:gd name="T40" fmla="*/ 507 w 1626"/>
                <a:gd name="T41" fmla="*/ 1182 h 1190"/>
                <a:gd name="T42" fmla="*/ 487 w 1626"/>
                <a:gd name="T43" fmla="*/ 1171 h 1190"/>
                <a:gd name="T44" fmla="*/ 470 w 1626"/>
                <a:gd name="T45" fmla="*/ 1157 h 1190"/>
                <a:gd name="T46" fmla="*/ 33 w 1626"/>
                <a:gd name="T47" fmla="*/ 720 h 1190"/>
                <a:gd name="T48" fmla="*/ 18 w 1626"/>
                <a:gd name="T49" fmla="*/ 702 h 1190"/>
                <a:gd name="T50" fmla="*/ 8 w 1626"/>
                <a:gd name="T51" fmla="*/ 682 h 1190"/>
                <a:gd name="T52" fmla="*/ 2 w 1626"/>
                <a:gd name="T53" fmla="*/ 662 h 1190"/>
                <a:gd name="T54" fmla="*/ 0 w 1626"/>
                <a:gd name="T55" fmla="*/ 640 h 1190"/>
                <a:gd name="T56" fmla="*/ 2 w 1626"/>
                <a:gd name="T57" fmla="*/ 619 h 1190"/>
                <a:gd name="T58" fmla="*/ 8 w 1626"/>
                <a:gd name="T59" fmla="*/ 598 h 1190"/>
                <a:gd name="T60" fmla="*/ 18 w 1626"/>
                <a:gd name="T61" fmla="*/ 578 h 1190"/>
                <a:gd name="T62" fmla="*/ 33 w 1626"/>
                <a:gd name="T63" fmla="*/ 561 h 1190"/>
                <a:gd name="T64" fmla="*/ 51 w 1626"/>
                <a:gd name="T65" fmla="*/ 546 h 1190"/>
                <a:gd name="T66" fmla="*/ 69 w 1626"/>
                <a:gd name="T67" fmla="*/ 536 h 1190"/>
                <a:gd name="T68" fmla="*/ 90 w 1626"/>
                <a:gd name="T69" fmla="*/ 529 h 1190"/>
                <a:gd name="T70" fmla="*/ 112 w 1626"/>
                <a:gd name="T71" fmla="*/ 527 h 1190"/>
                <a:gd name="T72" fmla="*/ 134 w 1626"/>
                <a:gd name="T73" fmla="*/ 529 h 1190"/>
                <a:gd name="T74" fmla="*/ 155 w 1626"/>
                <a:gd name="T75" fmla="*/ 536 h 1190"/>
                <a:gd name="T76" fmla="*/ 174 w 1626"/>
                <a:gd name="T77" fmla="*/ 546 h 1190"/>
                <a:gd name="T78" fmla="*/ 192 w 1626"/>
                <a:gd name="T79" fmla="*/ 561 h 1190"/>
                <a:gd name="T80" fmla="*/ 550 w 1626"/>
                <a:gd name="T81" fmla="*/ 918 h 1190"/>
                <a:gd name="T82" fmla="*/ 1434 w 1626"/>
                <a:gd name="T83" fmla="*/ 33 h 1190"/>
                <a:gd name="T84" fmla="*/ 1452 w 1626"/>
                <a:gd name="T85" fmla="*/ 19 h 1190"/>
                <a:gd name="T86" fmla="*/ 1471 w 1626"/>
                <a:gd name="T87" fmla="*/ 8 h 1190"/>
                <a:gd name="T88" fmla="*/ 1492 w 1626"/>
                <a:gd name="T89" fmla="*/ 2 h 1190"/>
                <a:gd name="T90" fmla="*/ 1514 w 1626"/>
                <a:gd name="T91" fmla="*/ 0 h 1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26" h="1190">
                  <a:moveTo>
                    <a:pt x="1514" y="0"/>
                  </a:moveTo>
                  <a:lnTo>
                    <a:pt x="1536" y="2"/>
                  </a:lnTo>
                  <a:lnTo>
                    <a:pt x="1557" y="8"/>
                  </a:lnTo>
                  <a:lnTo>
                    <a:pt x="1575" y="19"/>
                  </a:lnTo>
                  <a:lnTo>
                    <a:pt x="1593" y="33"/>
                  </a:lnTo>
                  <a:lnTo>
                    <a:pt x="1608" y="51"/>
                  </a:lnTo>
                  <a:lnTo>
                    <a:pt x="1618" y="71"/>
                  </a:lnTo>
                  <a:lnTo>
                    <a:pt x="1624" y="92"/>
                  </a:lnTo>
                  <a:lnTo>
                    <a:pt x="1626" y="112"/>
                  </a:lnTo>
                  <a:lnTo>
                    <a:pt x="1624" y="134"/>
                  </a:lnTo>
                  <a:lnTo>
                    <a:pt x="1618" y="155"/>
                  </a:lnTo>
                  <a:lnTo>
                    <a:pt x="1608" y="175"/>
                  </a:lnTo>
                  <a:lnTo>
                    <a:pt x="1593" y="193"/>
                  </a:lnTo>
                  <a:lnTo>
                    <a:pt x="629" y="1157"/>
                  </a:lnTo>
                  <a:lnTo>
                    <a:pt x="629" y="1157"/>
                  </a:lnTo>
                  <a:lnTo>
                    <a:pt x="611" y="1171"/>
                  </a:lnTo>
                  <a:lnTo>
                    <a:pt x="591" y="1182"/>
                  </a:lnTo>
                  <a:lnTo>
                    <a:pt x="571" y="1188"/>
                  </a:lnTo>
                  <a:lnTo>
                    <a:pt x="550" y="1190"/>
                  </a:lnTo>
                  <a:lnTo>
                    <a:pt x="528" y="1188"/>
                  </a:lnTo>
                  <a:lnTo>
                    <a:pt x="507" y="1182"/>
                  </a:lnTo>
                  <a:lnTo>
                    <a:pt x="487" y="1171"/>
                  </a:lnTo>
                  <a:lnTo>
                    <a:pt x="470" y="1157"/>
                  </a:lnTo>
                  <a:lnTo>
                    <a:pt x="33" y="720"/>
                  </a:lnTo>
                  <a:lnTo>
                    <a:pt x="18" y="702"/>
                  </a:lnTo>
                  <a:lnTo>
                    <a:pt x="8" y="682"/>
                  </a:lnTo>
                  <a:lnTo>
                    <a:pt x="2" y="662"/>
                  </a:lnTo>
                  <a:lnTo>
                    <a:pt x="0" y="640"/>
                  </a:lnTo>
                  <a:lnTo>
                    <a:pt x="2" y="619"/>
                  </a:lnTo>
                  <a:lnTo>
                    <a:pt x="8" y="598"/>
                  </a:lnTo>
                  <a:lnTo>
                    <a:pt x="18" y="578"/>
                  </a:lnTo>
                  <a:lnTo>
                    <a:pt x="33" y="561"/>
                  </a:lnTo>
                  <a:lnTo>
                    <a:pt x="51" y="546"/>
                  </a:lnTo>
                  <a:lnTo>
                    <a:pt x="69" y="536"/>
                  </a:lnTo>
                  <a:lnTo>
                    <a:pt x="90" y="529"/>
                  </a:lnTo>
                  <a:lnTo>
                    <a:pt x="112" y="527"/>
                  </a:lnTo>
                  <a:lnTo>
                    <a:pt x="134" y="529"/>
                  </a:lnTo>
                  <a:lnTo>
                    <a:pt x="155" y="536"/>
                  </a:lnTo>
                  <a:lnTo>
                    <a:pt x="174" y="546"/>
                  </a:lnTo>
                  <a:lnTo>
                    <a:pt x="192" y="561"/>
                  </a:lnTo>
                  <a:lnTo>
                    <a:pt x="550" y="918"/>
                  </a:lnTo>
                  <a:lnTo>
                    <a:pt x="1434" y="33"/>
                  </a:lnTo>
                  <a:lnTo>
                    <a:pt x="1452" y="19"/>
                  </a:lnTo>
                  <a:lnTo>
                    <a:pt x="1471" y="8"/>
                  </a:lnTo>
                  <a:lnTo>
                    <a:pt x="1492" y="2"/>
                  </a:lnTo>
                  <a:lnTo>
                    <a:pt x="15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22" name="Inhaltsplatzhalter 4">
            <a:extLst>
              <a:ext uri="{FF2B5EF4-FFF2-40B4-BE49-F238E27FC236}">
                <a16:creationId xmlns:a16="http://schemas.microsoft.com/office/drawing/2014/main" id="{220F9C6F-CD6A-4C52-AC19-D0210F9FF484}"/>
              </a:ext>
            </a:extLst>
          </p:cNvPr>
          <p:cNvSpPr txBox="1">
            <a:spLocks/>
          </p:cNvSpPr>
          <p:nvPr/>
        </p:nvSpPr>
        <p:spPr>
          <a:xfrm>
            <a:off x="1119408" y="3963505"/>
            <a:ext cx="3985992" cy="38215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What is the dynamic LCA from cradle to grave of a BEV in comparison to an ICEV operating in Qatar?</a:t>
            </a: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5B8B031-F693-4171-976A-B32AA24CD17F}"/>
              </a:ext>
            </a:extLst>
          </p:cNvPr>
          <p:cNvGrpSpPr/>
          <p:nvPr/>
        </p:nvGrpSpPr>
        <p:grpSpPr>
          <a:xfrm>
            <a:off x="388620" y="3914665"/>
            <a:ext cx="474222" cy="474222"/>
            <a:chOff x="2133600" y="3181350"/>
            <a:chExt cx="1362075" cy="1362075"/>
          </a:xfrm>
          <a:solidFill>
            <a:schemeClr val="accent4"/>
          </a:solidFill>
        </p:grpSpPr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D3CCA621-5869-430A-BA4E-6A2205A5BB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3600" y="3181350"/>
              <a:ext cx="1362075" cy="1362075"/>
            </a:xfrm>
            <a:custGeom>
              <a:avLst/>
              <a:gdLst>
                <a:gd name="T0" fmla="*/ 1428 w 3432"/>
                <a:gd name="T1" fmla="*/ 253 h 3432"/>
                <a:gd name="T2" fmla="*/ 1073 w 3432"/>
                <a:gd name="T3" fmla="*/ 371 h 3432"/>
                <a:gd name="T4" fmla="*/ 763 w 3432"/>
                <a:gd name="T5" fmla="*/ 570 h 3432"/>
                <a:gd name="T6" fmla="*/ 513 w 3432"/>
                <a:gd name="T7" fmla="*/ 836 h 3432"/>
                <a:gd name="T8" fmla="*/ 334 w 3432"/>
                <a:gd name="T9" fmla="*/ 1158 h 3432"/>
                <a:gd name="T10" fmla="*/ 237 w 3432"/>
                <a:gd name="T11" fmla="*/ 1522 h 3432"/>
                <a:gd name="T12" fmla="*/ 237 w 3432"/>
                <a:gd name="T13" fmla="*/ 1910 h 3432"/>
                <a:gd name="T14" fmla="*/ 334 w 3432"/>
                <a:gd name="T15" fmla="*/ 2274 h 3432"/>
                <a:gd name="T16" fmla="*/ 513 w 3432"/>
                <a:gd name="T17" fmla="*/ 2596 h 3432"/>
                <a:gd name="T18" fmla="*/ 763 w 3432"/>
                <a:gd name="T19" fmla="*/ 2862 h 3432"/>
                <a:gd name="T20" fmla="*/ 1073 w 3432"/>
                <a:gd name="T21" fmla="*/ 3061 h 3432"/>
                <a:gd name="T22" fmla="*/ 1428 w 3432"/>
                <a:gd name="T23" fmla="*/ 3179 h 3432"/>
                <a:gd name="T24" fmla="*/ 1814 w 3432"/>
                <a:gd name="T25" fmla="*/ 3204 h 3432"/>
                <a:gd name="T26" fmla="*/ 2187 w 3432"/>
                <a:gd name="T27" fmla="*/ 3130 h 3432"/>
                <a:gd name="T28" fmla="*/ 2520 w 3432"/>
                <a:gd name="T29" fmla="*/ 2971 h 3432"/>
                <a:gd name="T30" fmla="*/ 2802 w 3432"/>
                <a:gd name="T31" fmla="*/ 2737 h 3432"/>
                <a:gd name="T32" fmla="*/ 3018 w 3432"/>
                <a:gd name="T33" fmla="*/ 2441 h 3432"/>
                <a:gd name="T34" fmla="*/ 3157 w 3432"/>
                <a:gd name="T35" fmla="*/ 2097 h 3432"/>
                <a:gd name="T36" fmla="*/ 3207 w 3432"/>
                <a:gd name="T37" fmla="*/ 1716 h 3432"/>
                <a:gd name="T38" fmla="*/ 3157 w 3432"/>
                <a:gd name="T39" fmla="*/ 1335 h 3432"/>
                <a:gd name="T40" fmla="*/ 3018 w 3432"/>
                <a:gd name="T41" fmla="*/ 991 h 3432"/>
                <a:gd name="T42" fmla="*/ 2802 w 3432"/>
                <a:gd name="T43" fmla="*/ 695 h 3432"/>
                <a:gd name="T44" fmla="*/ 2520 w 3432"/>
                <a:gd name="T45" fmla="*/ 461 h 3432"/>
                <a:gd name="T46" fmla="*/ 2187 w 3432"/>
                <a:gd name="T47" fmla="*/ 302 h 3432"/>
                <a:gd name="T48" fmla="*/ 1814 w 3432"/>
                <a:gd name="T49" fmla="*/ 228 h 3432"/>
                <a:gd name="T50" fmla="*/ 1923 w 3432"/>
                <a:gd name="T51" fmla="*/ 12 h 3432"/>
                <a:gd name="T52" fmla="*/ 2314 w 3432"/>
                <a:gd name="T53" fmla="*/ 107 h 3432"/>
                <a:gd name="T54" fmla="*/ 2664 w 3432"/>
                <a:gd name="T55" fmla="*/ 287 h 3432"/>
                <a:gd name="T56" fmla="*/ 2963 w 3432"/>
                <a:gd name="T57" fmla="*/ 538 h 3432"/>
                <a:gd name="T58" fmla="*/ 3197 w 3432"/>
                <a:gd name="T59" fmla="*/ 851 h 3432"/>
                <a:gd name="T60" fmla="*/ 3356 w 3432"/>
                <a:gd name="T61" fmla="*/ 1213 h 3432"/>
                <a:gd name="T62" fmla="*/ 3429 w 3432"/>
                <a:gd name="T63" fmla="*/ 1612 h 3432"/>
                <a:gd name="T64" fmla="*/ 3404 w 3432"/>
                <a:gd name="T65" fmla="*/ 2024 h 3432"/>
                <a:gd name="T66" fmla="*/ 3287 w 3432"/>
                <a:gd name="T67" fmla="*/ 2406 h 3432"/>
                <a:gd name="T68" fmla="*/ 3089 w 3432"/>
                <a:gd name="T69" fmla="*/ 2745 h 3432"/>
                <a:gd name="T70" fmla="*/ 2820 w 3432"/>
                <a:gd name="T71" fmla="*/ 3027 h 3432"/>
                <a:gd name="T72" fmla="*/ 2495 w 3432"/>
                <a:gd name="T73" fmla="*/ 3245 h 3432"/>
                <a:gd name="T74" fmla="*/ 2123 w 3432"/>
                <a:gd name="T75" fmla="*/ 3383 h 3432"/>
                <a:gd name="T76" fmla="*/ 1715 w 3432"/>
                <a:gd name="T77" fmla="*/ 3432 h 3432"/>
                <a:gd name="T78" fmla="*/ 1309 w 3432"/>
                <a:gd name="T79" fmla="*/ 3383 h 3432"/>
                <a:gd name="T80" fmla="*/ 937 w 3432"/>
                <a:gd name="T81" fmla="*/ 3245 h 3432"/>
                <a:gd name="T82" fmla="*/ 610 w 3432"/>
                <a:gd name="T83" fmla="*/ 3027 h 3432"/>
                <a:gd name="T84" fmla="*/ 343 w 3432"/>
                <a:gd name="T85" fmla="*/ 2745 h 3432"/>
                <a:gd name="T86" fmla="*/ 145 w 3432"/>
                <a:gd name="T87" fmla="*/ 2406 h 3432"/>
                <a:gd name="T88" fmla="*/ 28 w 3432"/>
                <a:gd name="T89" fmla="*/ 2024 h 3432"/>
                <a:gd name="T90" fmla="*/ 3 w 3432"/>
                <a:gd name="T91" fmla="*/ 1612 h 3432"/>
                <a:gd name="T92" fmla="*/ 76 w 3432"/>
                <a:gd name="T93" fmla="*/ 1213 h 3432"/>
                <a:gd name="T94" fmla="*/ 235 w 3432"/>
                <a:gd name="T95" fmla="*/ 851 h 3432"/>
                <a:gd name="T96" fmla="*/ 469 w 3432"/>
                <a:gd name="T97" fmla="*/ 538 h 3432"/>
                <a:gd name="T98" fmla="*/ 768 w 3432"/>
                <a:gd name="T99" fmla="*/ 287 h 3432"/>
                <a:gd name="T100" fmla="*/ 1118 w 3432"/>
                <a:gd name="T101" fmla="*/ 107 h 3432"/>
                <a:gd name="T102" fmla="*/ 1509 w 3432"/>
                <a:gd name="T103" fmla="*/ 12 h 3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432" h="3432">
                  <a:moveTo>
                    <a:pt x="1715" y="225"/>
                  </a:moveTo>
                  <a:lnTo>
                    <a:pt x="1618" y="228"/>
                  </a:lnTo>
                  <a:lnTo>
                    <a:pt x="1522" y="237"/>
                  </a:lnTo>
                  <a:lnTo>
                    <a:pt x="1428" y="253"/>
                  </a:lnTo>
                  <a:lnTo>
                    <a:pt x="1335" y="275"/>
                  </a:lnTo>
                  <a:lnTo>
                    <a:pt x="1245" y="302"/>
                  </a:lnTo>
                  <a:lnTo>
                    <a:pt x="1158" y="334"/>
                  </a:lnTo>
                  <a:lnTo>
                    <a:pt x="1073" y="371"/>
                  </a:lnTo>
                  <a:lnTo>
                    <a:pt x="991" y="414"/>
                  </a:lnTo>
                  <a:lnTo>
                    <a:pt x="912" y="461"/>
                  </a:lnTo>
                  <a:lnTo>
                    <a:pt x="836" y="513"/>
                  </a:lnTo>
                  <a:lnTo>
                    <a:pt x="763" y="570"/>
                  </a:lnTo>
                  <a:lnTo>
                    <a:pt x="695" y="630"/>
                  </a:lnTo>
                  <a:lnTo>
                    <a:pt x="630" y="695"/>
                  </a:lnTo>
                  <a:lnTo>
                    <a:pt x="570" y="763"/>
                  </a:lnTo>
                  <a:lnTo>
                    <a:pt x="513" y="836"/>
                  </a:lnTo>
                  <a:lnTo>
                    <a:pt x="461" y="912"/>
                  </a:lnTo>
                  <a:lnTo>
                    <a:pt x="414" y="991"/>
                  </a:lnTo>
                  <a:lnTo>
                    <a:pt x="371" y="1073"/>
                  </a:lnTo>
                  <a:lnTo>
                    <a:pt x="334" y="1158"/>
                  </a:lnTo>
                  <a:lnTo>
                    <a:pt x="302" y="1245"/>
                  </a:lnTo>
                  <a:lnTo>
                    <a:pt x="275" y="1335"/>
                  </a:lnTo>
                  <a:lnTo>
                    <a:pt x="253" y="1428"/>
                  </a:lnTo>
                  <a:lnTo>
                    <a:pt x="237" y="1522"/>
                  </a:lnTo>
                  <a:lnTo>
                    <a:pt x="228" y="1618"/>
                  </a:lnTo>
                  <a:lnTo>
                    <a:pt x="225" y="1716"/>
                  </a:lnTo>
                  <a:lnTo>
                    <a:pt x="228" y="1814"/>
                  </a:lnTo>
                  <a:lnTo>
                    <a:pt x="237" y="1910"/>
                  </a:lnTo>
                  <a:lnTo>
                    <a:pt x="253" y="2004"/>
                  </a:lnTo>
                  <a:lnTo>
                    <a:pt x="275" y="2097"/>
                  </a:lnTo>
                  <a:lnTo>
                    <a:pt x="302" y="2187"/>
                  </a:lnTo>
                  <a:lnTo>
                    <a:pt x="334" y="2274"/>
                  </a:lnTo>
                  <a:lnTo>
                    <a:pt x="371" y="2359"/>
                  </a:lnTo>
                  <a:lnTo>
                    <a:pt x="414" y="2441"/>
                  </a:lnTo>
                  <a:lnTo>
                    <a:pt x="461" y="2520"/>
                  </a:lnTo>
                  <a:lnTo>
                    <a:pt x="513" y="2596"/>
                  </a:lnTo>
                  <a:lnTo>
                    <a:pt x="570" y="2669"/>
                  </a:lnTo>
                  <a:lnTo>
                    <a:pt x="630" y="2737"/>
                  </a:lnTo>
                  <a:lnTo>
                    <a:pt x="695" y="2802"/>
                  </a:lnTo>
                  <a:lnTo>
                    <a:pt x="763" y="2862"/>
                  </a:lnTo>
                  <a:lnTo>
                    <a:pt x="836" y="2919"/>
                  </a:lnTo>
                  <a:lnTo>
                    <a:pt x="912" y="2971"/>
                  </a:lnTo>
                  <a:lnTo>
                    <a:pt x="991" y="3018"/>
                  </a:lnTo>
                  <a:lnTo>
                    <a:pt x="1073" y="3061"/>
                  </a:lnTo>
                  <a:lnTo>
                    <a:pt x="1158" y="3098"/>
                  </a:lnTo>
                  <a:lnTo>
                    <a:pt x="1245" y="3130"/>
                  </a:lnTo>
                  <a:lnTo>
                    <a:pt x="1335" y="3157"/>
                  </a:lnTo>
                  <a:lnTo>
                    <a:pt x="1428" y="3179"/>
                  </a:lnTo>
                  <a:lnTo>
                    <a:pt x="1522" y="3195"/>
                  </a:lnTo>
                  <a:lnTo>
                    <a:pt x="1618" y="3204"/>
                  </a:lnTo>
                  <a:lnTo>
                    <a:pt x="1715" y="3207"/>
                  </a:lnTo>
                  <a:lnTo>
                    <a:pt x="1814" y="3204"/>
                  </a:lnTo>
                  <a:lnTo>
                    <a:pt x="1910" y="3195"/>
                  </a:lnTo>
                  <a:lnTo>
                    <a:pt x="2004" y="3179"/>
                  </a:lnTo>
                  <a:lnTo>
                    <a:pt x="2097" y="3157"/>
                  </a:lnTo>
                  <a:lnTo>
                    <a:pt x="2187" y="3130"/>
                  </a:lnTo>
                  <a:lnTo>
                    <a:pt x="2274" y="3098"/>
                  </a:lnTo>
                  <a:lnTo>
                    <a:pt x="2359" y="3061"/>
                  </a:lnTo>
                  <a:lnTo>
                    <a:pt x="2441" y="3018"/>
                  </a:lnTo>
                  <a:lnTo>
                    <a:pt x="2520" y="2971"/>
                  </a:lnTo>
                  <a:lnTo>
                    <a:pt x="2596" y="2919"/>
                  </a:lnTo>
                  <a:lnTo>
                    <a:pt x="2669" y="2862"/>
                  </a:lnTo>
                  <a:lnTo>
                    <a:pt x="2737" y="2802"/>
                  </a:lnTo>
                  <a:lnTo>
                    <a:pt x="2802" y="2737"/>
                  </a:lnTo>
                  <a:lnTo>
                    <a:pt x="2862" y="2669"/>
                  </a:lnTo>
                  <a:lnTo>
                    <a:pt x="2919" y="2596"/>
                  </a:lnTo>
                  <a:lnTo>
                    <a:pt x="2971" y="2520"/>
                  </a:lnTo>
                  <a:lnTo>
                    <a:pt x="3018" y="2441"/>
                  </a:lnTo>
                  <a:lnTo>
                    <a:pt x="3061" y="2359"/>
                  </a:lnTo>
                  <a:lnTo>
                    <a:pt x="3098" y="2274"/>
                  </a:lnTo>
                  <a:lnTo>
                    <a:pt x="3130" y="2187"/>
                  </a:lnTo>
                  <a:lnTo>
                    <a:pt x="3157" y="2097"/>
                  </a:lnTo>
                  <a:lnTo>
                    <a:pt x="3179" y="2004"/>
                  </a:lnTo>
                  <a:lnTo>
                    <a:pt x="3195" y="1910"/>
                  </a:lnTo>
                  <a:lnTo>
                    <a:pt x="3204" y="1814"/>
                  </a:lnTo>
                  <a:lnTo>
                    <a:pt x="3207" y="1716"/>
                  </a:lnTo>
                  <a:lnTo>
                    <a:pt x="3204" y="1618"/>
                  </a:lnTo>
                  <a:lnTo>
                    <a:pt x="3195" y="1522"/>
                  </a:lnTo>
                  <a:lnTo>
                    <a:pt x="3179" y="1428"/>
                  </a:lnTo>
                  <a:lnTo>
                    <a:pt x="3157" y="1335"/>
                  </a:lnTo>
                  <a:lnTo>
                    <a:pt x="3130" y="1245"/>
                  </a:lnTo>
                  <a:lnTo>
                    <a:pt x="3098" y="1158"/>
                  </a:lnTo>
                  <a:lnTo>
                    <a:pt x="3061" y="1073"/>
                  </a:lnTo>
                  <a:lnTo>
                    <a:pt x="3018" y="991"/>
                  </a:lnTo>
                  <a:lnTo>
                    <a:pt x="2971" y="912"/>
                  </a:lnTo>
                  <a:lnTo>
                    <a:pt x="2919" y="836"/>
                  </a:lnTo>
                  <a:lnTo>
                    <a:pt x="2862" y="763"/>
                  </a:lnTo>
                  <a:lnTo>
                    <a:pt x="2802" y="695"/>
                  </a:lnTo>
                  <a:lnTo>
                    <a:pt x="2737" y="630"/>
                  </a:lnTo>
                  <a:lnTo>
                    <a:pt x="2669" y="570"/>
                  </a:lnTo>
                  <a:lnTo>
                    <a:pt x="2596" y="513"/>
                  </a:lnTo>
                  <a:lnTo>
                    <a:pt x="2520" y="461"/>
                  </a:lnTo>
                  <a:lnTo>
                    <a:pt x="2441" y="414"/>
                  </a:lnTo>
                  <a:lnTo>
                    <a:pt x="2359" y="371"/>
                  </a:lnTo>
                  <a:lnTo>
                    <a:pt x="2274" y="334"/>
                  </a:lnTo>
                  <a:lnTo>
                    <a:pt x="2187" y="302"/>
                  </a:lnTo>
                  <a:lnTo>
                    <a:pt x="2097" y="275"/>
                  </a:lnTo>
                  <a:lnTo>
                    <a:pt x="2004" y="253"/>
                  </a:lnTo>
                  <a:lnTo>
                    <a:pt x="1910" y="237"/>
                  </a:lnTo>
                  <a:lnTo>
                    <a:pt x="1814" y="228"/>
                  </a:lnTo>
                  <a:lnTo>
                    <a:pt x="1715" y="225"/>
                  </a:lnTo>
                  <a:close/>
                  <a:moveTo>
                    <a:pt x="1715" y="0"/>
                  </a:moveTo>
                  <a:lnTo>
                    <a:pt x="1820" y="3"/>
                  </a:lnTo>
                  <a:lnTo>
                    <a:pt x="1923" y="12"/>
                  </a:lnTo>
                  <a:lnTo>
                    <a:pt x="2024" y="28"/>
                  </a:lnTo>
                  <a:lnTo>
                    <a:pt x="2123" y="49"/>
                  </a:lnTo>
                  <a:lnTo>
                    <a:pt x="2219" y="76"/>
                  </a:lnTo>
                  <a:lnTo>
                    <a:pt x="2314" y="107"/>
                  </a:lnTo>
                  <a:lnTo>
                    <a:pt x="2406" y="145"/>
                  </a:lnTo>
                  <a:lnTo>
                    <a:pt x="2495" y="187"/>
                  </a:lnTo>
                  <a:lnTo>
                    <a:pt x="2581" y="235"/>
                  </a:lnTo>
                  <a:lnTo>
                    <a:pt x="2664" y="287"/>
                  </a:lnTo>
                  <a:lnTo>
                    <a:pt x="2745" y="343"/>
                  </a:lnTo>
                  <a:lnTo>
                    <a:pt x="2820" y="405"/>
                  </a:lnTo>
                  <a:lnTo>
                    <a:pt x="2894" y="469"/>
                  </a:lnTo>
                  <a:lnTo>
                    <a:pt x="2963" y="538"/>
                  </a:lnTo>
                  <a:lnTo>
                    <a:pt x="3027" y="612"/>
                  </a:lnTo>
                  <a:lnTo>
                    <a:pt x="3089" y="687"/>
                  </a:lnTo>
                  <a:lnTo>
                    <a:pt x="3145" y="768"/>
                  </a:lnTo>
                  <a:lnTo>
                    <a:pt x="3197" y="851"/>
                  </a:lnTo>
                  <a:lnTo>
                    <a:pt x="3245" y="937"/>
                  </a:lnTo>
                  <a:lnTo>
                    <a:pt x="3287" y="1026"/>
                  </a:lnTo>
                  <a:lnTo>
                    <a:pt x="3325" y="1118"/>
                  </a:lnTo>
                  <a:lnTo>
                    <a:pt x="3356" y="1213"/>
                  </a:lnTo>
                  <a:lnTo>
                    <a:pt x="3383" y="1309"/>
                  </a:lnTo>
                  <a:lnTo>
                    <a:pt x="3404" y="1408"/>
                  </a:lnTo>
                  <a:lnTo>
                    <a:pt x="3420" y="1509"/>
                  </a:lnTo>
                  <a:lnTo>
                    <a:pt x="3429" y="1612"/>
                  </a:lnTo>
                  <a:lnTo>
                    <a:pt x="3432" y="1716"/>
                  </a:lnTo>
                  <a:lnTo>
                    <a:pt x="3429" y="1820"/>
                  </a:lnTo>
                  <a:lnTo>
                    <a:pt x="3420" y="1923"/>
                  </a:lnTo>
                  <a:lnTo>
                    <a:pt x="3404" y="2024"/>
                  </a:lnTo>
                  <a:lnTo>
                    <a:pt x="3383" y="2123"/>
                  </a:lnTo>
                  <a:lnTo>
                    <a:pt x="3356" y="2219"/>
                  </a:lnTo>
                  <a:lnTo>
                    <a:pt x="3325" y="2314"/>
                  </a:lnTo>
                  <a:lnTo>
                    <a:pt x="3287" y="2406"/>
                  </a:lnTo>
                  <a:lnTo>
                    <a:pt x="3245" y="2495"/>
                  </a:lnTo>
                  <a:lnTo>
                    <a:pt x="3197" y="2581"/>
                  </a:lnTo>
                  <a:lnTo>
                    <a:pt x="3145" y="2664"/>
                  </a:lnTo>
                  <a:lnTo>
                    <a:pt x="3089" y="2745"/>
                  </a:lnTo>
                  <a:lnTo>
                    <a:pt x="3027" y="2820"/>
                  </a:lnTo>
                  <a:lnTo>
                    <a:pt x="2963" y="2894"/>
                  </a:lnTo>
                  <a:lnTo>
                    <a:pt x="2894" y="2963"/>
                  </a:lnTo>
                  <a:lnTo>
                    <a:pt x="2820" y="3027"/>
                  </a:lnTo>
                  <a:lnTo>
                    <a:pt x="2745" y="3089"/>
                  </a:lnTo>
                  <a:lnTo>
                    <a:pt x="2664" y="3145"/>
                  </a:lnTo>
                  <a:lnTo>
                    <a:pt x="2581" y="3197"/>
                  </a:lnTo>
                  <a:lnTo>
                    <a:pt x="2495" y="3245"/>
                  </a:lnTo>
                  <a:lnTo>
                    <a:pt x="2406" y="3287"/>
                  </a:lnTo>
                  <a:lnTo>
                    <a:pt x="2314" y="3325"/>
                  </a:lnTo>
                  <a:lnTo>
                    <a:pt x="2219" y="3356"/>
                  </a:lnTo>
                  <a:lnTo>
                    <a:pt x="2123" y="3383"/>
                  </a:lnTo>
                  <a:lnTo>
                    <a:pt x="2024" y="3404"/>
                  </a:lnTo>
                  <a:lnTo>
                    <a:pt x="1923" y="3420"/>
                  </a:lnTo>
                  <a:lnTo>
                    <a:pt x="1820" y="3429"/>
                  </a:lnTo>
                  <a:lnTo>
                    <a:pt x="1715" y="3432"/>
                  </a:lnTo>
                  <a:lnTo>
                    <a:pt x="1612" y="3429"/>
                  </a:lnTo>
                  <a:lnTo>
                    <a:pt x="1509" y="3420"/>
                  </a:lnTo>
                  <a:lnTo>
                    <a:pt x="1408" y="3404"/>
                  </a:lnTo>
                  <a:lnTo>
                    <a:pt x="1309" y="3383"/>
                  </a:lnTo>
                  <a:lnTo>
                    <a:pt x="1213" y="3356"/>
                  </a:lnTo>
                  <a:lnTo>
                    <a:pt x="1118" y="3325"/>
                  </a:lnTo>
                  <a:lnTo>
                    <a:pt x="1025" y="3287"/>
                  </a:lnTo>
                  <a:lnTo>
                    <a:pt x="937" y="3245"/>
                  </a:lnTo>
                  <a:lnTo>
                    <a:pt x="851" y="3197"/>
                  </a:lnTo>
                  <a:lnTo>
                    <a:pt x="768" y="3145"/>
                  </a:lnTo>
                  <a:lnTo>
                    <a:pt x="687" y="3089"/>
                  </a:lnTo>
                  <a:lnTo>
                    <a:pt x="610" y="3027"/>
                  </a:lnTo>
                  <a:lnTo>
                    <a:pt x="538" y="2963"/>
                  </a:lnTo>
                  <a:lnTo>
                    <a:pt x="469" y="2894"/>
                  </a:lnTo>
                  <a:lnTo>
                    <a:pt x="405" y="2820"/>
                  </a:lnTo>
                  <a:lnTo>
                    <a:pt x="343" y="2745"/>
                  </a:lnTo>
                  <a:lnTo>
                    <a:pt x="287" y="2664"/>
                  </a:lnTo>
                  <a:lnTo>
                    <a:pt x="235" y="2581"/>
                  </a:lnTo>
                  <a:lnTo>
                    <a:pt x="187" y="2495"/>
                  </a:lnTo>
                  <a:lnTo>
                    <a:pt x="145" y="2406"/>
                  </a:lnTo>
                  <a:lnTo>
                    <a:pt x="107" y="2314"/>
                  </a:lnTo>
                  <a:lnTo>
                    <a:pt x="76" y="2219"/>
                  </a:lnTo>
                  <a:lnTo>
                    <a:pt x="49" y="2123"/>
                  </a:lnTo>
                  <a:lnTo>
                    <a:pt x="28" y="2024"/>
                  </a:lnTo>
                  <a:lnTo>
                    <a:pt x="12" y="1923"/>
                  </a:lnTo>
                  <a:lnTo>
                    <a:pt x="3" y="1820"/>
                  </a:lnTo>
                  <a:lnTo>
                    <a:pt x="0" y="1716"/>
                  </a:lnTo>
                  <a:lnTo>
                    <a:pt x="3" y="1612"/>
                  </a:lnTo>
                  <a:lnTo>
                    <a:pt x="12" y="1509"/>
                  </a:lnTo>
                  <a:lnTo>
                    <a:pt x="28" y="1408"/>
                  </a:lnTo>
                  <a:lnTo>
                    <a:pt x="49" y="1309"/>
                  </a:lnTo>
                  <a:lnTo>
                    <a:pt x="76" y="1213"/>
                  </a:lnTo>
                  <a:lnTo>
                    <a:pt x="107" y="1118"/>
                  </a:lnTo>
                  <a:lnTo>
                    <a:pt x="145" y="1026"/>
                  </a:lnTo>
                  <a:lnTo>
                    <a:pt x="187" y="937"/>
                  </a:lnTo>
                  <a:lnTo>
                    <a:pt x="235" y="851"/>
                  </a:lnTo>
                  <a:lnTo>
                    <a:pt x="287" y="768"/>
                  </a:lnTo>
                  <a:lnTo>
                    <a:pt x="343" y="687"/>
                  </a:lnTo>
                  <a:lnTo>
                    <a:pt x="405" y="612"/>
                  </a:lnTo>
                  <a:lnTo>
                    <a:pt x="469" y="538"/>
                  </a:lnTo>
                  <a:lnTo>
                    <a:pt x="538" y="469"/>
                  </a:lnTo>
                  <a:lnTo>
                    <a:pt x="610" y="405"/>
                  </a:lnTo>
                  <a:lnTo>
                    <a:pt x="687" y="343"/>
                  </a:lnTo>
                  <a:lnTo>
                    <a:pt x="768" y="287"/>
                  </a:lnTo>
                  <a:lnTo>
                    <a:pt x="851" y="235"/>
                  </a:lnTo>
                  <a:lnTo>
                    <a:pt x="937" y="187"/>
                  </a:lnTo>
                  <a:lnTo>
                    <a:pt x="1025" y="145"/>
                  </a:lnTo>
                  <a:lnTo>
                    <a:pt x="1118" y="107"/>
                  </a:lnTo>
                  <a:lnTo>
                    <a:pt x="1213" y="76"/>
                  </a:lnTo>
                  <a:lnTo>
                    <a:pt x="1309" y="49"/>
                  </a:lnTo>
                  <a:lnTo>
                    <a:pt x="1408" y="28"/>
                  </a:lnTo>
                  <a:lnTo>
                    <a:pt x="1509" y="12"/>
                  </a:lnTo>
                  <a:lnTo>
                    <a:pt x="1612" y="3"/>
                  </a:lnTo>
                  <a:lnTo>
                    <a:pt x="17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56759C18-0ABF-4D78-A46C-7AE0CD3E8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2375" y="3625850"/>
              <a:ext cx="644525" cy="473075"/>
            </a:xfrm>
            <a:custGeom>
              <a:avLst/>
              <a:gdLst>
                <a:gd name="T0" fmla="*/ 1514 w 1626"/>
                <a:gd name="T1" fmla="*/ 0 h 1190"/>
                <a:gd name="T2" fmla="*/ 1536 w 1626"/>
                <a:gd name="T3" fmla="*/ 2 h 1190"/>
                <a:gd name="T4" fmla="*/ 1557 w 1626"/>
                <a:gd name="T5" fmla="*/ 8 h 1190"/>
                <a:gd name="T6" fmla="*/ 1575 w 1626"/>
                <a:gd name="T7" fmla="*/ 19 h 1190"/>
                <a:gd name="T8" fmla="*/ 1593 w 1626"/>
                <a:gd name="T9" fmla="*/ 33 h 1190"/>
                <a:gd name="T10" fmla="*/ 1608 w 1626"/>
                <a:gd name="T11" fmla="*/ 51 h 1190"/>
                <a:gd name="T12" fmla="*/ 1618 w 1626"/>
                <a:gd name="T13" fmla="*/ 71 h 1190"/>
                <a:gd name="T14" fmla="*/ 1624 w 1626"/>
                <a:gd name="T15" fmla="*/ 92 h 1190"/>
                <a:gd name="T16" fmla="*/ 1626 w 1626"/>
                <a:gd name="T17" fmla="*/ 112 h 1190"/>
                <a:gd name="T18" fmla="*/ 1624 w 1626"/>
                <a:gd name="T19" fmla="*/ 134 h 1190"/>
                <a:gd name="T20" fmla="*/ 1618 w 1626"/>
                <a:gd name="T21" fmla="*/ 155 h 1190"/>
                <a:gd name="T22" fmla="*/ 1608 w 1626"/>
                <a:gd name="T23" fmla="*/ 175 h 1190"/>
                <a:gd name="T24" fmla="*/ 1593 w 1626"/>
                <a:gd name="T25" fmla="*/ 193 h 1190"/>
                <a:gd name="T26" fmla="*/ 629 w 1626"/>
                <a:gd name="T27" fmla="*/ 1157 h 1190"/>
                <a:gd name="T28" fmla="*/ 629 w 1626"/>
                <a:gd name="T29" fmla="*/ 1157 h 1190"/>
                <a:gd name="T30" fmla="*/ 611 w 1626"/>
                <a:gd name="T31" fmla="*/ 1171 h 1190"/>
                <a:gd name="T32" fmla="*/ 591 w 1626"/>
                <a:gd name="T33" fmla="*/ 1182 h 1190"/>
                <a:gd name="T34" fmla="*/ 571 w 1626"/>
                <a:gd name="T35" fmla="*/ 1188 h 1190"/>
                <a:gd name="T36" fmla="*/ 550 w 1626"/>
                <a:gd name="T37" fmla="*/ 1190 h 1190"/>
                <a:gd name="T38" fmla="*/ 528 w 1626"/>
                <a:gd name="T39" fmla="*/ 1188 h 1190"/>
                <a:gd name="T40" fmla="*/ 507 w 1626"/>
                <a:gd name="T41" fmla="*/ 1182 h 1190"/>
                <a:gd name="T42" fmla="*/ 487 w 1626"/>
                <a:gd name="T43" fmla="*/ 1171 h 1190"/>
                <a:gd name="T44" fmla="*/ 470 w 1626"/>
                <a:gd name="T45" fmla="*/ 1157 h 1190"/>
                <a:gd name="T46" fmla="*/ 33 w 1626"/>
                <a:gd name="T47" fmla="*/ 720 h 1190"/>
                <a:gd name="T48" fmla="*/ 18 w 1626"/>
                <a:gd name="T49" fmla="*/ 702 h 1190"/>
                <a:gd name="T50" fmla="*/ 8 w 1626"/>
                <a:gd name="T51" fmla="*/ 682 h 1190"/>
                <a:gd name="T52" fmla="*/ 2 w 1626"/>
                <a:gd name="T53" fmla="*/ 662 h 1190"/>
                <a:gd name="T54" fmla="*/ 0 w 1626"/>
                <a:gd name="T55" fmla="*/ 640 h 1190"/>
                <a:gd name="T56" fmla="*/ 2 w 1626"/>
                <a:gd name="T57" fmla="*/ 619 h 1190"/>
                <a:gd name="T58" fmla="*/ 8 w 1626"/>
                <a:gd name="T59" fmla="*/ 598 h 1190"/>
                <a:gd name="T60" fmla="*/ 18 w 1626"/>
                <a:gd name="T61" fmla="*/ 578 h 1190"/>
                <a:gd name="T62" fmla="*/ 33 w 1626"/>
                <a:gd name="T63" fmla="*/ 561 h 1190"/>
                <a:gd name="T64" fmla="*/ 51 w 1626"/>
                <a:gd name="T65" fmla="*/ 546 h 1190"/>
                <a:gd name="T66" fmla="*/ 69 w 1626"/>
                <a:gd name="T67" fmla="*/ 536 h 1190"/>
                <a:gd name="T68" fmla="*/ 90 w 1626"/>
                <a:gd name="T69" fmla="*/ 529 h 1190"/>
                <a:gd name="T70" fmla="*/ 112 w 1626"/>
                <a:gd name="T71" fmla="*/ 527 h 1190"/>
                <a:gd name="T72" fmla="*/ 134 w 1626"/>
                <a:gd name="T73" fmla="*/ 529 h 1190"/>
                <a:gd name="T74" fmla="*/ 155 w 1626"/>
                <a:gd name="T75" fmla="*/ 536 h 1190"/>
                <a:gd name="T76" fmla="*/ 174 w 1626"/>
                <a:gd name="T77" fmla="*/ 546 h 1190"/>
                <a:gd name="T78" fmla="*/ 192 w 1626"/>
                <a:gd name="T79" fmla="*/ 561 h 1190"/>
                <a:gd name="T80" fmla="*/ 550 w 1626"/>
                <a:gd name="T81" fmla="*/ 918 h 1190"/>
                <a:gd name="T82" fmla="*/ 1434 w 1626"/>
                <a:gd name="T83" fmla="*/ 33 h 1190"/>
                <a:gd name="T84" fmla="*/ 1452 w 1626"/>
                <a:gd name="T85" fmla="*/ 19 h 1190"/>
                <a:gd name="T86" fmla="*/ 1471 w 1626"/>
                <a:gd name="T87" fmla="*/ 8 h 1190"/>
                <a:gd name="T88" fmla="*/ 1492 w 1626"/>
                <a:gd name="T89" fmla="*/ 2 h 1190"/>
                <a:gd name="T90" fmla="*/ 1514 w 1626"/>
                <a:gd name="T91" fmla="*/ 0 h 1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26" h="1190">
                  <a:moveTo>
                    <a:pt x="1514" y="0"/>
                  </a:moveTo>
                  <a:lnTo>
                    <a:pt x="1536" y="2"/>
                  </a:lnTo>
                  <a:lnTo>
                    <a:pt x="1557" y="8"/>
                  </a:lnTo>
                  <a:lnTo>
                    <a:pt x="1575" y="19"/>
                  </a:lnTo>
                  <a:lnTo>
                    <a:pt x="1593" y="33"/>
                  </a:lnTo>
                  <a:lnTo>
                    <a:pt x="1608" y="51"/>
                  </a:lnTo>
                  <a:lnTo>
                    <a:pt x="1618" y="71"/>
                  </a:lnTo>
                  <a:lnTo>
                    <a:pt x="1624" y="92"/>
                  </a:lnTo>
                  <a:lnTo>
                    <a:pt x="1626" y="112"/>
                  </a:lnTo>
                  <a:lnTo>
                    <a:pt x="1624" y="134"/>
                  </a:lnTo>
                  <a:lnTo>
                    <a:pt x="1618" y="155"/>
                  </a:lnTo>
                  <a:lnTo>
                    <a:pt x="1608" y="175"/>
                  </a:lnTo>
                  <a:lnTo>
                    <a:pt x="1593" y="193"/>
                  </a:lnTo>
                  <a:lnTo>
                    <a:pt x="629" y="1157"/>
                  </a:lnTo>
                  <a:lnTo>
                    <a:pt x="629" y="1157"/>
                  </a:lnTo>
                  <a:lnTo>
                    <a:pt x="611" y="1171"/>
                  </a:lnTo>
                  <a:lnTo>
                    <a:pt x="591" y="1182"/>
                  </a:lnTo>
                  <a:lnTo>
                    <a:pt x="571" y="1188"/>
                  </a:lnTo>
                  <a:lnTo>
                    <a:pt x="550" y="1190"/>
                  </a:lnTo>
                  <a:lnTo>
                    <a:pt x="528" y="1188"/>
                  </a:lnTo>
                  <a:lnTo>
                    <a:pt x="507" y="1182"/>
                  </a:lnTo>
                  <a:lnTo>
                    <a:pt x="487" y="1171"/>
                  </a:lnTo>
                  <a:lnTo>
                    <a:pt x="470" y="1157"/>
                  </a:lnTo>
                  <a:lnTo>
                    <a:pt x="33" y="720"/>
                  </a:lnTo>
                  <a:lnTo>
                    <a:pt x="18" y="702"/>
                  </a:lnTo>
                  <a:lnTo>
                    <a:pt x="8" y="682"/>
                  </a:lnTo>
                  <a:lnTo>
                    <a:pt x="2" y="662"/>
                  </a:lnTo>
                  <a:lnTo>
                    <a:pt x="0" y="640"/>
                  </a:lnTo>
                  <a:lnTo>
                    <a:pt x="2" y="619"/>
                  </a:lnTo>
                  <a:lnTo>
                    <a:pt x="8" y="598"/>
                  </a:lnTo>
                  <a:lnTo>
                    <a:pt x="18" y="578"/>
                  </a:lnTo>
                  <a:lnTo>
                    <a:pt x="33" y="561"/>
                  </a:lnTo>
                  <a:lnTo>
                    <a:pt x="51" y="546"/>
                  </a:lnTo>
                  <a:lnTo>
                    <a:pt x="69" y="536"/>
                  </a:lnTo>
                  <a:lnTo>
                    <a:pt x="90" y="529"/>
                  </a:lnTo>
                  <a:lnTo>
                    <a:pt x="112" y="527"/>
                  </a:lnTo>
                  <a:lnTo>
                    <a:pt x="134" y="529"/>
                  </a:lnTo>
                  <a:lnTo>
                    <a:pt x="155" y="536"/>
                  </a:lnTo>
                  <a:lnTo>
                    <a:pt x="174" y="546"/>
                  </a:lnTo>
                  <a:lnTo>
                    <a:pt x="192" y="561"/>
                  </a:lnTo>
                  <a:lnTo>
                    <a:pt x="550" y="918"/>
                  </a:lnTo>
                  <a:lnTo>
                    <a:pt x="1434" y="33"/>
                  </a:lnTo>
                  <a:lnTo>
                    <a:pt x="1452" y="19"/>
                  </a:lnTo>
                  <a:lnTo>
                    <a:pt x="1471" y="8"/>
                  </a:lnTo>
                  <a:lnTo>
                    <a:pt x="1492" y="2"/>
                  </a:lnTo>
                  <a:lnTo>
                    <a:pt x="15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26" name="Inhaltsplatzhalter 4">
            <a:extLst>
              <a:ext uri="{FF2B5EF4-FFF2-40B4-BE49-F238E27FC236}">
                <a16:creationId xmlns:a16="http://schemas.microsoft.com/office/drawing/2014/main" id="{C96A646F-1CF4-0CFB-990C-A91DDE44124E}"/>
              </a:ext>
            </a:extLst>
          </p:cNvPr>
          <p:cNvSpPr txBox="1">
            <a:spLocks/>
          </p:cNvSpPr>
          <p:nvPr/>
        </p:nvSpPr>
        <p:spPr>
          <a:xfrm>
            <a:off x="387818" y="1596332"/>
            <a:ext cx="3833592" cy="25494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en-US" sz="1400" b="1" dirty="0">
                <a:solidFill>
                  <a:schemeClr val="accent2"/>
                </a:solidFill>
                <a:latin typeface="+mj-lt"/>
              </a:rPr>
              <a:t>Research questions:</a:t>
            </a:r>
          </a:p>
        </p:txBody>
      </p:sp>
    </p:spTree>
    <p:extLst>
      <p:ext uri="{BB962C8B-B14F-4D97-AF65-F5344CB8AC3E}">
        <p14:creationId xmlns:p14="http://schemas.microsoft.com/office/powerpoint/2010/main" val="16487695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8" grpId="0"/>
      <p:bldP spid="22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Scenarios analysis for road transport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356" y="275825"/>
            <a:ext cx="8368363" cy="409459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/>
              <a:t>Methodology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C452345-4839-48BF-977C-D81C2BEF8F41}"/>
              </a:ext>
            </a:extLst>
          </p:cNvPr>
          <p:cNvGrpSpPr/>
          <p:nvPr/>
        </p:nvGrpSpPr>
        <p:grpSpPr>
          <a:xfrm>
            <a:off x="2819400" y="1824662"/>
            <a:ext cx="3505200" cy="3103055"/>
            <a:chOff x="2377551" y="2207498"/>
            <a:chExt cx="4395596" cy="457200"/>
          </a:xfrm>
        </p:grpSpPr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DA86BEC0-2E7D-49B6-B7D3-D8B80EFCDE00}"/>
                </a:ext>
              </a:extLst>
            </p:cNvPr>
            <p:cNvCxnSpPr/>
            <p:nvPr/>
          </p:nvCxnSpPr>
          <p:spPr>
            <a:xfrm rot="5400000">
              <a:off x="2148951" y="2436098"/>
              <a:ext cx="457200" cy="0"/>
            </a:xfrm>
            <a:prstGeom prst="straightConnector1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C36A1DE1-57BE-45D0-AEFC-BE0EDA9F1DD3}"/>
                </a:ext>
              </a:extLst>
            </p:cNvPr>
            <p:cNvCxnSpPr/>
            <p:nvPr/>
          </p:nvCxnSpPr>
          <p:spPr>
            <a:xfrm rot="5400000">
              <a:off x="6544547" y="2436098"/>
              <a:ext cx="457200" cy="0"/>
            </a:xfrm>
            <a:prstGeom prst="straightConnector1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Oval 117">
            <a:extLst>
              <a:ext uri="{FF2B5EF4-FFF2-40B4-BE49-F238E27FC236}">
                <a16:creationId xmlns:a16="http://schemas.microsoft.com/office/drawing/2014/main" id="{9CA34902-E659-4DE4-A094-9BEBCD3A3715}"/>
              </a:ext>
            </a:extLst>
          </p:cNvPr>
          <p:cNvSpPr/>
          <p:nvPr/>
        </p:nvSpPr>
        <p:spPr bwMode="auto">
          <a:xfrm>
            <a:off x="779907" y="1215841"/>
            <a:ext cx="1106215" cy="1118908"/>
          </a:xfrm>
          <a:prstGeom prst="ellips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2251312F-BBE4-4FD0-965D-0427A4640E09}"/>
              </a:ext>
            </a:extLst>
          </p:cNvPr>
          <p:cNvGrpSpPr/>
          <p:nvPr/>
        </p:nvGrpSpPr>
        <p:grpSpPr>
          <a:xfrm>
            <a:off x="943275" y="1408180"/>
            <a:ext cx="779955" cy="722061"/>
            <a:chOff x="-1687513" y="3627438"/>
            <a:chExt cx="1303338" cy="1303337"/>
          </a:xfrm>
          <a:solidFill>
            <a:schemeClr val="accent1"/>
          </a:solidFill>
        </p:grpSpPr>
        <p:sp>
          <p:nvSpPr>
            <p:cNvPr id="120" name="Freeform 47">
              <a:extLst>
                <a:ext uri="{FF2B5EF4-FFF2-40B4-BE49-F238E27FC236}">
                  <a16:creationId xmlns:a16="http://schemas.microsoft.com/office/drawing/2014/main" id="{EF5DB22E-ECD1-48BF-8035-C2BD1E1E52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687513" y="3627438"/>
              <a:ext cx="1303338" cy="1303337"/>
            </a:xfrm>
            <a:custGeom>
              <a:avLst/>
              <a:gdLst>
                <a:gd name="T0" fmla="*/ 1696 w 1920"/>
                <a:gd name="T1" fmla="*/ 647 h 1920"/>
                <a:gd name="T2" fmla="*/ 1729 w 1920"/>
                <a:gd name="T3" fmla="*/ 372 h 1920"/>
                <a:gd name="T4" fmla="*/ 1385 w 1920"/>
                <a:gd name="T5" fmla="*/ 282 h 1920"/>
                <a:gd name="T6" fmla="*/ 1088 w 1920"/>
                <a:gd name="T7" fmla="*/ 0 h 1920"/>
                <a:gd name="T8" fmla="*/ 781 w 1920"/>
                <a:gd name="T9" fmla="*/ 180 h 1920"/>
                <a:gd name="T10" fmla="*/ 372 w 1920"/>
                <a:gd name="T11" fmla="*/ 191 h 1920"/>
                <a:gd name="T12" fmla="*/ 282 w 1920"/>
                <a:gd name="T13" fmla="*/ 535 h 1920"/>
                <a:gd name="T14" fmla="*/ 0 w 1920"/>
                <a:gd name="T15" fmla="*/ 832 h 1920"/>
                <a:gd name="T16" fmla="*/ 180 w 1920"/>
                <a:gd name="T17" fmla="*/ 1139 h 1920"/>
                <a:gd name="T18" fmla="*/ 191 w 1920"/>
                <a:gd name="T19" fmla="*/ 1548 h 1920"/>
                <a:gd name="T20" fmla="*/ 535 w 1920"/>
                <a:gd name="T21" fmla="*/ 1638 h 1920"/>
                <a:gd name="T22" fmla="*/ 832 w 1920"/>
                <a:gd name="T23" fmla="*/ 1920 h 1920"/>
                <a:gd name="T24" fmla="*/ 1139 w 1920"/>
                <a:gd name="T25" fmla="*/ 1740 h 1920"/>
                <a:gd name="T26" fmla="*/ 1376 w 1920"/>
                <a:gd name="T27" fmla="*/ 1920 h 1920"/>
                <a:gd name="T28" fmla="*/ 1506 w 1920"/>
                <a:gd name="T29" fmla="*/ 1732 h 1920"/>
                <a:gd name="T30" fmla="*/ 1732 w 1920"/>
                <a:gd name="T31" fmla="*/ 1506 h 1920"/>
                <a:gd name="T32" fmla="*/ 1789 w 1920"/>
                <a:gd name="T33" fmla="*/ 1132 h 1920"/>
                <a:gd name="T34" fmla="*/ 1920 w 1920"/>
                <a:gd name="T35" fmla="*/ 832 h 1920"/>
                <a:gd name="T36" fmla="*/ 1078 w 1920"/>
                <a:gd name="T37" fmla="*/ 1709 h 1920"/>
                <a:gd name="T38" fmla="*/ 842 w 1920"/>
                <a:gd name="T39" fmla="*/ 1709 h 1920"/>
                <a:gd name="T40" fmla="*/ 514 w 1920"/>
                <a:gd name="T41" fmla="*/ 1573 h 1920"/>
                <a:gd name="T42" fmla="*/ 347 w 1920"/>
                <a:gd name="T43" fmla="*/ 1406 h 1920"/>
                <a:gd name="T44" fmla="*/ 211 w 1920"/>
                <a:gd name="T45" fmla="*/ 1078 h 1920"/>
                <a:gd name="T46" fmla="*/ 211 w 1920"/>
                <a:gd name="T47" fmla="*/ 842 h 1920"/>
                <a:gd name="T48" fmla="*/ 347 w 1920"/>
                <a:gd name="T49" fmla="*/ 514 h 1920"/>
                <a:gd name="T50" fmla="*/ 514 w 1920"/>
                <a:gd name="T51" fmla="*/ 347 h 1920"/>
                <a:gd name="T52" fmla="*/ 842 w 1920"/>
                <a:gd name="T53" fmla="*/ 211 h 1920"/>
                <a:gd name="T54" fmla="*/ 1078 w 1920"/>
                <a:gd name="T55" fmla="*/ 211 h 1920"/>
                <a:gd name="T56" fmla="*/ 1406 w 1920"/>
                <a:gd name="T57" fmla="*/ 347 h 1920"/>
                <a:gd name="T58" fmla="*/ 1573 w 1920"/>
                <a:gd name="T59" fmla="*/ 514 h 1920"/>
                <a:gd name="T60" fmla="*/ 1241 w 1920"/>
                <a:gd name="T61" fmla="*/ 533 h 1920"/>
                <a:gd name="T62" fmla="*/ 960 w 1920"/>
                <a:gd name="T63" fmla="*/ 1472 h 1920"/>
                <a:gd name="T64" fmla="*/ 1280 w 1920"/>
                <a:gd name="T65" fmla="*/ 1440 h 1920"/>
                <a:gd name="T66" fmla="*/ 1103 w 1920"/>
                <a:gd name="T67" fmla="*/ 1682 h 1920"/>
                <a:gd name="T68" fmla="*/ 699 w 1920"/>
                <a:gd name="T69" fmla="*/ 1146 h 1920"/>
                <a:gd name="T70" fmla="*/ 612 w 1920"/>
                <a:gd name="T71" fmla="*/ 1243 h 1920"/>
                <a:gd name="T72" fmla="*/ 1050 w 1920"/>
                <a:gd name="T73" fmla="*/ 653 h 1920"/>
                <a:gd name="T74" fmla="*/ 746 w 1920"/>
                <a:gd name="T75" fmla="*/ 1101 h 1920"/>
                <a:gd name="T76" fmla="*/ 1344 w 1920"/>
                <a:gd name="T77" fmla="*/ 1406 h 1920"/>
                <a:gd name="T78" fmla="*/ 1408 w 1920"/>
                <a:gd name="T79" fmla="*/ 1440 h 1920"/>
                <a:gd name="T80" fmla="*/ 1440 w 1920"/>
                <a:gd name="T81" fmla="*/ 1792 h 1920"/>
                <a:gd name="T82" fmla="*/ 1312 w 1920"/>
                <a:gd name="T83" fmla="*/ 1504 h 1920"/>
                <a:gd name="T84" fmla="*/ 1664 w 1920"/>
                <a:gd name="T85" fmla="*/ 1523 h 1920"/>
                <a:gd name="T86" fmla="*/ 1504 w 1920"/>
                <a:gd name="T87" fmla="*/ 1472 h 1920"/>
                <a:gd name="T88" fmla="*/ 1578 w 1920"/>
                <a:gd name="T89" fmla="*/ 1359 h 1920"/>
                <a:gd name="T90" fmla="*/ 1664 w 1920"/>
                <a:gd name="T91" fmla="*/ 1523 h 1920"/>
                <a:gd name="T92" fmla="*/ 1376 w 1920"/>
                <a:gd name="T93" fmla="*/ 576 h 1920"/>
                <a:gd name="T94" fmla="*/ 1856 w 1920"/>
                <a:gd name="T95" fmla="*/ 1060 h 1920"/>
                <a:gd name="T96" fmla="*/ 1856 w 1920"/>
                <a:gd name="T97" fmla="*/ 860 h 1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20" h="1920">
                  <a:moveTo>
                    <a:pt x="1892" y="800"/>
                  </a:moveTo>
                  <a:cubicBezTo>
                    <a:pt x="1790" y="787"/>
                    <a:pt x="1790" y="787"/>
                    <a:pt x="1790" y="787"/>
                  </a:cubicBezTo>
                  <a:cubicBezTo>
                    <a:pt x="1767" y="735"/>
                    <a:pt x="1736" y="688"/>
                    <a:pt x="1696" y="647"/>
                  </a:cubicBezTo>
                  <a:cubicBezTo>
                    <a:pt x="1680" y="608"/>
                    <a:pt x="1660" y="571"/>
                    <a:pt x="1638" y="535"/>
                  </a:cubicBezTo>
                  <a:cubicBezTo>
                    <a:pt x="1732" y="414"/>
                    <a:pt x="1732" y="414"/>
                    <a:pt x="1732" y="414"/>
                  </a:cubicBezTo>
                  <a:cubicBezTo>
                    <a:pt x="1742" y="401"/>
                    <a:pt x="1740" y="383"/>
                    <a:pt x="1729" y="372"/>
                  </a:cubicBezTo>
                  <a:cubicBezTo>
                    <a:pt x="1548" y="191"/>
                    <a:pt x="1548" y="191"/>
                    <a:pt x="1548" y="191"/>
                  </a:cubicBezTo>
                  <a:cubicBezTo>
                    <a:pt x="1537" y="179"/>
                    <a:pt x="1519" y="178"/>
                    <a:pt x="1506" y="188"/>
                  </a:cubicBezTo>
                  <a:cubicBezTo>
                    <a:pt x="1385" y="282"/>
                    <a:pt x="1385" y="282"/>
                    <a:pt x="1385" y="282"/>
                  </a:cubicBezTo>
                  <a:cubicBezTo>
                    <a:pt x="1309" y="234"/>
                    <a:pt x="1226" y="200"/>
                    <a:pt x="1139" y="180"/>
                  </a:cubicBezTo>
                  <a:cubicBezTo>
                    <a:pt x="1120" y="28"/>
                    <a:pt x="1120" y="28"/>
                    <a:pt x="1120" y="28"/>
                  </a:cubicBezTo>
                  <a:cubicBezTo>
                    <a:pt x="1118" y="12"/>
                    <a:pt x="1104" y="0"/>
                    <a:pt x="1088" y="0"/>
                  </a:cubicBezTo>
                  <a:cubicBezTo>
                    <a:pt x="832" y="0"/>
                    <a:pt x="832" y="0"/>
                    <a:pt x="832" y="0"/>
                  </a:cubicBezTo>
                  <a:cubicBezTo>
                    <a:pt x="816" y="0"/>
                    <a:pt x="802" y="12"/>
                    <a:pt x="800" y="28"/>
                  </a:cubicBezTo>
                  <a:cubicBezTo>
                    <a:pt x="781" y="180"/>
                    <a:pt x="781" y="180"/>
                    <a:pt x="781" y="180"/>
                  </a:cubicBezTo>
                  <a:cubicBezTo>
                    <a:pt x="694" y="200"/>
                    <a:pt x="611" y="234"/>
                    <a:pt x="535" y="282"/>
                  </a:cubicBezTo>
                  <a:cubicBezTo>
                    <a:pt x="414" y="188"/>
                    <a:pt x="414" y="188"/>
                    <a:pt x="414" y="188"/>
                  </a:cubicBezTo>
                  <a:cubicBezTo>
                    <a:pt x="401" y="178"/>
                    <a:pt x="383" y="179"/>
                    <a:pt x="372" y="191"/>
                  </a:cubicBezTo>
                  <a:cubicBezTo>
                    <a:pt x="191" y="372"/>
                    <a:pt x="191" y="372"/>
                    <a:pt x="191" y="372"/>
                  </a:cubicBezTo>
                  <a:cubicBezTo>
                    <a:pt x="179" y="383"/>
                    <a:pt x="178" y="401"/>
                    <a:pt x="188" y="414"/>
                  </a:cubicBezTo>
                  <a:cubicBezTo>
                    <a:pt x="282" y="535"/>
                    <a:pt x="282" y="535"/>
                    <a:pt x="282" y="535"/>
                  </a:cubicBezTo>
                  <a:cubicBezTo>
                    <a:pt x="234" y="611"/>
                    <a:pt x="200" y="694"/>
                    <a:pt x="180" y="781"/>
                  </a:cubicBezTo>
                  <a:cubicBezTo>
                    <a:pt x="28" y="800"/>
                    <a:pt x="28" y="800"/>
                    <a:pt x="28" y="800"/>
                  </a:cubicBezTo>
                  <a:cubicBezTo>
                    <a:pt x="12" y="802"/>
                    <a:pt x="0" y="816"/>
                    <a:pt x="0" y="832"/>
                  </a:cubicBezTo>
                  <a:cubicBezTo>
                    <a:pt x="0" y="1088"/>
                    <a:pt x="0" y="1088"/>
                    <a:pt x="0" y="1088"/>
                  </a:cubicBezTo>
                  <a:cubicBezTo>
                    <a:pt x="0" y="1104"/>
                    <a:pt x="12" y="1118"/>
                    <a:pt x="28" y="1120"/>
                  </a:cubicBezTo>
                  <a:cubicBezTo>
                    <a:pt x="180" y="1139"/>
                    <a:pt x="180" y="1139"/>
                    <a:pt x="180" y="1139"/>
                  </a:cubicBezTo>
                  <a:cubicBezTo>
                    <a:pt x="200" y="1226"/>
                    <a:pt x="234" y="1309"/>
                    <a:pt x="282" y="1385"/>
                  </a:cubicBezTo>
                  <a:cubicBezTo>
                    <a:pt x="188" y="1506"/>
                    <a:pt x="188" y="1506"/>
                    <a:pt x="188" y="1506"/>
                  </a:cubicBezTo>
                  <a:cubicBezTo>
                    <a:pt x="178" y="1519"/>
                    <a:pt x="179" y="1537"/>
                    <a:pt x="191" y="1548"/>
                  </a:cubicBezTo>
                  <a:cubicBezTo>
                    <a:pt x="372" y="1729"/>
                    <a:pt x="372" y="1729"/>
                    <a:pt x="372" y="1729"/>
                  </a:cubicBezTo>
                  <a:cubicBezTo>
                    <a:pt x="383" y="1741"/>
                    <a:pt x="401" y="1742"/>
                    <a:pt x="414" y="1732"/>
                  </a:cubicBezTo>
                  <a:cubicBezTo>
                    <a:pt x="535" y="1638"/>
                    <a:pt x="535" y="1638"/>
                    <a:pt x="535" y="1638"/>
                  </a:cubicBezTo>
                  <a:cubicBezTo>
                    <a:pt x="611" y="1686"/>
                    <a:pt x="694" y="1720"/>
                    <a:pt x="781" y="1740"/>
                  </a:cubicBezTo>
                  <a:cubicBezTo>
                    <a:pt x="800" y="1892"/>
                    <a:pt x="800" y="1892"/>
                    <a:pt x="800" y="1892"/>
                  </a:cubicBezTo>
                  <a:cubicBezTo>
                    <a:pt x="802" y="1908"/>
                    <a:pt x="816" y="1920"/>
                    <a:pt x="832" y="1920"/>
                  </a:cubicBezTo>
                  <a:cubicBezTo>
                    <a:pt x="1088" y="1920"/>
                    <a:pt x="1088" y="1920"/>
                    <a:pt x="1088" y="1920"/>
                  </a:cubicBezTo>
                  <a:cubicBezTo>
                    <a:pt x="1104" y="1920"/>
                    <a:pt x="1118" y="1908"/>
                    <a:pt x="1120" y="1892"/>
                  </a:cubicBezTo>
                  <a:cubicBezTo>
                    <a:pt x="1139" y="1740"/>
                    <a:pt x="1139" y="1740"/>
                    <a:pt x="1139" y="1740"/>
                  </a:cubicBezTo>
                  <a:cubicBezTo>
                    <a:pt x="1176" y="1731"/>
                    <a:pt x="1212" y="1720"/>
                    <a:pt x="1248" y="1706"/>
                  </a:cubicBezTo>
                  <a:cubicBezTo>
                    <a:pt x="1248" y="1792"/>
                    <a:pt x="1248" y="1792"/>
                    <a:pt x="1248" y="1792"/>
                  </a:cubicBezTo>
                  <a:cubicBezTo>
                    <a:pt x="1248" y="1863"/>
                    <a:pt x="1305" y="1920"/>
                    <a:pt x="1376" y="1920"/>
                  </a:cubicBezTo>
                  <a:cubicBezTo>
                    <a:pt x="1447" y="1920"/>
                    <a:pt x="1504" y="1863"/>
                    <a:pt x="1504" y="1792"/>
                  </a:cubicBezTo>
                  <a:cubicBezTo>
                    <a:pt x="1504" y="1730"/>
                    <a:pt x="1504" y="1730"/>
                    <a:pt x="1504" y="1730"/>
                  </a:cubicBezTo>
                  <a:cubicBezTo>
                    <a:pt x="1506" y="1732"/>
                    <a:pt x="1506" y="1732"/>
                    <a:pt x="1506" y="1732"/>
                  </a:cubicBezTo>
                  <a:cubicBezTo>
                    <a:pt x="1519" y="1742"/>
                    <a:pt x="1537" y="1741"/>
                    <a:pt x="1548" y="1729"/>
                  </a:cubicBezTo>
                  <a:cubicBezTo>
                    <a:pt x="1729" y="1548"/>
                    <a:pt x="1729" y="1548"/>
                    <a:pt x="1729" y="1548"/>
                  </a:cubicBezTo>
                  <a:cubicBezTo>
                    <a:pt x="1741" y="1537"/>
                    <a:pt x="1742" y="1519"/>
                    <a:pt x="1732" y="1506"/>
                  </a:cubicBezTo>
                  <a:cubicBezTo>
                    <a:pt x="1638" y="1385"/>
                    <a:pt x="1638" y="1385"/>
                    <a:pt x="1638" y="1385"/>
                  </a:cubicBezTo>
                  <a:cubicBezTo>
                    <a:pt x="1660" y="1349"/>
                    <a:pt x="1680" y="1312"/>
                    <a:pt x="1696" y="1273"/>
                  </a:cubicBezTo>
                  <a:cubicBezTo>
                    <a:pt x="1736" y="1232"/>
                    <a:pt x="1767" y="1185"/>
                    <a:pt x="1789" y="1132"/>
                  </a:cubicBezTo>
                  <a:cubicBezTo>
                    <a:pt x="1892" y="1120"/>
                    <a:pt x="1892" y="1120"/>
                    <a:pt x="1892" y="1120"/>
                  </a:cubicBezTo>
                  <a:cubicBezTo>
                    <a:pt x="1908" y="1118"/>
                    <a:pt x="1920" y="1104"/>
                    <a:pt x="1920" y="1088"/>
                  </a:cubicBezTo>
                  <a:cubicBezTo>
                    <a:pt x="1920" y="832"/>
                    <a:pt x="1920" y="832"/>
                    <a:pt x="1920" y="832"/>
                  </a:cubicBezTo>
                  <a:cubicBezTo>
                    <a:pt x="1920" y="816"/>
                    <a:pt x="1908" y="802"/>
                    <a:pt x="1892" y="800"/>
                  </a:cubicBezTo>
                  <a:close/>
                  <a:moveTo>
                    <a:pt x="1103" y="1682"/>
                  </a:moveTo>
                  <a:cubicBezTo>
                    <a:pt x="1090" y="1685"/>
                    <a:pt x="1080" y="1696"/>
                    <a:pt x="1078" y="1709"/>
                  </a:cubicBezTo>
                  <a:cubicBezTo>
                    <a:pt x="1060" y="1856"/>
                    <a:pt x="1060" y="1856"/>
                    <a:pt x="1060" y="1856"/>
                  </a:cubicBezTo>
                  <a:cubicBezTo>
                    <a:pt x="860" y="1856"/>
                    <a:pt x="860" y="1856"/>
                    <a:pt x="860" y="1856"/>
                  </a:cubicBezTo>
                  <a:cubicBezTo>
                    <a:pt x="842" y="1709"/>
                    <a:pt x="842" y="1709"/>
                    <a:pt x="842" y="1709"/>
                  </a:cubicBezTo>
                  <a:cubicBezTo>
                    <a:pt x="840" y="1696"/>
                    <a:pt x="830" y="1685"/>
                    <a:pt x="816" y="1682"/>
                  </a:cubicBezTo>
                  <a:cubicBezTo>
                    <a:pt x="722" y="1663"/>
                    <a:pt x="631" y="1626"/>
                    <a:pt x="551" y="1572"/>
                  </a:cubicBezTo>
                  <a:cubicBezTo>
                    <a:pt x="540" y="1564"/>
                    <a:pt x="525" y="1565"/>
                    <a:pt x="514" y="1573"/>
                  </a:cubicBezTo>
                  <a:cubicBezTo>
                    <a:pt x="397" y="1664"/>
                    <a:pt x="397" y="1664"/>
                    <a:pt x="397" y="1664"/>
                  </a:cubicBezTo>
                  <a:cubicBezTo>
                    <a:pt x="256" y="1523"/>
                    <a:pt x="256" y="1523"/>
                    <a:pt x="256" y="1523"/>
                  </a:cubicBezTo>
                  <a:cubicBezTo>
                    <a:pt x="347" y="1406"/>
                    <a:pt x="347" y="1406"/>
                    <a:pt x="347" y="1406"/>
                  </a:cubicBezTo>
                  <a:cubicBezTo>
                    <a:pt x="355" y="1395"/>
                    <a:pt x="356" y="1380"/>
                    <a:pt x="348" y="1369"/>
                  </a:cubicBezTo>
                  <a:cubicBezTo>
                    <a:pt x="294" y="1289"/>
                    <a:pt x="257" y="1199"/>
                    <a:pt x="238" y="1104"/>
                  </a:cubicBezTo>
                  <a:cubicBezTo>
                    <a:pt x="235" y="1090"/>
                    <a:pt x="224" y="1080"/>
                    <a:pt x="211" y="1078"/>
                  </a:cubicBezTo>
                  <a:cubicBezTo>
                    <a:pt x="64" y="1060"/>
                    <a:pt x="64" y="1060"/>
                    <a:pt x="64" y="1060"/>
                  </a:cubicBezTo>
                  <a:cubicBezTo>
                    <a:pt x="64" y="860"/>
                    <a:pt x="64" y="860"/>
                    <a:pt x="64" y="860"/>
                  </a:cubicBezTo>
                  <a:cubicBezTo>
                    <a:pt x="211" y="842"/>
                    <a:pt x="211" y="842"/>
                    <a:pt x="211" y="842"/>
                  </a:cubicBezTo>
                  <a:cubicBezTo>
                    <a:pt x="224" y="840"/>
                    <a:pt x="235" y="830"/>
                    <a:pt x="238" y="816"/>
                  </a:cubicBezTo>
                  <a:cubicBezTo>
                    <a:pt x="257" y="722"/>
                    <a:pt x="294" y="631"/>
                    <a:pt x="348" y="551"/>
                  </a:cubicBezTo>
                  <a:cubicBezTo>
                    <a:pt x="356" y="540"/>
                    <a:pt x="355" y="525"/>
                    <a:pt x="347" y="514"/>
                  </a:cubicBezTo>
                  <a:cubicBezTo>
                    <a:pt x="256" y="397"/>
                    <a:pt x="256" y="397"/>
                    <a:pt x="256" y="397"/>
                  </a:cubicBezTo>
                  <a:cubicBezTo>
                    <a:pt x="397" y="256"/>
                    <a:pt x="397" y="256"/>
                    <a:pt x="397" y="256"/>
                  </a:cubicBezTo>
                  <a:cubicBezTo>
                    <a:pt x="514" y="347"/>
                    <a:pt x="514" y="347"/>
                    <a:pt x="514" y="347"/>
                  </a:cubicBezTo>
                  <a:cubicBezTo>
                    <a:pt x="525" y="355"/>
                    <a:pt x="540" y="356"/>
                    <a:pt x="551" y="348"/>
                  </a:cubicBezTo>
                  <a:cubicBezTo>
                    <a:pt x="631" y="294"/>
                    <a:pt x="722" y="257"/>
                    <a:pt x="816" y="238"/>
                  </a:cubicBezTo>
                  <a:cubicBezTo>
                    <a:pt x="830" y="235"/>
                    <a:pt x="840" y="224"/>
                    <a:pt x="842" y="211"/>
                  </a:cubicBezTo>
                  <a:cubicBezTo>
                    <a:pt x="860" y="64"/>
                    <a:pt x="860" y="64"/>
                    <a:pt x="860" y="64"/>
                  </a:cubicBezTo>
                  <a:cubicBezTo>
                    <a:pt x="1060" y="64"/>
                    <a:pt x="1060" y="64"/>
                    <a:pt x="1060" y="64"/>
                  </a:cubicBezTo>
                  <a:cubicBezTo>
                    <a:pt x="1078" y="211"/>
                    <a:pt x="1078" y="211"/>
                    <a:pt x="1078" y="211"/>
                  </a:cubicBezTo>
                  <a:cubicBezTo>
                    <a:pt x="1080" y="224"/>
                    <a:pt x="1090" y="235"/>
                    <a:pt x="1104" y="238"/>
                  </a:cubicBezTo>
                  <a:cubicBezTo>
                    <a:pt x="1198" y="257"/>
                    <a:pt x="1289" y="294"/>
                    <a:pt x="1369" y="348"/>
                  </a:cubicBezTo>
                  <a:cubicBezTo>
                    <a:pt x="1380" y="356"/>
                    <a:pt x="1395" y="355"/>
                    <a:pt x="1406" y="347"/>
                  </a:cubicBezTo>
                  <a:cubicBezTo>
                    <a:pt x="1523" y="256"/>
                    <a:pt x="1523" y="256"/>
                    <a:pt x="1523" y="256"/>
                  </a:cubicBezTo>
                  <a:cubicBezTo>
                    <a:pt x="1664" y="397"/>
                    <a:pt x="1664" y="397"/>
                    <a:pt x="1664" y="397"/>
                  </a:cubicBezTo>
                  <a:cubicBezTo>
                    <a:pt x="1573" y="514"/>
                    <a:pt x="1573" y="514"/>
                    <a:pt x="1573" y="514"/>
                  </a:cubicBezTo>
                  <a:cubicBezTo>
                    <a:pt x="1565" y="525"/>
                    <a:pt x="1564" y="540"/>
                    <a:pt x="1572" y="551"/>
                  </a:cubicBezTo>
                  <a:cubicBezTo>
                    <a:pt x="1574" y="554"/>
                    <a:pt x="1576" y="557"/>
                    <a:pt x="1578" y="560"/>
                  </a:cubicBezTo>
                  <a:cubicBezTo>
                    <a:pt x="1474" y="507"/>
                    <a:pt x="1353" y="497"/>
                    <a:pt x="1241" y="533"/>
                  </a:cubicBezTo>
                  <a:cubicBezTo>
                    <a:pt x="1158" y="477"/>
                    <a:pt x="1060" y="448"/>
                    <a:pt x="960" y="448"/>
                  </a:cubicBezTo>
                  <a:cubicBezTo>
                    <a:pt x="677" y="448"/>
                    <a:pt x="448" y="677"/>
                    <a:pt x="448" y="960"/>
                  </a:cubicBezTo>
                  <a:cubicBezTo>
                    <a:pt x="448" y="1243"/>
                    <a:pt x="677" y="1472"/>
                    <a:pt x="960" y="1472"/>
                  </a:cubicBezTo>
                  <a:cubicBezTo>
                    <a:pt x="1060" y="1472"/>
                    <a:pt x="1158" y="1443"/>
                    <a:pt x="1241" y="1387"/>
                  </a:cubicBezTo>
                  <a:cubicBezTo>
                    <a:pt x="1254" y="1391"/>
                    <a:pt x="1267" y="1394"/>
                    <a:pt x="1280" y="1397"/>
                  </a:cubicBezTo>
                  <a:cubicBezTo>
                    <a:pt x="1280" y="1440"/>
                    <a:pt x="1280" y="1440"/>
                    <a:pt x="1280" y="1440"/>
                  </a:cubicBezTo>
                  <a:cubicBezTo>
                    <a:pt x="1262" y="1440"/>
                    <a:pt x="1248" y="1454"/>
                    <a:pt x="1248" y="1472"/>
                  </a:cubicBezTo>
                  <a:cubicBezTo>
                    <a:pt x="1248" y="1637"/>
                    <a:pt x="1248" y="1637"/>
                    <a:pt x="1248" y="1637"/>
                  </a:cubicBezTo>
                  <a:cubicBezTo>
                    <a:pt x="1202" y="1657"/>
                    <a:pt x="1153" y="1672"/>
                    <a:pt x="1103" y="1682"/>
                  </a:cubicBezTo>
                  <a:close/>
                  <a:moveTo>
                    <a:pt x="1050" y="653"/>
                  </a:moveTo>
                  <a:cubicBezTo>
                    <a:pt x="919" y="614"/>
                    <a:pt x="778" y="663"/>
                    <a:pt x="699" y="774"/>
                  </a:cubicBezTo>
                  <a:cubicBezTo>
                    <a:pt x="619" y="885"/>
                    <a:pt x="619" y="1035"/>
                    <a:pt x="699" y="1146"/>
                  </a:cubicBezTo>
                  <a:cubicBezTo>
                    <a:pt x="778" y="1257"/>
                    <a:pt x="919" y="1306"/>
                    <a:pt x="1050" y="1267"/>
                  </a:cubicBezTo>
                  <a:cubicBezTo>
                    <a:pt x="1084" y="1303"/>
                    <a:pt x="1124" y="1333"/>
                    <a:pt x="1168" y="1356"/>
                  </a:cubicBezTo>
                  <a:cubicBezTo>
                    <a:pt x="980" y="1456"/>
                    <a:pt x="747" y="1408"/>
                    <a:pt x="612" y="1243"/>
                  </a:cubicBezTo>
                  <a:cubicBezTo>
                    <a:pt x="478" y="1079"/>
                    <a:pt x="478" y="841"/>
                    <a:pt x="612" y="677"/>
                  </a:cubicBezTo>
                  <a:cubicBezTo>
                    <a:pt x="747" y="512"/>
                    <a:pt x="980" y="464"/>
                    <a:pt x="1168" y="564"/>
                  </a:cubicBezTo>
                  <a:cubicBezTo>
                    <a:pt x="1124" y="587"/>
                    <a:pt x="1084" y="617"/>
                    <a:pt x="1050" y="653"/>
                  </a:cubicBezTo>
                  <a:close/>
                  <a:moveTo>
                    <a:pt x="1006" y="708"/>
                  </a:moveTo>
                  <a:cubicBezTo>
                    <a:pt x="902" y="860"/>
                    <a:pt x="902" y="1060"/>
                    <a:pt x="1006" y="1212"/>
                  </a:cubicBezTo>
                  <a:cubicBezTo>
                    <a:pt x="905" y="1230"/>
                    <a:pt x="803" y="1187"/>
                    <a:pt x="746" y="1101"/>
                  </a:cubicBezTo>
                  <a:cubicBezTo>
                    <a:pt x="690" y="1016"/>
                    <a:pt x="690" y="904"/>
                    <a:pt x="746" y="819"/>
                  </a:cubicBezTo>
                  <a:cubicBezTo>
                    <a:pt x="803" y="733"/>
                    <a:pt x="905" y="690"/>
                    <a:pt x="1006" y="708"/>
                  </a:cubicBezTo>
                  <a:close/>
                  <a:moveTo>
                    <a:pt x="1344" y="1406"/>
                  </a:moveTo>
                  <a:cubicBezTo>
                    <a:pt x="1355" y="1407"/>
                    <a:pt x="1365" y="1408"/>
                    <a:pt x="1376" y="1408"/>
                  </a:cubicBezTo>
                  <a:cubicBezTo>
                    <a:pt x="1387" y="1408"/>
                    <a:pt x="1397" y="1407"/>
                    <a:pt x="1408" y="1406"/>
                  </a:cubicBezTo>
                  <a:cubicBezTo>
                    <a:pt x="1408" y="1440"/>
                    <a:pt x="1408" y="1440"/>
                    <a:pt x="1408" y="1440"/>
                  </a:cubicBezTo>
                  <a:cubicBezTo>
                    <a:pt x="1344" y="1440"/>
                    <a:pt x="1344" y="1440"/>
                    <a:pt x="1344" y="1440"/>
                  </a:cubicBezTo>
                  <a:lnTo>
                    <a:pt x="1344" y="1406"/>
                  </a:lnTo>
                  <a:close/>
                  <a:moveTo>
                    <a:pt x="1440" y="1792"/>
                  </a:moveTo>
                  <a:cubicBezTo>
                    <a:pt x="1440" y="1827"/>
                    <a:pt x="1411" y="1856"/>
                    <a:pt x="1376" y="1856"/>
                  </a:cubicBezTo>
                  <a:cubicBezTo>
                    <a:pt x="1341" y="1856"/>
                    <a:pt x="1312" y="1827"/>
                    <a:pt x="1312" y="1792"/>
                  </a:cubicBezTo>
                  <a:cubicBezTo>
                    <a:pt x="1312" y="1504"/>
                    <a:pt x="1312" y="1504"/>
                    <a:pt x="1312" y="1504"/>
                  </a:cubicBezTo>
                  <a:cubicBezTo>
                    <a:pt x="1440" y="1504"/>
                    <a:pt x="1440" y="1504"/>
                    <a:pt x="1440" y="1504"/>
                  </a:cubicBezTo>
                  <a:lnTo>
                    <a:pt x="1440" y="1792"/>
                  </a:lnTo>
                  <a:close/>
                  <a:moveTo>
                    <a:pt x="1664" y="1523"/>
                  </a:moveTo>
                  <a:cubicBezTo>
                    <a:pt x="1523" y="1664"/>
                    <a:pt x="1523" y="1664"/>
                    <a:pt x="1523" y="1664"/>
                  </a:cubicBezTo>
                  <a:cubicBezTo>
                    <a:pt x="1504" y="1649"/>
                    <a:pt x="1504" y="1649"/>
                    <a:pt x="1504" y="1649"/>
                  </a:cubicBezTo>
                  <a:cubicBezTo>
                    <a:pt x="1504" y="1472"/>
                    <a:pt x="1504" y="1472"/>
                    <a:pt x="1504" y="1472"/>
                  </a:cubicBezTo>
                  <a:cubicBezTo>
                    <a:pt x="1504" y="1454"/>
                    <a:pt x="1490" y="1440"/>
                    <a:pt x="1472" y="1440"/>
                  </a:cubicBezTo>
                  <a:cubicBezTo>
                    <a:pt x="1472" y="1397"/>
                    <a:pt x="1472" y="1397"/>
                    <a:pt x="1472" y="1397"/>
                  </a:cubicBezTo>
                  <a:cubicBezTo>
                    <a:pt x="1509" y="1389"/>
                    <a:pt x="1544" y="1377"/>
                    <a:pt x="1578" y="1359"/>
                  </a:cubicBezTo>
                  <a:cubicBezTo>
                    <a:pt x="1576" y="1363"/>
                    <a:pt x="1574" y="1366"/>
                    <a:pt x="1572" y="1369"/>
                  </a:cubicBezTo>
                  <a:cubicBezTo>
                    <a:pt x="1564" y="1380"/>
                    <a:pt x="1565" y="1395"/>
                    <a:pt x="1573" y="1406"/>
                  </a:cubicBezTo>
                  <a:lnTo>
                    <a:pt x="1664" y="1523"/>
                  </a:lnTo>
                  <a:close/>
                  <a:moveTo>
                    <a:pt x="1376" y="1344"/>
                  </a:moveTo>
                  <a:cubicBezTo>
                    <a:pt x="1164" y="1344"/>
                    <a:pt x="992" y="1172"/>
                    <a:pt x="992" y="960"/>
                  </a:cubicBezTo>
                  <a:cubicBezTo>
                    <a:pt x="992" y="748"/>
                    <a:pt x="1164" y="576"/>
                    <a:pt x="1376" y="576"/>
                  </a:cubicBezTo>
                  <a:cubicBezTo>
                    <a:pt x="1588" y="576"/>
                    <a:pt x="1760" y="748"/>
                    <a:pt x="1760" y="960"/>
                  </a:cubicBezTo>
                  <a:cubicBezTo>
                    <a:pt x="1760" y="1172"/>
                    <a:pt x="1588" y="1344"/>
                    <a:pt x="1376" y="1344"/>
                  </a:cubicBezTo>
                  <a:close/>
                  <a:moveTo>
                    <a:pt x="1856" y="1060"/>
                  </a:moveTo>
                  <a:cubicBezTo>
                    <a:pt x="1811" y="1065"/>
                    <a:pt x="1811" y="1065"/>
                    <a:pt x="1811" y="1065"/>
                  </a:cubicBezTo>
                  <a:cubicBezTo>
                    <a:pt x="1828" y="996"/>
                    <a:pt x="1828" y="924"/>
                    <a:pt x="1811" y="855"/>
                  </a:cubicBezTo>
                  <a:cubicBezTo>
                    <a:pt x="1856" y="860"/>
                    <a:pt x="1856" y="860"/>
                    <a:pt x="1856" y="860"/>
                  </a:cubicBezTo>
                  <a:lnTo>
                    <a:pt x="1856" y="10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48">
              <a:extLst>
                <a:ext uri="{FF2B5EF4-FFF2-40B4-BE49-F238E27FC236}">
                  <a16:creationId xmlns:a16="http://schemas.microsoft.com/office/drawing/2014/main" id="{48EC07F1-DC51-4581-B666-CA7118669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-969963" y="4062413"/>
              <a:ext cx="217488" cy="434975"/>
            </a:xfrm>
            <a:custGeom>
              <a:avLst/>
              <a:gdLst>
                <a:gd name="T0" fmla="*/ 0 w 320"/>
                <a:gd name="T1" fmla="*/ 320 h 640"/>
                <a:gd name="T2" fmla="*/ 320 w 320"/>
                <a:gd name="T3" fmla="*/ 640 h 640"/>
                <a:gd name="T4" fmla="*/ 320 w 320"/>
                <a:gd name="T5" fmla="*/ 576 h 640"/>
                <a:gd name="T6" fmla="*/ 64 w 320"/>
                <a:gd name="T7" fmla="*/ 320 h 640"/>
                <a:gd name="T8" fmla="*/ 320 w 320"/>
                <a:gd name="T9" fmla="*/ 64 h 640"/>
                <a:gd name="T10" fmla="*/ 320 w 320"/>
                <a:gd name="T11" fmla="*/ 0 h 640"/>
                <a:gd name="T12" fmla="*/ 0 w 320"/>
                <a:gd name="T13" fmla="*/ 32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0" h="640">
                  <a:moveTo>
                    <a:pt x="0" y="320"/>
                  </a:moveTo>
                  <a:cubicBezTo>
                    <a:pt x="0" y="497"/>
                    <a:pt x="143" y="640"/>
                    <a:pt x="320" y="640"/>
                  </a:cubicBezTo>
                  <a:cubicBezTo>
                    <a:pt x="320" y="576"/>
                    <a:pt x="320" y="576"/>
                    <a:pt x="320" y="576"/>
                  </a:cubicBezTo>
                  <a:cubicBezTo>
                    <a:pt x="179" y="576"/>
                    <a:pt x="64" y="461"/>
                    <a:pt x="64" y="320"/>
                  </a:cubicBezTo>
                  <a:cubicBezTo>
                    <a:pt x="64" y="179"/>
                    <a:pt x="179" y="64"/>
                    <a:pt x="320" y="64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143" y="0"/>
                    <a:pt x="0" y="143"/>
                    <a:pt x="0" y="3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2" name="Inhaltsplatzhalter 4">
            <a:extLst>
              <a:ext uri="{FF2B5EF4-FFF2-40B4-BE49-F238E27FC236}">
                <a16:creationId xmlns:a16="http://schemas.microsoft.com/office/drawing/2014/main" id="{BA4D947B-59BD-4652-BF21-0F427CE57AF3}"/>
              </a:ext>
            </a:extLst>
          </p:cNvPr>
          <p:cNvSpPr txBox="1">
            <a:spLocks/>
          </p:cNvSpPr>
          <p:nvPr/>
        </p:nvSpPr>
        <p:spPr>
          <a:xfrm>
            <a:off x="513081" y="2643294"/>
            <a:ext cx="1849344" cy="204363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None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1- Current GHG and air pollution emissions?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2- How to get a 25% reduction?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3- Impact of 10% electrification by 2030?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4- Impact of ICEV ban?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5B5D8E02-3C07-4A46-9E7E-74BFC0269B7E}"/>
              </a:ext>
            </a:extLst>
          </p:cNvPr>
          <p:cNvSpPr/>
          <p:nvPr/>
        </p:nvSpPr>
        <p:spPr bwMode="auto">
          <a:xfrm>
            <a:off x="4018892" y="1215841"/>
            <a:ext cx="1106216" cy="1118908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06D46AA7-8F83-417C-A2F7-DD7E7D434B35}"/>
              </a:ext>
            </a:extLst>
          </p:cNvPr>
          <p:cNvGrpSpPr/>
          <p:nvPr/>
        </p:nvGrpSpPr>
        <p:grpSpPr>
          <a:xfrm>
            <a:off x="4211069" y="1409313"/>
            <a:ext cx="742709" cy="659290"/>
            <a:chOff x="-1277938" y="3862388"/>
            <a:chExt cx="1284288" cy="1287462"/>
          </a:xfrm>
          <a:solidFill>
            <a:schemeClr val="accent2"/>
          </a:solidFill>
        </p:grpSpPr>
        <p:sp>
          <p:nvSpPr>
            <p:cNvPr id="166" name="Freeform 5">
              <a:extLst>
                <a:ext uri="{FF2B5EF4-FFF2-40B4-BE49-F238E27FC236}">
                  <a16:creationId xmlns:a16="http://schemas.microsoft.com/office/drawing/2014/main" id="{E2F029B6-C951-4D9B-B475-3FCB65C15D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960438" y="4068763"/>
              <a:ext cx="327025" cy="503237"/>
            </a:xfrm>
            <a:custGeom>
              <a:avLst/>
              <a:gdLst>
                <a:gd name="T0" fmla="*/ 192 w 512"/>
                <a:gd name="T1" fmla="*/ 755 h 787"/>
                <a:gd name="T2" fmla="*/ 224 w 512"/>
                <a:gd name="T3" fmla="*/ 787 h 787"/>
                <a:gd name="T4" fmla="*/ 480 w 512"/>
                <a:gd name="T5" fmla="*/ 787 h 787"/>
                <a:gd name="T6" fmla="*/ 512 w 512"/>
                <a:gd name="T7" fmla="*/ 755 h 787"/>
                <a:gd name="T8" fmla="*/ 512 w 512"/>
                <a:gd name="T9" fmla="*/ 499 h 787"/>
                <a:gd name="T10" fmla="*/ 393 w 512"/>
                <a:gd name="T11" fmla="*/ 345 h 787"/>
                <a:gd name="T12" fmla="*/ 392 w 512"/>
                <a:gd name="T13" fmla="*/ 75 h 787"/>
                <a:gd name="T14" fmla="*/ 121 w 512"/>
                <a:gd name="T15" fmla="*/ 75 h 787"/>
                <a:gd name="T16" fmla="*/ 119 w 512"/>
                <a:gd name="T17" fmla="*/ 345 h 787"/>
                <a:gd name="T18" fmla="*/ 0 w 512"/>
                <a:gd name="T19" fmla="*/ 499 h 787"/>
                <a:gd name="T20" fmla="*/ 0 w 512"/>
                <a:gd name="T21" fmla="*/ 609 h 787"/>
                <a:gd name="T22" fmla="*/ 32 w 512"/>
                <a:gd name="T23" fmla="*/ 641 h 787"/>
                <a:gd name="T24" fmla="*/ 64 w 512"/>
                <a:gd name="T25" fmla="*/ 609 h 787"/>
                <a:gd name="T26" fmla="*/ 64 w 512"/>
                <a:gd name="T27" fmla="*/ 499 h 787"/>
                <a:gd name="T28" fmla="*/ 160 w 512"/>
                <a:gd name="T29" fmla="*/ 403 h 787"/>
                <a:gd name="T30" fmla="*/ 352 w 512"/>
                <a:gd name="T31" fmla="*/ 403 h 787"/>
                <a:gd name="T32" fmla="*/ 448 w 512"/>
                <a:gd name="T33" fmla="*/ 499 h 787"/>
                <a:gd name="T34" fmla="*/ 448 w 512"/>
                <a:gd name="T35" fmla="*/ 723 h 787"/>
                <a:gd name="T36" fmla="*/ 224 w 512"/>
                <a:gd name="T37" fmla="*/ 723 h 787"/>
                <a:gd name="T38" fmla="*/ 192 w 512"/>
                <a:gd name="T39" fmla="*/ 755 h 787"/>
                <a:gd name="T40" fmla="*/ 256 w 512"/>
                <a:gd name="T41" fmla="*/ 83 h 787"/>
                <a:gd name="T42" fmla="*/ 384 w 512"/>
                <a:gd name="T43" fmla="*/ 211 h 787"/>
                <a:gd name="T44" fmla="*/ 256 w 512"/>
                <a:gd name="T45" fmla="*/ 339 h 787"/>
                <a:gd name="T46" fmla="*/ 128 w 512"/>
                <a:gd name="T47" fmla="*/ 211 h 787"/>
                <a:gd name="T48" fmla="*/ 256 w 512"/>
                <a:gd name="T49" fmla="*/ 83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12" h="787">
                  <a:moveTo>
                    <a:pt x="192" y="755"/>
                  </a:moveTo>
                  <a:cubicBezTo>
                    <a:pt x="192" y="773"/>
                    <a:pt x="207" y="787"/>
                    <a:pt x="224" y="787"/>
                  </a:cubicBezTo>
                  <a:cubicBezTo>
                    <a:pt x="480" y="787"/>
                    <a:pt x="480" y="787"/>
                    <a:pt x="480" y="787"/>
                  </a:cubicBezTo>
                  <a:cubicBezTo>
                    <a:pt x="498" y="787"/>
                    <a:pt x="512" y="773"/>
                    <a:pt x="512" y="755"/>
                  </a:cubicBezTo>
                  <a:cubicBezTo>
                    <a:pt x="512" y="499"/>
                    <a:pt x="512" y="499"/>
                    <a:pt x="512" y="499"/>
                  </a:cubicBezTo>
                  <a:cubicBezTo>
                    <a:pt x="512" y="427"/>
                    <a:pt x="463" y="364"/>
                    <a:pt x="393" y="345"/>
                  </a:cubicBezTo>
                  <a:cubicBezTo>
                    <a:pt x="467" y="270"/>
                    <a:pt x="466" y="149"/>
                    <a:pt x="392" y="75"/>
                  </a:cubicBezTo>
                  <a:cubicBezTo>
                    <a:pt x="317" y="0"/>
                    <a:pt x="196" y="0"/>
                    <a:pt x="121" y="75"/>
                  </a:cubicBezTo>
                  <a:cubicBezTo>
                    <a:pt x="46" y="149"/>
                    <a:pt x="45" y="270"/>
                    <a:pt x="119" y="345"/>
                  </a:cubicBezTo>
                  <a:cubicBezTo>
                    <a:pt x="49" y="364"/>
                    <a:pt x="1" y="427"/>
                    <a:pt x="0" y="499"/>
                  </a:cubicBezTo>
                  <a:cubicBezTo>
                    <a:pt x="0" y="609"/>
                    <a:pt x="0" y="609"/>
                    <a:pt x="0" y="609"/>
                  </a:cubicBezTo>
                  <a:cubicBezTo>
                    <a:pt x="0" y="627"/>
                    <a:pt x="15" y="641"/>
                    <a:pt x="32" y="641"/>
                  </a:cubicBezTo>
                  <a:cubicBezTo>
                    <a:pt x="50" y="641"/>
                    <a:pt x="64" y="627"/>
                    <a:pt x="64" y="609"/>
                  </a:cubicBezTo>
                  <a:cubicBezTo>
                    <a:pt x="64" y="499"/>
                    <a:pt x="64" y="499"/>
                    <a:pt x="64" y="499"/>
                  </a:cubicBezTo>
                  <a:cubicBezTo>
                    <a:pt x="64" y="446"/>
                    <a:pt x="107" y="403"/>
                    <a:pt x="160" y="403"/>
                  </a:cubicBezTo>
                  <a:cubicBezTo>
                    <a:pt x="352" y="403"/>
                    <a:pt x="352" y="403"/>
                    <a:pt x="352" y="403"/>
                  </a:cubicBezTo>
                  <a:cubicBezTo>
                    <a:pt x="405" y="403"/>
                    <a:pt x="448" y="446"/>
                    <a:pt x="448" y="499"/>
                  </a:cubicBezTo>
                  <a:cubicBezTo>
                    <a:pt x="448" y="723"/>
                    <a:pt x="448" y="723"/>
                    <a:pt x="448" y="723"/>
                  </a:cubicBezTo>
                  <a:cubicBezTo>
                    <a:pt x="224" y="723"/>
                    <a:pt x="224" y="723"/>
                    <a:pt x="224" y="723"/>
                  </a:cubicBezTo>
                  <a:cubicBezTo>
                    <a:pt x="207" y="723"/>
                    <a:pt x="192" y="737"/>
                    <a:pt x="192" y="755"/>
                  </a:cubicBezTo>
                  <a:close/>
                  <a:moveTo>
                    <a:pt x="256" y="83"/>
                  </a:moveTo>
                  <a:cubicBezTo>
                    <a:pt x="327" y="83"/>
                    <a:pt x="384" y="141"/>
                    <a:pt x="384" y="211"/>
                  </a:cubicBezTo>
                  <a:cubicBezTo>
                    <a:pt x="384" y="282"/>
                    <a:pt x="327" y="339"/>
                    <a:pt x="256" y="339"/>
                  </a:cubicBezTo>
                  <a:cubicBezTo>
                    <a:pt x="186" y="339"/>
                    <a:pt x="128" y="282"/>
                    <a:pt x="128" y="211"/>
                  </a:cubicBezTo>
                  <a:cubicBezTo>
                    <a:pt x="128" y="141"/>
                    <a:pt x="186" y="83"/>
                    <a:pt x="256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67" name="Freeform 6">
              <a:extLst>
                <a:ext uri="{FF2B5EF4-FFF2-40B4-BE49-F238E27FC236}">
                  <a16:creationId xmlns:a16="http://schemas.microsoft.com/office/drawing/2014/main" id="{B52984EA-50EE-48DD-BD03-C0F10CEB1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6925" y="4387850"/>
              <a:ext cx="80963" cy="39687"/>
            </a:xfrm>
            <a:custGeom>
              <a:avLst/>
              <a:gdLst>
                <a:gd name="T0" fmla="*/ 96 w 128"/>
                <a:gd name="T1" fmla="*/ 64 h 64"/>
                <a:gd name="T2" fmla="*/ 128 w 128"/>
                <a:gd name="T3" fmla="*/ 32 h 64"/>
                <a:gd name="T4" fmla="*/ 96 w 128"/>
                <a:gd name="T5" fmla="*/ 0 h 64"/>
                <a:gd name="T6" fmla="*/ 32 w 128"/>
                <a:gd name="T7" fmla="*/ 0 h 64"/>
                <a:gd name="T8" fmla="*/ 0 w 128"/>
                <a:gd name="T9" fmla="*/ 32 h 64"/>
                <a:gd name="T10" fmla="*/ 32 w 128"/>
                <a:gd name="T11" fmla="*/ 64 h 64"/>
                <a:gd name="T12" fmla="*/ 96 w 128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64">
                  <a:moveTo>
                    <a:pt x="96" y="64"/>
                  </a:moveTo>
                  <a:cubicBezTo>
                    <a:pt x="114" y="64"/>
                    <a:pt x="128" y="50"/>
                    <a:pt x="128" y="32"/>
                  </a:cubicBezTo>
                  <a:cubicBezTo>
                    <a:pt x="128" y="14"/>
                    <a:pt x="114" y="0"/>
                    <a:pt x="96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5" y="0"/>
                    <a:pt x="0" y="14"/>
                    <a:pt x="0" y="32"/>
                  </a:cubicBezTo>
                  <a:cubicBezTo>
                    <a:pt x="0" y="50"/>
                    <a:pt x="15" y="64"/>
                    <a:pt x="32" y="64"/>
                  </a:cubicBezTo>
                  <a:lnTo>
                    <a:pt x="96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68" name="Freeform 7">
              <a:extLst>
                <a:ext uri="{FF2B5EF4-FFF2-40B4-BE49-F238E27FC236}">
                  <a16:creationId xmlns:a16="http://schemas.microsoft.com/office/drawing/2014/main" id="{4B3FD489-3BA6-4B30-B03D-70EBE58720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277938" y="3862388"/>
              <a:ext cx="1284288" cy="1287462"/>
            </a:xfrm>
            <a:custGeom>
              <a:avLst/>
              <a:gdLst>
                <a:gd name="T0" fmla="*/ 1973 w 2010"/>
                <a:gd name="T1" fmla="*/ 1705 h 2014"/>
                <a:gd name="T2" fmla="*/ 1588 w 2010"/>
                <a:gd name="T3" fmla="*/ 1321 h 2014"/>
                <a:gd name="T4" fmla="*/ 1480 w 2010"/>
                <a:gd name="T5" fmla="*/ 1303 h 2014"/>
                <a:gd name="T6" fmla="*/ 1310 w 2010"/>
                <a:gd name="T7" fmla="*/ 1133 h 2014"/>
                <a:gd name="T8" fmla="*/ 1147 w 2010"/>
                <a:gd name="T9" fmla="*/ 212 h 2014"/>
                <a:gd name="T10" fmla="*/ 221 w 2010"/>
                <a:gd name="T11" fmla="*/ 346 h 2014"/>
                <a:gd name="T12" fmla="*/ 326 w 2010"/>
                <a:gd name="T13" fmla="*/ 1276 h 2014"/>
                <a:gd name="T14" fmla="*/ 371 w 2010"/>
                <a:gd name="T15" fmla="*/ 1271 h 2014"/>
                <a:gd name="T16" fmla="*/ 367 w 2010"/>
                <a:gd name="T17" fmla="*/ 1226 h 2014"/>
                <a:gd name="T18" fmla="*/ 277 w 2010"/>
                <a:gd name="T19" fmla="*/ 376 h 2014"/>
                <a:gd name="T20" fmla="*/ 1126 w 2010"/>
                <a:gd name="T21" fmla="*/ 275 h 2014"/>
                <a:gd name="T22" fmla="*/ 1238 w 2010"/>
                <a:gd name="T23" fmla="*/ 1123 h 2014"/>
                <a:gd name="T24" fmla="*/ 1214 w 2010"/>
                <a:gd name="T25" fmla="*/ 1153 h 2014"/>
                <a:gd name="T26" fmla="*/ 1212 w 2010"/>
                <a:gd name="T27" fmla="*/ 1155 h 2014"/>
                <a:gd name="T28" fmla="*/ 1152 w 2010"/>
                <a:gd name="T29" fmla="*/ 1215 h 2014"/>
                <a:gd name="T30" fmla="*/ 1149 w 2010"/>
                <a:gd name="T31" fmla="*/ 1218 h 2014"/>
                <a:gd name="T32" fmla="*/ 1119 w 2010"/>
                <a:gd name="T33" fmla="*/ 1241 h 2014"/>
                <a:gd name="T34" fmla="*/ 753 w 2010"/>
                <a:gd name="T35" fmla="*/ 1365 h 2014"/>
                <a:gd name="T36" fmla="*/ 723 w 2010"/>
                <a:gd name="T37" fmla="*/ 1364 h 2014"/>
                <a:gd name="T38" fmla="*/ 689 w 2010"/>
                <a:gd name="T39" fmla="*/ 1394 h 2014"/>
                <a:gd name="T40" fmla="*/ 720 w 2010"/>
                <a:gd name="T41" fmla="*/ 1428 h 2014"/>
                <a:gd name="T42" fmla="*/ 753 w 2010"/>
                <a:gd name="T43" fmla="*/ 1429 h 2014"/>
                <a:gd name="T44" fmla="*/ 1129 w 2010"/>
                <a:gd name="T45" fmla="*/ 1314 h 2014"/>
                <a:gd name="T46" fmla="*/ 1317 w 2010"/>
                <a:gd name="T47" fmla="*/ 1502 h 2014"/>
                <a:gd name="T48" fmla="*/ 1362 w 2010"/>
                <a:gd name="T49" fmla="*/ 1502 h 2014"/>
                <a:gd name="T50" fmla="*/ 1498 w 2010"/>
                <a:gd name="T51" fmla="*/ 1366 h 2014"/>
                <a:gd name="T52" fmla="*/ 1543 w 2010"/>
                <a:gd name="T53" fmla="*/ 1366 h 2014"/>
                <a:gd name="T54" fmla="*/ 1928 w 2010"/>
                <a:gd name="T55" fmla="*/ 1751 h 2014"/>
                <a:gd name="T56" fmla="*/ 1928 w 2010"/>
                <a:gd name="T57" fmla="*/ 1796 h 2014"/>
                <a:gd name="T58" fmla="*/ 1792 w 2010"/>
                <a:gd name="T59" fmla="*/ 1932 h 2014"/>
                <a:gd name="T60" fmla="*/ 1769 w 2010"/>
                <a:gd name="T61" fmla="*/ 1941 h 2014"/>
                <a:gd name="T62" fmla="*/ 1747 w 2010"/>
                <a:gd name="T63" fmla="*/ 1932 h 2014"/>
                <a:gd name="T64" fmla="*/ 1495 w 2010"/>
                <a:gd name="T65" fmla="*/ 1680 h 2014"/>
                <a:gd name="T66" fmla="*/ 1450 w 2010"/>
                <a:gd name="T67" fmla="*/ 1680 h 2014"/>
                <a:gd name="T68" fmla="*/ 1449 w 2010"/>
                <a:gd name="T69" fmla="*/ 1725 h 2014"/>
                <a:gd name="T70" fmla="*/ 1701 w 2010"/>
                <a:gd name="T71" fmla="*/ 1977 h 2014"/>
                <a:gd name="T72" fmla="*/ 1837 w 2010"/>
                <a:gd name="T73" fmla="*/ 1977 h 2014"/>
                <a:gd name="T74" fmla="*/ 1973 w 2010"/>
                <a:gd name="T75" fmla="*/ 1841 h 2014"/>
                <a:gd name="T76" fmla="*/ 1973 w 2010"/>
                <a:gd name="T77" fmla="*/ 1705 h 2014"/>
                <a:gd name="T78" fmla="*/ 1271 w 2010"/>
                <a:gd name="T79" fmla="*/ 1185 h 2014"/>
                <a:gd name="T80" fmla="*/ 1430 w 2010"/>
                <a:gd name="T81" fmla="*/ 1343 h 2014"/>
                <a:gd name="T82" fmla="*/ 1339 w 2010"/>
                <a:gd name="T83" fmla="*/ 1434 h 2014"/>
                <a:gd name="T84" fmla="*/ 1181 w 2010"/>
                <a:gd name="T85" fmla="*/ 1275 h 2014"/>
                <a:gd name="T86" fmla="*/ 1271 w 2010"/>
                <a:gd name="T87" fmla="*/ 1185 h 2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10" h="2014">
                  <a:moveTo>
                    <a:pt x="1973" y="1705"/>
                  </a:moveTo>
                  <a:cubicBezTo>
                    <a:pt x="1588" y="1321"/>
                    <a:pt x="1588" y="1321"/>
                    <a:pt x="1588" y="1321"/>
                  </a:cubicBezTo>
                  <a:cubicBezTo>
                    <a:pt x="1559" y="1293"/>
                    <a:pt x="1516" y="1286"/>
                    <a:pt x="1480" y="1303"/>
                  </a:cubicBezTo>
                  <a:cubicBezTo>
                    <a:pt x="1310" y="1133"/>
                    <a:pt x="1310" y="1133"/>
                    <a:pt x="1310" y="1133"/>
                  </a:cubicBezTo>
                  <a:cubicBezTo>
                    <a:pt x="1513" y="832"/>
                    <a:pt x="1441" y="425"/>
                    <a:pt x="1147" y="212"/>
                  </a:cubicBezTo>
                  <a:cubicBezTo>
                    <a:pt x="853" y="0"/>
                    <a:pt x="443" y="59"/>
                    <a:pt x="221" y="346"/>
                  </a:cubicBezTo>
                  <a:cubicBezTo>
                    <a:pt x="0" y="634"/>
                    <a:pt x="46" y="1045"/>
                    <a:pt x="326" y="1276"/>
                  </a:cubicBezTo>
                  <a:cubicBezTo>
                    <a:pt x="340" y="1287"/>
                    <a:pt x="360" y="1285"/>
                    <a:pt x="371" y="1271"/>
                  </a:cubicBezTo>
                  <a:cubicBezTo>
                    <a:pt x="383" y="1258"/>
                    <a:pt x="381" y="1237"/>
                    <a:pt x="367" y="1226"/>
                  </a:cubicBezTo>
                  <a:cubicBezTo>
                    <a:pt x="109" y="1015"/>
                    <a:pt x="69" y="636"/>
                    <a:pt x="277" y="376"/>
                  </a:cubicBezTo>
                  <a:cubicBezTo>
                    <a:pt x="485" y="115"/>
                    <a:pt x="863" y="70"/>
                    <a:pt x="1126" y="275"/>
                  </a:cubicBezTo>
                  <a:cubicBezTo>
                    <a:pt x="1389" y="479"/>
                    <a:pt x="1439" y="857"/>
                    <a:pt x="1238" y="1123"/>
                  </a:cubicBezTo>
                  <a:cubicBezTo>
                    <a:pt x="1230" y="1133"/>
                    <a:pt x="1222" y="1143"/>
                    <a:pt x="1214" y="1153"/>
                  </a:cubicBezTo>
                  <a:cubicBezTo>
                    <a:pt x="1213" y="1154"/>
                    <a:pt x="1212" y="1154"/>
                    <a:pt x="1212" y="1155"/>
                  </a:cubicBezTo>
                  <a:cubicBezTo>
                    <a:pt x="1193" y="1177"/>
                    <a:pt x="1173" y="1197"/>
                    <a:pt x="1152" y="1215"/>
                  </a:cubicBezTo>
                  <a:cubicBezTo>
                    <a:pt x="1151" y="1216"/>
                    <a:pt x="1150" y="1217"/>
                    <a:pt x="1149" y="1218"/>
                  </a:cubicBezTo>
                  <a:cubicBezTo>
                    <a:pt x="1139" y="1226"/>
                    <a:pt x="1129" y="1234"/>
                    <a:pt x="1119" y="1241"/>
                  </a:cubicBezTo>
                  <a:cubicBezTo>
                    <a:pt x="1014" y="1322"/>
                    <a:pt x="885" y="1365"/>
                    <a:pt x="753" y="1365"/>
                  </a:cubicBezTo>
                  <a:cubicBezTo>
                    <a:pt x="743" y="1365"/>
                    <a:pt x="733" y="1365"/>
                    <a:pt x="723" y="1364"/>
                  </a:cubicBezTo>
                  <a:cubicBezTo>
                    <a:pt x="705" y="1363"/>
                    <a:pt x="690" y="1377"/>
                    <a:pt x="689" y="1394"/>
                  </a:cubicBezTo>
                  <a:cubicBezTo>
                    <a:pt x="688" y="1412"/>
                    <a:pt x="702" y="1427"/>
                    <a:pt x="720" y="1428"/>
                  </a:cubicBezTo>
                  <a:cubicBezTo>
                    <a:pt x="731" y="1429"/>
                    <a:pt x="742" y="1429"/>
                    <a:pt x="753" y="1429"/>
                  </a:cubicBezTo>
                  <a:cubicBezTo>
                    <a:pt x="887" y="1429"/>
                    <a:pt x="1018" y="1389"/>
                    <a:pt x="1129" y="1314"/>
                  </a:cubicBezTo>
                  <a:cubicBezTo>
                    <a:pt x="1317" y="1502"/>
                    <a:pt x="1317" y="1502"/>
                    <a:pt x="1317" y="1502"/>
                  </a:cubicBezTo>
                  <a:cubicBezTo>
                    <a:pt x="1329" y="1514"/>
                    <a:pt x="1350" y="1514"/>
                    <a:pt x="1362" y="1502"/>
                  </a:cubicBezTo>
                  <a:cubicBezTo>
                    <a:pt x="1498" y="1366"/>
                    <a:pt x="1498" y="1366"/>
                    <a:pt x="1498" y="1366"/>
                  </a:cubicBezTo>
                  <a:cubicBezTo>
                    <a:pt x="1511" y="1354"/>
                    <a:pt x="1530" y="1354"/>
                    <a:pt x="1543" y="1366"/>
                  </a:cubicBezTo>
                  <a:cubicBezTo>
                    <a:pt x="1928" y="1751"/>
                    <a:pt x="1928" y="1751"/>
                    <a:pt x="1928" y="1751"/>
                  </a:cubicBezTo>
                  <a:cubicBezTo>
                    <a:pt x="1940" y="1763"/>
                    <a:pt x="1940" y="1783"/>
                    <a:pt x="1928" y="1796"/>
                  </a:cubicBezTo>
                  <a:cubicBezTo>
                    <a:pt x="1792" y="1932"/>
                    <a:pt x="1792" y="1932"/>
                    <a:pt x="1792" y="1932"/>
                  </a:cubicBezTo>
                  <a:cubicBezTo>
                    <a:pt x="1786" y="1938"/>
                    <a:pt x="1778" y="1941"/>
                    <a:pt x="1769" y="1941"/>
                  </a:cubicBezTo>
                  <a:cubicBezTo>
                    <a:pt x="1761" y="1941"/>
                    <a:pt x="1753" y="1938"/>
                    <a:pt x="1747" y="1932"/>
                  </a:cubicBezTo>
                  <a:cubicBezTo>
                    <a:pt x="1495" y="1680"/>
                    <a:pt x="1495" y="1680"/>
                    <a:pt x="1495" y="1680"/>
                  </a:cubicBezTo>
                  <a:cubicBezTo>
                    <a:pt x="1482" y="1667"/>
                    <a:pt x="1462" y="1668"/>
                    <a:pt x="1450" y="1680"/>
                  </a:cubicBezTo>
                  <a:cubicBezTo>
                    <a:pt x="1437" y="1692"/>
                    <a:pt x="1437" y="1712"/>
                    <a:pt x="1449" y="1725"/>
                  </a:cubicBezTo>
                  <a:cubicBezTo>
                    <a:pt x="1701" y="1977"/>
                    <a:pt x="1701" y="1977"/>
                    <a:pt x="1701" y="1977"/>
                  </a:cubicBezTo>
                  <a:cubicBezTo>
                    <a:pt x="1739" y="2014"/>
                    <a:pt x="1800" y="2014"/>
                    <a:pt x="1837" y="1977"/>
                  </a:cubicBezTo>
                  <a:cubicBezTo>
                    <a:pt x="1973" y="1841"/>
                    <a:pt x="1973" y="1841"/>
                    <a:pt x="1973" y="1841"/>
                  </a:cubicBezTo>
                  <a:cubicBezTo>
                    <a:pt x="2010" y="1804"/>
                    <a:pt x="2010" y="1743"/>
                    <a:pt x="1973" y="1705"/>
                  </a:cubicBezTo>
                  <a:close/>
                  <a:moveTo>
                    <a:pt x="1271" y="1185"/>
                  </a:moveTo>
                  <a:cubicBezTo>
                    <a:pt x="1430" y="1343"/>
                    <a:pt x="1430" y="1343"/>
                    <a:pt x="1430" y="1343"/>
                  </a:cubicBezTo>
                  <a:cubicBezTo>
                    <a:pt x="1339" y="1434"/>
                    <a:pt x="1339" y="1434"/>
                    <a:pt x="1339" y="1434"/>
                  </a:cubicBezTo>
                  <a:cubicBezTo>
                    <a:pt x="1181" y="1275"/>
                    <a:pt x="1181" y="1275"/>
                    <a:pt x="1181" y="1275"/>
                  </a:cubicBezTo>
                  <a:cubicBezTo>
                    <a:pt x="1214" y="1248"/>
                    <a:pt x="1244" y="1218"/>
                    <a:pt x="1271" y="11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69" name="Freeform 8">
              <a:extLst>
                <a:ext uri="{FF2B5EF4-FFF2-40B4-BE49-F238E27FC236}">
                  <a16:creationId xmlns:a16="http://schemas.microsoft.com/office/drawing/2014/main" id="{D4C622D8-89C4-4978-A88D-3C3670D3FB2C}"/>
                </a:ext>
              </a:extLst>
            </p:cNvPr>
            <p:cNvSpPr>
              <a:spLocks/>
            </p:cNvSpPr>
            <p:nvPr/>
          </p:nvSpPr>
          <p:spPr bwMode="auto">
            <a:xfrm>
              <a:off x="-817563" y="4241800"/>
              <a:ext cx="384175" cy="452437"/>
            </a:xfrm>
            <a:custGeom>
              <a:avLst/>
              <a:gdLst>
                <a:gd name="T0" fmla="*/ 32 w 601"/>
                <a:gd name="T1" fmla="*/ 643 h 708"/>
                <a:gd name="T2" fmla="*/ 0 w 601"/>
                <a:gd name="T3" fmla="*/ 675 h 708"/>
                <a:gd name="T4" fmla="*/ 32 w 601"/>
                <a:gd name="T5" fmla="*/ 707 h 708"/>
                <a:gd name="T6" fmla="*/ 463 w 601"/>
                <a:gd name="T7" fmla="*/ 497 h 708"/>
                <a:gd name="T8" fmla="*/ 558 w 601"/>
                <a:gd name="T9" fmla="*/ 27 h 708"/>
                <a:gd name="T10" fmla="*/ 519 w 601"/>
                <a:gd name="T11" fmla="*/ 4 h 708"/>
                <a:gd name="T12" fmla="*/ 496 w 601"/>
                <a:gd name="T13" fmla="*/ 43 h 708"/>
                <a:gd name="T14" fmla="*/ 412 w 601"/>
                <a:gd name="T15" fmla="*/ 458 h 708"/>
                <a:gd name="T16" fmla="*/ 32 w 601"/>
                <a:gd name="T17" fmla="*/ 643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1" h="708">
                  <a:moveTo>
                    <a:pt x="32" y="643"/>
                  </a:moveTo>
                  <a:cubicBezTo>
                    <a:pt x="15" y="643"/>
                    <a:pt x="0" y="657"/>
                    <a:pt x="0" y="675"/>
                  </a:cubicBezTo>
                  <a:cubicBezTo>
                    <a:pt x="0" y="693"/>
                    <a:pt x="15" y="707"/>
                    <a:pt x="32" y="707"/>
                  </a:cubicBezTo>
                  <a:cubicBezTo>
                    <a:pt x="201" y="708"/>
                    <a:pt x="360" y="630"/>
                    <a:pt x="463" y="497"/>
                  </a:cubicBezTo>
                  <a:cubicBezTo>
                    <a:pt x="566" y="364"/>
                    <a:pt x="601" y="190"/>
                    <a:pt x="558" y="27"/>
                  </a:cubicBezTo>
                  <a:cubicBezTo>
                    <a:pt x="554" y="10"/>
                    <a:pt x="537" y="0"/>
                    <a:pt x="519" y="4"/>
                  </a:cubicBezTo>
                  <a:cubicBezTo>
                    <a:pt x="502" y="9"/>
                    <a:pt x="492" y="26"/>
                    <a:pt x="496" y="43"/>
                  </a:cubicBezTo>
                  <a:cubicBezTo>
                    <a:pt x="534" y="187"/>
                    <a:pt x="503" y="340"/>
                    <a:pt x="412" y="458"/>
                  </a:cubicBezTo>
                  <a:cubicBezTo>
                    <a:pt x="321" y="575"/>
                    <a:pt x="181" y="644"/>
                    <a:pt x="32" y="6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70" name="Freeform 9">
              <a:extLst>
                <a:ext uri="{FF2B5EF4-FFF2-40B4-BE49-F238E27FC236}">
                  <a16:creationId xmlns:a16="http://schemas.microsoft.com/office/drawing/2014/main" id="{6BB0D213-8A1B-4CE6-A15A-7686948AB9C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82688" y="3956050"/>
              <a:ext cx="566738" cy="655637"/>
            </a:xfrm>
            <a:custGeom>
              <a:avLst/>
              <a:gdLst>
                <a:gd name="T0" fmla="*/ 866 w 887"/>
                <a:gd name="T1" fmla="*/ 134 h 1025"/>
                <a:gd name="T2" fmla="*/ 160 w 887"/>
                <a:gd name="T3" fmla="*/ 294 h 1025"/>
                <a:gd name="T4" fmla="*/ 240 w 887"/>
                <a:gd name="T5" fmla="*/ 1014 h 1025"/>
                <a:gd name="T6" fmla="*/ 272 w 887"/>
                <a:gd name="T7" fmla="*/ 1021 h 1025"/>
                <a:gd name="T8" fmla="*/ 293 w 887"/>
                <a:gd name="T9" fmla="*/ 997 h 1025"/>
                <a:gd name="T10" fmla="*/ 283 w 887"/>
                <a:gd name="T11" fmla="*/ 967 h 1025"/>
                <a:gd name="T12" fmla="*/ 212 w 887"/>
                <a:gd name="T13" fmla="*/ 332 h 1025"/>
                <a:gd name="T14" fmla="*/ 835 w 887"/>
                <a:gd name="T15" fmla="*/ 190 h 1025"/>
                <a:gd name="T16" fmla="*/ 879 w 887"/>
                <a:gd name="T17" fmla="*/ 178 h 1025"/>
                <a:gd name="T18" fmla="*/ 866 w 887"/>
                <a:gd name="T19" fmla="*/ 134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7" h="1025">
                  <a:moveTo>
                    <a:pt x="866" y="134"/>
                  </a:moveTo>
                  <a:cubicBezTo>
                    <a:pt x="625" y="0"/>
                    <a:pt x="320" y="69"/>
                    <a:pt x="160" y="294"/>
                  </a:cubicBezTo>
                  <a:cubicBezTo>
                    <a:pt x="0" y="520"/>
                    <a:pt x="34" y="830"/>
                    <a:pt x="240" y="1014"/>
                  </a:cubicBezTo>
                  <a:cubicBezTo>
                    <a:pt x="248" y="1022"/>
                    <a:pt x="261" y="1025"/>
                    <a:pt x="272" y="1021"/>
                  </a:cubicBezTo>
                  <a:cubicBezTo>
                    <a:pt x="283" y="1018"/>
                    <a:pt x="291" y="1009"/>
                    <a:pt x="293" y="997"/>
                  </a:cubicBezTo>
                  <a:cubicBezTo>
                    <a:pt x="295" y="986"/>
                    <a:pt x="291" y="974"/>
                    <a:pt x="283" y="967"/>
                  </a:cubicBezTo>
                  <a:cubicBezTo>
                    <a:pt x="101" y="804"/>
                    <a:pt x="71" y="530"/>
                    <a:pt x="212" y="332"/>
                  </a:cubicBezTo>
                  <a:cubicBezTo>
                    <a:pt x="354" y="133"/>
                    <a:pt x="622" y="72"/>
                    <a:pt x="835" y="190"/>
                  </a:cubicBezTo>
                  <a:cubicBezTo>
                    <a:pt x="851" y="199"/>
                    <a:pt x="870" y="193"/>
                    <a:pt x="879" y="178"/>
                  </a:cubicBezTo>
                  <a:cubicBezTo>
                    <a:pt x="887" y="162"/>
                    <a:pt x="882" y="143"/>
                    <a:pt x="866" y="1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71" name="Freeform 10">
              <a:extLst>
                <a:ext uri="{FF2B5EF4-FFF2-40B4-BE49-F238E27FC236}">
                  <a16:creationId xmlns:a16="http://schemas.microsoft.com/office/drawing/2014/main" id="{E13A2132-FE4F-400C-947F-D5F474D5A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3625" y="5000625"/>
              <a:ext cx="165100" cy="41275"/>
            </a:xfrm>
            <a:custGeom>
              <a:avLst/>
              <a:gdLst>
                <a:gd name="T0" fmla="*/ 32 w 256"/>
                <a:gd name="T1" fmla="*/ 0 h 64"/>
                <a:gd name="T2" fmla="*/ 0 w 256"/>
                <a:gd name="T3" fmla="*/ 32 h 64"/>
                <a:gd name="T4" fmla="*/ 32 w 256"/>
                <a:gd name="T5" fmla="*/ 64 h 64"/>
                <a:gd name="T6" fmla="*/ 224 w 256"/>
                <a:gd name="T7" fmla="*/ 64 h 64"/>
                <a:gd name="T8" fmla="*/ 256 w 256"/>
                <a:gd name="T9" fmla="*/ 32 h 64"/>
                <a:gd name="T10" fmla="*/ 224 w 256"/>
                <a:gd name="T11" fmla="*/ 0 h 64"/>
                <a:gd name="T12" fmla="*/ 32 w 256"/>
                <a:gd name="T1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64">
                  <a:moveTo>
                    <a:pt x="32" y="0"/>
                  </a:moveTo>
                  <a:cubicBezTo>
                    <a:pt x="15" y="0"/>
                    <a:pt x="0" y="14"/>
                    <a:pt x="0" y="32"/>
                  </a:cubicBezTo>
                  <a:cubicBezTo>
                    <a:pt x="0" y="50"/>
                    <a:pt x="15" y="64"/>
                    <a:pt x="32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42" y="64"/>
                    <a:pt x="256" y="50"/>
                    <a:pt x="256" y="32"/>
                  </a:cubicBezTo>
                  <a:cubicBezTo>
                    <a:pt x="256" y="14"/>
                    <a:pt x="242" y="0"/>
                    <a:pt x="224" y="0"/>
                  </a:cubicBezTo>
                  <a:lnTo>
                    <a:pt x="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72" name="Freeform 11">
              <a:extLst>
                <a:ext uri="{FF2B5EF4-FFF2-40B4-BE49-F238E27FC236}">
                  <a16:creationId xmlns:a16="http://schemas.microsoft.com/office/drawing/2014/main" id="{326FE632-D1C8-4637-A9E6-10A85FFD8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65225" y="4529138"/>
              <a:ext cx="573088" cy="614362"/>
            </a:xfrm>
            <a:custGeom>
              <a:avLst/>
              <a:gdLst>
                <a:gd name="T0" fmla="*/ 800 w 896"/>
                <a:gd name="T1" fmla="*/ 451 h 963"/>
                <a:gd name="T2" fmla="*/ 448 w 896"/>
                <a:gd name="T3" fmla="*/ 451 h 963"/>
                <a:gd name="T4" fmla="*/ 448 w 896"/>
                <a:gd name="T5" fmla="*/ 35 h 963"/>
                <a:gd name="T6" fmla="*/ 425 w 896"/>
                <a:gd name="T7" fmla="*/ 4 h 963"/>
                <a:gd name="T8" fmla="*/ 389 w 896"/>
                <a:gd name="T9" fmla="*/ 19 h 963"/>
                <a:gd name="T10" fmla="*/ 142 w 896"/>
                <a:gd name="T11" fmla="*/ 451 h 963"/>
                <a:gd name="T12" fmla="*/ 96 w 896"/>
                <a:gd name="T13" fmla="*/ 451 h 963"/>
                <a:gd name="T14" fmla="*/ 0 w 896"/>
                <a:gd name="T15" fmla="*/ 547 h 963"/>
                <a:gd name="T16" fmla="*/ 0 w 896"/>
                <a:gd name="T17" fmla="*/ 867 h 963"/>
                <a:gd name="T18" fmla="*/ 96 w 896"/>
                <a:gd name="T19" fmla="*/ 963 h 963"/>
                <a:gd name="T20" fmla="*/ 800 w 896"/>
                <a:gd name="T21" fmla="*/ 963 h 963"/>
                <a:gd name="T22" fmla="*/ 896 w 896"/>
                <a:gd name="T23" fmla="*/ 867 h 963"/>
                <a:gd name="T24" fmla="*/ 896 w 896"/>
                <a:gd name="T25" fmla="*/ 803 h 963"/>
                <a:gd name="T26" fmla="*/ 864 w 896"/>
                <a:gd name="T27" fmla="*/ 771 h 963"/>
                <a:gd name="T28" fmla="*/ 832 w 896"/>
                <a:gd name="T29" fmla="*/ 803 h 963"/>
                <a:gd name="T30" fmla="*/ 832 w 896"/>
                <a:gd name="T31" fmla="*/ 867 h 963"/>
                <a:gd name="T32" fmla="*/ 800 w 896"/>
                <a:gd name="T33" fmla="*/ 899 h 963"/>
                <a:gd name="T34" fmla="*/ 96 w 896"/>
                <a:gd name="T35" fmla="*/ 899 h 963"/>
                <a:gd name="T36" fmla="*/ 64 w 896"/>
                <a:gd name="T37" fmla="*/ 867 h 963"/>
                <a:gd name="T38" fmla="*/ 64 w 896"/>
                <a:gd name="T39" fmla="*/ 547 h 963"/>
                <a:gd name="T40" fmla="*/ 96 w 896"/>
                <a:gd name="T41" fmla="*/ 515 h 963"/>
                <a:gd name="T42" fmla="*/ 160 w 896"/>
                <a:gd name="T43" fmla="*/ 515 h 963"/>
                <a:gd name="T44" fmla="*/ 188 w 896"/>
                <a:gd name="T45" fmla="*/ 499 h 963"/>
                <a:gd name="T46" fmla="*/ 384 w 896"/>
                <a:gd name="T47" fmla="*/ 156 h 963"/>
                <a:gd name="T48" fmla="*/ 384 w 896"/>
                <a:gd name="T49" fmla="*/ 483 h 963"/>
                <a:gd name="T50" fmla="*/ 416 w 896"/>
                <a:gd name="T51" fmla="*/ 515 h 963"/>
                <a:gd name="T52" fmla="*/ 800 w 896"/>
                <a:gd name="T53" fmla="*/ 515 h 963"/>
                <a:gd name="T54" fmla="*/ 832 w 896"/>
                <a:gd name="T55" fmla="*/ 547 h 963"/>
                <a:gd name="T56" fmla="*/ 832 w 896"/>
                <a:gd name="T57" fmla="*/ 611 h 963"/>
                <a:gd name="T58" fmla="*/ 864 w 896"/>
                <a:gd name="T59" fmla="*/ 643 h 963"/>
                <a:gd name="T60" fmla="*/ 896 w 896"/>
                <a:gd name="T61" fmla="*/ 611 h 963"/>
                <a:gd name="T62" fmla="*/ 896 w 896"/>
                <a:gd name="T63" fmla="*/ 547 h 963"/>
                <a:gd name="T64" fmla="*/ 800 w 896"/>
                <a:gd name="T65" fmla="*/ 451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96" h="963">
                  <a:moveTo>
                    <a:pt x="800" y="451"/>
                  </a:moveTo>
                  <a:cubicBezTo>
                    <a:pt x="448" y="451"/>
                    <a:pt x="448" y="451"/>
                    <a:pt x="448" y="451"/>
                  </a:cubicBezTo>
                  <a:cubicBezTo>
                    <a:pt x="448" y="35"/>
                    <a:pt x="448" y="35"/>
                    <a:pt x="448" y="35"/>
                  </a:cubicBezTo>
                  <a:cubicBezTo>
                    <a:pt x="448" y="21"/>
                    <a:pt x="439" y="8"/>
                    <a:pt x="425" y="4"/>
                  </a:cubicBezTo>
                  <a:cubicBezTo>
                    <a:pt x="411" y="0"/>
                    <a:pt x="396" y="6"/>
                    <a:pt x="389" y="19"/>
                  </a:cubicBezTo>
                  <a:cubicBezTo>
                    <a:pt x="142" y="451"/>
                    <a:pt x="142" y="451"/>
                    <a:pt x="142" y="451"/>
                  </a:cubicBezTo>
                  <a:cubicBezTo>
                    <a:pt x="96" y="451"/>
                    <a:pt x="96" y="451"/>
                    <a:pt x="96" y="451"/>
                  </a:cubicBezTo>
                  <a:cubicBezTo>
                    <a:pt x="43" y="451"/>
                    <a:pt x="0" y="494"/>
                    <a:pt x="0" y="547"/>
                  </a:cubicBezTo>
                  <a:cubicBezTo>
                    <a:pt x="0" y="867"/>
                    <a:pt x="0" y="867"/>
                    <a:pt x="0" y="867"/>
                  </a:cubicBezTo>
                  <a:cubicBezTo>
                    <a:pt x="0" y="920"/>
                    <a:pt x="43" y="963"/>
                    <a:pt x="96" y="963"/>
                  </a:cubicBezTo>
                  <a:cubicBezTo>
                    <a:pt x="800" y="963"/>
                    <a:pt x="800" y="963"/>
                    <a:pt x="800" y="963"/>
                  </a:cubicBezTo>
                  <a:cubicBezTo>
                    <a:pt x="853" y="963"/>
                    <a:pt x="896" y="920"/>
                    <a:pt x="896" y="867"/>
                  </a:cubicBezTo>
                  <a:cubicBezTo>
                    <a:pt x="896" y="803"/>
                    <a:pt x="896" y="803"/>
                    <a:pt x="896" y="803"/>
                  </a:cubicBezTo>
                  <a:cubicBezTo>
                    <a:pt x="896" y="785"/>
                    <a:pt x="882" y="771"/>
                    <a:pt x="864" y="771"/>
                  </a:cubicBezTo>
                  <a:cubicBezTo>
                    <a:pt x="847" y="771"/>
                    <a:pt x="832" y="785"/>
                    <a:pt x="832" y="803"/>
                  </a:cubicBezTo>
                  <a:cubicBezTo>
                    <a:pt x="832" y="867"/>
                    <a:pt x="832" y="867"/>
                    <a:pt x="832" y="867"/>
                  </a:cubicBezTo>
                  <a:cubicBezTo>
                    <a:pt x="832" y="885"/>
                    <a:pt x="818" y="899"/>
                    <a:pt x="800" y="899"/>
                  </a:cubicBezTo>
                  <a:cubicBezTo>
                    <a:pt x="96" y="899"/>
                    <a:pt x="96" y="899"/>
                    <a:pt x="96" y="899"/>
                  </a:cubicBezTo>
                  <a:cubicBezTo>
                    <a:pt x="79" y="899"/>
                    <a:pt x="64" y="885"/>
                    <a:pt x="64" y="867"/>
                  </a:cubicBezTo>
                  <a:cubicBezTo>
                    <a:pt x="64" y="547"/>
                    <a:pt x="64" y="547"/>
                    <a:pt x="64" y="547"/>
                  </a:cubicBezTo>
                  <a:cubicBezTo>
                    <a:pt x="64" y="529"/>
                    <a:pt x="79" y="515"/>
                    <a:pt x="96" y="515"/>
                  </a:cubicBezTo>
                  <a:cubicBezTo>
                    <a:pt x="160" y="515"/>
                    <a:pt x="160" y="515"/>
                    <a:pt x="160" y="515"/>
                  </a:cubicBezTo>
                  <a:cubicBezTo>
                    <a:pt x="172" y="515"/>
                    <a:pt x="182" y="509"/>
                    <a:pt x="188" y="499"/>
                  </a:cubicBezTo>
                  <a:cubicBezTo>
                    <a:pt x="384" y="156"/>
                    <a:pt x="384" y="156"/>
                    <a:pt x="384" y="156"/>
                  </a:cubicBezTo>
                  <a:cubicBezTo>
                    <a:pt x="384" y="483"/>
                    <a:pt x="384" y="483"/>
                    <a:pt x="384" y="483"/>
                  </a:cubicBezTo>
                  <a:cubicBezTo>
                    <a:pt x="384" y="501"/>
                    <a:pt x="399" y="515"/>
                    <a:pt x="416" y="515"/>
                  </a:cubicBezTo>
                  <a:cubicBezTo>
                    <a:pt x="800" y="515"/>
                    <a:pt x="800" y="515"/>
                    <a:pt x="800" y="515"/>
                  </a:cubicBezTo>
                  <a:cubicBezTo>
                    <a:pt x="818" y="515"/>
                    <a:pt x="832" y="529"/>
                    <a:pt x="832" y="547"/>
                  </a:cubicBezTo>
                  <a:cubicBezTo>
                    <a:pt x="832" y="611"/>
                    <a:pt x="832" y="611"/>
                    <a:pt x="832" y="611"/>
                  </a:cubicBezTo>
                  <a:cubicBezTo>
                    <a:pt x="832" y="629"/>
                    <a:pt x="847" y="643"/>
                    <a:pt x="864" y="643"/>
                  </a:cubicBezTo>
                  <a:cubicBezTo>
                    <a:pt x="882" y="643"/>
                    <a:pt x="896" y="629"/>
                    <a:pt x="896" y="611"/>
                  </a:cubicBezTo>
                  <a:cubicBezTo>
                    <a:pt x="896" y="547"/>
                    <a:pt x="896" y="547"/>
                    <a:pt x="896" y="547"/>
                  </a:cubicBezTo>
                  <a:cubicBezTo>
                    <a:pt x="896" y="494"/>
                    <a:pt x="853" y="451"/>
                    <a:pt x="800" y="4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73" name="Freeform 12">
              <a:extLst>
                <a:ext uri="{FF2B5EF4-FFF2-40B4-BE49-F238E27FC236}">
                  <a16:creationId xmlns:a16="http://schemas.microsoft.com/office/drawing/2014/main" id="{100E1B38-D5E5-4255-9BC3-E6EE92FC453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22350" y="4919663"/>
              <a:ext cx="184150" cy="39687"/>
            </a:xfrm>
            <a:custGeom>
              <a:avLst/>
              <a:gdLst>
                <a:gd name="T0" fmla="*/ 288 w 288"/>
                <a:gd name="T1" fmla="*/ 32 h 64"/>
                <a:gd name="T2" fmla="*/ 256 w 288"/>
                <a:gd name="T3" fmla="*/ 0 h 64"/>
                <a:gd name="T4" fmla="*/ 32 w 288"/>
                <a:gd name="T5" fmla="*/ 0 h 64"/>
                <a:gd name="T6" fmla="*/ 0 w 288"/>
                <a:gd name="T7" fmla="*/ 32 h 64"/>
                <a:gd name="T8" fmla="*/ 32 w 288"/>
                <a:gd name="T9" fmla="*/ 64 h 64"/>
                <a:gd name="T10" fmla="*/ 256 w 288"/>
                <a:gd name="T11" fmla="*/ 64 h 64"/>
                <a:gd name="T12" fmla="*/ 288 w 288"/>
                <a:gd name="T13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64">
                  <a:moveTo>
                    <a:pt x="288" y="32"/>
                  </a:moveTo>
                  <a:cubicBezTo>
                    <a:pt x="288" y="14"/>
                    <a:pt x="274" y="0"/>
                    <a:pt x="256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5" y="0"/>
                    <a:pt x="0" y="14"/>
                    <a:pt x="0" y="32"/>
                  </a:cubicBezTo>
                  <a:cubicBezTo>
                    <a:pt x="0" y="50"/>
                    <a:pt x="15" y="64"/>
                    <a:pt x="32" y="64"/>
                  </a:cubicBezTo>
                  <a:cubicBezTo>
                    <a:pt x="256" y="64"/>
                    <a:pt x="256" y="64"/>
                    <a:pt x="256" y="64"/>
                  </a:cubicBezTo>
                  <a:cubicBezTo>
                    <a:pt x="274" y="64"/>
                    <a:pt x="288" y="50"/>
                    <a:pt x="288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74" name="Freeform 13">
              <a:extLst>
                <a:ext uri="{FF2B5EF4-FFF2-40B4-BE49-F238E27FC236}">
                  <a16:creationId xmlns:a16="http://schemas.microsoft.com/office/drawing/2014/main" id="{D038AE8C-AF97-41D0-A3EA-0928DED07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6925" y="4919663"/>
              <a:ext cx="122238" cy="39687"/>
            </a:xfrm>
            <a:custGeom>
              <a:avLst/>
              <a:gdLst>
                <a:gd name="T0" fmla="*/ 192 w 192"/>
                <a:gd name="T1" fmla="*/ 32 h 64"/>
                <a:gd name="T2" fmla="*/ 160 w 192"/>
                <a:gd name="T3" fmla="*/ 0 h 64"/>
                <a:gd name="T4" fmla="*/ 32 w 192"/>
                <a:gd name="T5" fmla="*/ 0 h 64"/>
                <a:gd name="T6" fmla="*/ 0 w 192"/>
                <a:gd name="T7" fmla="*/ 32 h 64"/>
                <a:gd name="T8" fmla="*/ 32 w 192"/>
                <a:gd name="T9" fmla="*/ 64 h 64"/>
                <a:gd name="T10" fmla="*/ 160 w 192"/>
                <a:gd name="T11" fmla="*/ 64 h 64"/>
                <a:gd name="T12" fmla="*/ 192 w 192"/>
                <a:gd name="T13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64">
                  <a:moveTo>
                    <a:pt x="192" y="32"/>
                  </a:moveTo>
                  <a:cubicBezTo>
                    <a:pt x="192" y="14"/>
                    <a:pt x="178" y="0"/>
                    <a:pt x="160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5" y="0"/>
                    <a:pt x="0" y="14"/>
                    <a:pt x="0" y="32"/>
                  </a:cubicBezTo>
                  <a:cubicBezTo>
                    <a:pt x="0" y="50"/>
                    <a:pt x="15" y="64"/>
                    <a:pt x="32" y="64"/>
                  </a:cubicBezTo>
                  <a:cubicBezTo>
                    <a:pt x="160" y="64"/>
                    <a:pt x="160" y="64"/>
                    <a:pt x="160" y="64"/>
                  </a:cubicBezTo>
                  <a:cubicBezTo>
                    <a:pt x="178" y="64"/>
                    <a:pt x="192" y="50"/>
                    <a:pt x="192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75" name="Freeform 14">
              <a:extLst>
                <a:ext uri="{FF2B5EF4-FFF2-40B4-BE49-F238E27FC236}">
                  <a16:creationId xmlns:a16="http://schemas.microsoft.com/office/drawing/2014/main" id="{CD7C00C4-D69B-4D04-9B0E-942BFD3AC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-858838" y="5000625"/>
              <a:ext cx="123825" cy="41275"/>
            </a:xfrm>
            <a:custGeom>
              <a:avLst/>
              <a:gdLst>
                <a:gd name="T0" fmla="*/ 32 w 192"/>
                <a:gd name="T1" fmla="*/ 64 h 64"/>
                <a:gd name="T2" fmla="*/ 160 w 192"/>
                <a:gd name="T3" fmla="*/ 64 h 64"/>
                <a:gd name="T4" fmla="*/ 192 w 192"/>
                <a:gd name="T5" fmla="*/ 32 h 64"/>
                <a:gd name="T6" fmla="*/ 160 w 192"/>
                <a:gd name="T7" fmla="*/ 0 h 64"/>
                <a:gd name="T8" fmla="*/ 32 w 192"/>
                <a:gd name="T9" fmla="*/ 0 h 64"/>
                <a:gd name="T10" fmla="*/ 0 w 192"/>
                <a:gd name="T11" fmla="*/ 32 h 64"/>
                <a:gd name="T12" fmla="*/ 32 w 192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64">
                  <a:moveTo>
                    <a:pt x="32" y="64"/>
                  </a:moveTo>
                  <a:cubicBezTo>
                    <a:pt x="160" y="64"/>
                    <a:pt x="160" y="64"/>
                    <a:pt x="160" y="64"/>
                  </a:cubicBezTo>
                  <a:cubicBezTo>
                    <a:pt x="178" y="64"/>
                    <a:pt x="192" y="50"/>
                    <a:pt x="192" y="32"/>
                  </a:cubicBezTo>
                  <a:cubicBezTo>
                    <a:pt x="192" y="14"/>
                    <a:pt x="178" y="0"/>
                    <a:pt x="160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5" y="0"/>
                    <a:pt x="0" y="14"/>
                    <a:pt x="0" y="32"/>
                  </a:cubicBezTo>
                  <a:cubicBezTo>
                    <a:pt x="0" y="50"/>
                    <a:pt x="15" y="64"/>
                    <a:pt x="32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76" name="Freeform 15">
              <a:extLst>
                <a:ext uri="{FF2B5EF4-FFF2-40B4-BE49-F238E27FC236}">
                  <a16:creationId xmlns:a16="http://schemas.microsoft.com/office/drawing/2014/main" id="{07CB71A2-7CD7-4C00-A35C-2D23C3C7B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7663" y="4040188"/>
              <a:ext cx="225425" cy="39687"/>
            </a:xfrm>
            <a:custGeom>
              <a:avLst/>
              <a:gdLst>
                <a:gd name="T0" fmla="*/ 32 w 352"/>
                <a:gd name="T1" fmla="*/ 64 h 64"/>
                <a:gd name="T2" fmla="*/ 320 w 352"/>
                <a:gd name="T3" fmla="*/ 64 h 64"/>
                <a:gd name="T4" fmla="*/ 352 w 352"/>
                <a:gd name="T5" fmla="*/ 32 h 64"/>
                <a:gd name="T6" fmla="*/ 320 w 352"/>
                <a:gd name="T7" fmla="*/ 0 h 64"/>
                <a:gd name="T8" fmla="*/ 32 w 352"/>
                <a:gd name="T9" fmla="*/ 0 h 64"/>
                <a:gd name="T10" fmla="*/ 0 w 352"/>
                <a:gd name="T11" fmla="*/ 32 h 64"/>
                <a:gd name="T12" fmla="*/ 32 w 352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2" h="64">
                  <a:moveTo>
                    <a:pt x="32" y="64"/>
                  </a:moveTo>
                  <a:cubicBezTo>
                    <a:pt x="320" y="64"/>
                    <a:pt x="320" y="64"/>
                    <a:pt x="320" y="64"/>
                  </a:cubicBezTo>
                  <a:cubicBezTo>
                    <a:pt x="338" y="64"/>
                    <a:pt x="352" y="50"/>
                    <a:pt x="352" y="32"/>
                  </a:cubicBezTo>
                  <a:cubicBezTo>
                    <a:pt x="352" y="15"/>
                    <a:pt x="338" y="0"/>
                    <a:pt x="320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5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77" name="Freeform 16">
              <a:extLst>
                <a:ext uri="{FF2B5EF4-FFF2-40B4-BE49-F238E27FC236}">
                  <a16:creationId xmlns:a16="http://schemas.microsoft.com/office/drawing/2014/main" id="{512F6792-BDB1-4884-8463-406ADBCFB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7663" y="4141788"/>
              <a:ext cx="225425" cy="41275"/>
            </a:xfrm>
            <a:custGeom>
              <a:avLst/>
              <a:gdLst>
                <a:gd name="T0" fmla="*/ 32 w 352"/>
                <a:gd name="T1" fmla="*/ 64 h 64"/>
                <a:gd name="T2" fmla="*/ 320 w 352"/>
                <a:gd name="T3" fmla="*/ 64 h 64"/>
                <a:gd name="T4" fmla="*/ 352 w 352"/>
                <a:gd name="T5" fmla="*/ 32 h 64"/>
                <a:gd name="T6" fmla="*/ 320 w 352"/>
                <a:gd name="T7" fmla="*/ 0 h 64"/>
                <a:gd name="T8" fmla="*/ 32 w 352"/>
                <a:gd name="T9" fmla="*/ 0 h 64"/>
                <a:gd name="T10" fmla="*/ 0 w 352"/>
                <a:gd name="T11" fmla="*/ 32 h 64"/>
                <a:gd name="T12" fmla="*/ 32 w 352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2" h="64">
                  <a:moveTo>
                    <a:pt x="32" y="64"/>
                  </a:moveTo>
                  <a:cubicBezTo>
                    <a:pt x="320" y="64"/>
                    <a:pt x="320" y="64"/>
                    <a:pt x="320" y="64"/>
                  </a:cubicBezTo>
                  <a:cubicBezTo>
                    <a:pt x="338" y="64"/>
                    <a:pt x="352" y="50"/>
                    <a:pt x="352" y="32"/>
                  </a:cubicBezTo>
                  <a:cubicBezTo>
                    <a:pt x="352" y="15"/>
                    <a:pt x="338" y="0"/>
                    <a:pt x="320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5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78" name="Freeform 17">
              <a:extLst>
                <a:ext uri="{FF2B5EF4-FFF2-40B4-BE49-F238E27FC236}">
                  <a16:creationId xmlns:a16="http://schemas.microsoft.com/office/drawing/2014/main" id="{B0137DE6-7499-4478-A947-AA79AE6DE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5113" y="4244975"/>
              <a:ext cx="142875" cy="39687"/>
            </a:xfrm>
            <a:custGeom>
              <a:avLst/>
              <a:gdLst>
                <a:gd name="T0" fmla="*/ 192 w 224"/>
                <a:gd name="T1" fmla="*/ 0 h 64"/>
                <a:gd name="T2" fmla="*/ 32 w 224"/>
                <a:gd name="T3" fmla="*/ 0 h 64"/>
                <a:gd name="T4" fmla="*/ 0 w 224"/>
                <a:gd name="T5" fmla="*/ 32 h 64"/>
                <a:gd name="T6" fmla="*/ 32 w 224"/>
                <a:gd name="T7" fmla="*/ 64 h 64"/>
                <a:gd name="T8" fmla="*/ 192 w 224"/>
                <a:gd name="T9" fmla="*/ 64 h 64"/>
                <a:gd name="T10" fmla="*/ 224 w 224"/>
                <a:gd name="T11" fmla="*/ 32 h 64"/>
                <a:gd name="T12" fmla="*/ 192 w 224"/>
                <a:gd name="T1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4" h="64">
                  <a:moveTo>
                    <a:pt x="192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5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ubicBezTo>
                    <a:pt x="192" y="64"/>
                    <a:pt x="192" y="64"/>
                    <a:pt x="192" y="64"/>
                  </a:cubicBezTo>
                  <a:cubicBezTo>
                    <a:pt x="210" y="64"/>
                    <a:pt x="224" y="50"/>
                    <a:pt x="224" y="32"/>
                  </a:cubicBezTo>
                  <a:cubicBezTo>
                    <a:pt x="224" y="15"/>
                    <a:pt x="210" y="0"/>
                    <a:pt x="19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79" name="Freeform 18">
              <a:extLst>
                <a:ext uri="{FF2B5EF4-FFF2-40B4-BE49-F238E27FC236}">
                  <a16:creationId xmlns:a16="http://schemas.microsoft.com/office/drawing/2014/main" id="{F7E11628-970C-4E70-9627-E10AB273D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5113" y="4346575"/>
              <a:ext cx="142875" cy="41275"/>
            </a:xfrm>
            <a:custGeom>
              <a:avLst/>
              <a:gdLst>
                <a:gd name="T0" fmla="*/ 192 w 224"/>
                <a:gd name="T1" fmla="*/ 0 h 64"/>
                <a:gd name="T2" fmla="*/ 32 w 224"/>
                <a:gd name="T3" fmla="*/ 0 h 64"/>
                <a:gd name="T4" fmla="*/ 0 w 224"/>
                <a:gd name="T5" fmla="*/ 32 h 64"/>
                <a:gd name="T6" fmla="*/ 32 w 224"/>
                <a:gd name="T7" fmla="*/ 64 h 64"/>
                <a:gd name="T8" fmla="*/ 192 w 224"/>
                <a:gd name="T9" fmla="*/ 64 h 64"/>
                <a:gd name="T10" fmla="*/ 224 w 224"/>
                <a:gd name="T11" fmla="*/ 32 h 64"/>
                <a:gd name="T12" fmla="*/ 192 w 224"/>
                <a:gd name="T1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4" h="64">
                  <a:moveTo>
                    <a:pt x="192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ubicBezTo>
                    <a:pt x="192" y="64"/>
                    <a:pt x="192" y="64"/>
                    <a:pt x="192" y="64"/>
                  </a:cubicBezTo>
                  <a:cubicBezTo>
                    <a:pt x="210" y="64"/>
                    <a:pt x="224" y="50"/>
                    <a:pt x="224" y="32"/>
                  </a:cubicBezTo>
                  <a:cubicBezTo>
                    <a:pt x="224" y="14"/>
                    <a:pt x="210" y="0"/>
                    <a:pt x="19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80" name="Freeform 19">
              <a:extLst>
                <a:ext uri="{FF2B5EF4-FFF2-40B4-BE49-F238E27FC236}">
                  <a16:creationId xmlns:a16="http://schemas.microsoft.com/office/drawing/2014/main" id="{745208F7-8DB4-44AD-A9A6-B7C7B3E94A82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6388" y="4427538"/>
              <a:ext cx="184150" cy="123825"/>
            </a:xfrm>
            <a:custGeom>
              <a:avLst/>
              <a:gdLst>
                <a:gd name="T0" fmla="*/ 32 w 288"/>
                <a:gd name="T1" fmla="*/ 128 h 192"/>
                <a:gd name="T2" fmla="*/ 0 w 288"/>
                <a:gd name="T3" fmla="*/ 160 h 192"/>
                <a:gd name="T4" fmla="*/ 32 w 288"/>
                <a:gd name="T5" fmla="*/ 192 h 192"/>
                <a:gd name="T6" fmla="*/ 224 w 288"/>
                <a:gd name="T7" fmla="*/ 192 h 192"/>
                <a:gd name="T8" fmla="*/ 288 w 288"/>
                <a:gd name="T9" fmla="*/ 128 h 192"/>
                <a:gd name="T10" fmla="*/ 288 w 288"/>
                <a:gd name="T11" fmla="*/ 64 h 192"/>
                <a:gd name="T12" fmla="*/ 224 w 288"/>
                <a:gd name="T13" fmla="*/ 0 h 192"/>
                <a:gd name="T14" fmla="*/ 32 w 288"/>
                <a:gd name="T15" fmla="*/ 0 h 192"/>
                <a:gd name="T16" fmla="*/ 0 w 288"/>
                <a:gd name="T17" fmla="*/ 32 h 192"/>
                <a:gd name="T18" fmla="*/ 32 w 288"/>
                <a:gd name="T19" fmla="*/ 64 h 192"/>
                <a:gd name="T20" fmla="*/ 224 w 288"/>
                <a:gd name="T21" fmla="*/ 64 h 192"/>
                <a:gd name="T22" fmla="*/ 224 w 288"/>
                <a:gd name="T23" fmla="*/ 128 h 192"/>
                <a:gd name="T24" fmla="*/ 32 w 288"/>
                <a:gd name="T25" fmla="*/ 128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8" h="192">
                  <a:moveTo>
                    <a:pt x="32" y="128"/>
                  </a:moveTo>
                  <a:cubicBezTo>
                    <a:pt x="14" y="128"/>
                    <a:pt x="0" y="142"/>
                    <a:pt x="0" y="160"/>
                  </a:cubicBezTo>
                  <a:cubicBezTo>
                    <a:pt x="0" y="178"/>
                    <a:pt x="14" y="192"/>
                    <a:pt x="32" y="192"/>
                  </a:cubicBezTo>
                  <a:cubicBezTo>
                    <a:pt x="224" y="192"/>
                    <a:pt x="224" y="192"/>
                    <a:pt x="224" y="192"/>
                  </a:cubicBezTo>
                  <a:cubicBezTo>
                    <a:pt x="259" y="192"/>
                    <a:pt x="288" y="163"/>
                    <a:pt x="288" y="128"/>
                  </a:cubicBezTo>
                  <a:cubicBezTo>
                    <a:pt x="288" y="64"/>
                    <a:pt x="288" y="64"/>
                    <a:pt x="288" y="64"/>
                  </a:cubicBezTo>
                  <a:cubicBezTo>
                    <a:pt x="288" y="29"/>
                    <a:pt x="259" y="0"/>
                    <a:pt x="224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24" y="128"/>
                    <a:pt x="224" y="128"/>
                    <a:pt x="224" y="128"/>
                  </a:cubicBezTo>
                  <a:lnTo>
                    <a:pt x="32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sp>
        <p:nvSpPr>
          <p:cNvPr id="186" name="Inhaltsplatzhalter 4">
            <a:extLst>
              <a:ext uri="{FF2B5EF4-FFF2-40B4-BE49-F238E27FC236}">
                <a16:creationId xmlns:a16="http://schemas.microsoft.com/office/drawing/2014/main" id="{165404EF-4B41-4F2E-A0FE-AB3DC09DD3F3}"/>
              </a:ext>
            </a:extLst>
          </p:cNvPr>
          <p:cNvSpPr txBox="1">
            <a:spLocks/>
          </p:cNvSpPr>
          <p:nvPr/>
        </p:nvSpPr>
        <p:spPr>
          <a:xfrm>
            <a:off x="3705349" y="2651498"/>
            <a:ext cx="1849344" cy="204363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None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Stock Flow Model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Inflow and outflow of vehicles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LDV, HDV, buses, and motorcycles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LDV: sedans, SUV, and sports vehicles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C1AFAB7D-97A7-4BE0-A99A-A9E2402945D2}"/>
              </a:ext>
            </a:extLst>
          </p:cNvPr>
          <p:cNvSpPr/>
          <p:nvPr/>
        </p:nvSpPr>
        <p:spPr bwMode="auto">
          <a:xfrm>
            <a:off x="7094508" y="1213241"/>
            <a:ext cx="1106217" cy="1118908"/>
          </a:xfrm>
          <a:prstGeom prst="ellipse">
            <a:avLst/>
          </a:prstGeom>
          <a:noFill/>
          <a:ln w="28575">
            <a:solidFill>
              <a:schemeClr val="accent4"/>
            </a:solidFill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AF612F07-FA24-4C09-BAAF-B1144EB4D7A6}"/>
              </a:ext>
            </a:extLst>
          </p:cNvPr>
          <p:cNvGrpSpPr/>
          <p:nvPr/>
        </p:nvGrpSpPr>
        <p:grpSpPr>
          <a:xfrm>
            <a:off x="7351796" y="1434193"/>
            <a:ext cx="684807" cy="664834"/>
            <a:chOff x="-1203326" y="3975101"/>
            <a:chExt cx="1270001" cy="1250950"/>
          </a:xfrm>
          <a:solidFill>
            <a:schemeClr val="accent4"/>
          </a:solidFill>
        </p:grpSpPr>
        <p:sp>
          <p:nvSpPr>
            <p:cNvPr id="189" name="Freeform 28">
              <a:extLst>
                <a:ext uri="{FF2B5EF4-FFF2-40B4-BE49-F238E27FC236}">
                  <a16:creationId xmlns:a16="http://schemas.microsoft.com/office/drawing/2014/main" id="{134FC3A9-9038-47F6-8BEC-8B465B011B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58863" y="4121151"/>
              <a:ext cx="823913" cy="823913"/>
            </a:xfrm>
            <a:custGeom>
              <a:avLst/>
              <a:gdLst>
                <a:gd name="T0" fmla="*/ 672 w 1344"/>
                <a:gd name="T1" fmla="*/ 0 h 1344"/>
                <a:gd name="T2" fmla="*/ 0 w 1344"/>
                <a:gd name="T3" fmla="*/ 672 h 1344"/>
                <a:gd name="T4" fmla="*/ 672 w 1344"/>
                <a:gd name="T5" fmla="*/ 1344 h 1344"/>
                <a:gd name="T6" fmla="*/ 1344 w 1344"/>
                <a:gd name="T7" fmla="*/ 672 h 1344"/>
                <a:gd name="T8" fmla="*/ 672 w 1344"/>
                <a:gd name="T9" fmla="*/ 0 h 1344"/>
                <a:gd name="T10" fmla="*/ 672 w 1344"/>
                <a:gd name="T11" fmla="*/ 1280 h 1344"/>
                <a:gd name="T12" fmla="*/ 64 w 1344"/>
                <a:gd name="T13" fmla="*/ 672 h 1344"/>
                <a:gd name="T14" fmla="*/ 672 w 1344"/>
                <a:gd name="T15" fmla="*/ 64 h 1344"/>
                <a:gd name="T16" fmla="*/ 1280 w 1344"/>
                <a:gd name="T17" fmla="*/ 672 h 1344"/>
                <a:gd name="T18" fmla="*/ 672 w 1344"/>
                <a:gd name="T19" fmla="*/ 1280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4" h="1344">
                  <a:moveTo>
                    <a:pt x="672" y="0"/>
                  </a:moveTo>
                  <a:cubicBezTo>
                    <a:pt x="301" y="0"/>
                    <a:pt x="0" y="301"/>
                    <a:pt x="0" y="672"/>
                  </a:cubicBezTo>
                  <a:cubicBezTo>
                    <a:pt x="0" y="1043"/>
                    <a:pt x="301" y="1344"/>
                    <a:pt x="672" y="1344"/>
                  </a:cubicBezTo>
                  <a:cubicBezTo>
                    <a:pt x="1043" y="1344"/>
                    <a:pt x="1344" y="1043"/>
                    <a:pt x="1344" y="672"/>
                  </a:cubicBezTo>
                  <a:cubicBezTo>
                    <a:pt x="1344" y="301"/>
                    <a:pt x="1043" y="0"/>
                    <a:pt x="672" y="0"/>
                  </a:cubicBezTo>
                  <a:close/>
                  <a:moveTo>
                    <a:pt x="672" y="1280"/>
                  </a:moveTo>
                  <a:cubicBezTo>
                    <a:pt x="336" y="1280"/>
                    <a:pt x="64" y="1008"/>
                    <a:pt x="64" y="672"/>
                  </a:cubicBezTo>
                  <a:cubicBezTo>
                    <a:pt x="64" y="336"/>
                    <a:pt x="336" y="64"/>
                    <a:pt x="672" y="64"/>
                  </a:cubicBezTo>
                  <a:cubicBezTo>
                    <a:pt x="1008" y="64"/>
                    <a:pt x="1280" y="336"/>
                    <a:pt x="1280" y="672"/>
                  </a:cubicBezTo>
                  <a:cubicBezTo>
                    <a:pt x="1280" y="1008"/>
                    <a:pt x="1008" y="1280"/>
                    <a:pt x="672" y="12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29">
              <a:extLst>
                <a:ext uri="{FF2B5EF4-FFF2-40B4-BE49-F238E27FC236}">
                  <a16:creationId xmlns:a16="http://schemas.microsoft.com/office/drawing/2014/main" id="{AA02A5A1-21A8-41F0-B467-A4D9D27964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203326" y="3975101"/>
              <a:ext cx="1270001" cy="1250950"/>
            </a:xfrm>
            <a:custGeom>
              <a:avLst/>
              <a:gdLst>
                <a:gd name="T0" fmla="*/ 1552 w 2072"/>
                <a:gd name="T1" fmla="*/ 1384 h 2040"/>
                <a:gd name="T2" fmla="*/ 1384 w 2072"/>
                <a:gd name="T3" fmla="*/ 263 h 2040"/>
                <a:gd name="T4" fmla="*/ 264 w 2072"/>
                <a:gd name="T5" fmla="*/ 431 h 2040"/>
                <a:gd name="T6" fmla="*/ 431 w 2072"/>
                <a:gd name="T7" fmla="*/ 1552 h 2040"/>
                <a:gd name="T8" fmla="*/ 1420 w 2072"/>
                <a:gd name="T9" fmla="*/ 1524 h 2040"/>
                <a:gd name="T10" fmla="*/ 1897 w 2072"/>
                <a:gd name="T11" fmla="*/ 2001 h 2040"/>
                <a:gd name="T12" fmla="*/ 2033 w 2072"/>
                <a:gd name="T13" fmla="*/ 2003 h 2040"/>
                <a:gd name="T14" fmla="*/ 2035 w 2072"/>
                <a:gd name="T15" fmla="*/ 1868 h 2040"/>
                <a:gd name="T16" fmla="*/ 2033 w 2072"/>
                <a:gd name="T17" fmla="*/ 1865 h 2040"/>
                <a:gd name="T18" fmla="*/ 1552 w 2072"/>
                <a:gd name="T19" fmla="*/ 1384 h 2040"/>
                <a:gd name="T20" fmla="*/ 173 w 2072"/>
                <a:gd name="T21" fmla="*/ 909 h 2040"/>
                <a:gd name="T22" fmla="*/ 909 w 2072"/>
                <a:gd name="T23" fmla="*/ 173 h 2040"/>
                <a:gd name="T24" fmla="*/ 1645 w 2072"/>
                <a:gd name="T25" fmla="*/ 909 h 2040"/>
                <a:gd name="T26" fmla="*/ 909 w 2072"/>
                <a:gd name="T27" fmla="*/ 1645 h 2040"/>
                <a:gd name="T28" fmla="*/ 173 w 2072"/>
                <a:gd name="T29" fmla="*/ 909 h 2040"/>
                <a:gd name="T30" fmla="*/ 1987 w 2072"/>
                <a:gd name="T31" fmla="*/ 1956 h 2040"/>
                <a:gd name="T32" fmla="*/ 1943 w 2072"/>
                <a:gd name="T33" fmla="*/ 1956 h 2040"/>
                <a:gd name="T34" fmla="*/ 1468 w 2072"/>
                <a:gd name="T35" fmla="*/ 1481 h 2040"/>
                <a:gd name="T36" fmla="*/ 1511 w 2072"/>
                <a:gd name="T37" fmla="*/ 1434 h 2040"/>
                <a:gd name="T38" fmla="*/ 1987 w 2072"/>
                <a:gd name="T39" fmla="*/ 1911 h 2040"/>
                <a:gd name="T40" fmla="*/ 1997 w 2072"/>
                <a:gd name="T41" fmla="*/ 1933 h 2040"/>
                <a:gd name="T42" fmla="*/ 1987 w 2072"/>
                <a:gd name="T43" fmla="*/ 1956 h 2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72" h="2040">
                  <a:moveTo>
                    <a:pt x="1552" y="1384"/>
                  </a:moveTo>
                  <a:cubicBezTo>
                    <a:pt x="1815" y="1028"/>
                    <a:pt x="1740" y="527"/>
                    <a:pt x="1384" y="263"/>
                  </a:cubicBezTo>
                  <a:cubicBezTo>
                    <a:pt x="1029" y="0"/>
                    <a:pt x="527" y="75"/>
                    <a:pt x="264" y="431"/>
                  </a:cubicBezTo>
                  <a:cubicBezTo>
                    <a:pt x="0" y="787"/>
                    <a:pt x="75" y="1289"/>
                    <a:pt x="431" y="1552"/>
                  </a:cubicBezTo>
                  <a:cubicBezTo>
                    <a:pt x="728" y="1771"/>
                    <a:pt x="1136" y="1760"/>
                    <a:pt x="1420" y="1524"/>
                  </a:cubicBezTo>
                  <a:cubicBezTo>
                    <a:pt x="1897" y="2001"/>
                    <a:pt x="1897" y="2001"/>
                    <a:pt x="1897" y="2001"/>
                  </a:cubicBezTo>
                  <a:cubicBezTo>
                    <a:pt x="1934" y="2039"/>
                    <a:pt x="1994" y="2040"/>
                    <a:pt x="2033" y="2003"/>
                  </a:cubicBezTo>
                  <a:cubicBezTo>
                    <a:pt x="2071" y="1966"/>
                    <a:pt x="2072" y="1906"/>
                    <a:pt x="2035" y="1868"/>
                  </a:cubicBezTo>
                  <a:cubicBezTo>
                    <a:pt x="2034" y="1867"/>
                    <a:pt x="2033" y="1866"/>
                    <a:pt x="2033" y="1865"/>
                  </a:cubicBezTo>
                  <a:lnTo>
                    <a:pt x="1552" y="1384"/>
                  </a:lnTo>
                  <a:close/>
                  <a:moveTo>
                    <a:pt x="173" y="909"/>
                  </a:moveTo>
                  <a:cubicBezTo>
                    <a:pt x="173" y="503"/>
                    <a:pt x="503" y="173"/>
                    <a:pt x="909" y="173"/>
                  </a:cubicBezTo>
                  <a:cubicBezTo>
                    <a:pt x="1315" y="173"/>
                    <a:pt x="1645" y="503"/>
                    <a:pt x="1645" y="909"/>
                  </a:cubicBezTo>
                  <a:cubicBezTo>
                    <a:pt x="1645" y="1315"/>
                    <a:pt x="1315" y="1645"/>
                    <a:pt x="909" y="1645"/>
                  </a:cubicBezTo>
                  <a:cubicBezTo>
                    <a:pt x="503" y="1645"/>
                    <a:pt x="173" y="1315"/>
                    <a:pt x="173" y="909"/>
                  </a:cubicBezTo>
                  <a:close/>
                  <a:moveTo>
                    <a:pt x="1987" y="1956"/>
                  </a:moveTo>
                  <a:cubicBezTo>
                    <a:pt x="1975" y="1968"/>
                    <a:pt x="1955" y="1968"/>
                    <a:pt x="1943" y="1956"/>
                  </a:cubicBezTo>
                  <a:cubicBezTo>
                    <a:pt x="1468" y="1481"/>
                    <a:pt x="1468" y="1481"/>
                    <a:pt x="1468" y="1481"/>
                  </a:cubicBezTo>
                  <a:cubicBezTo>
                    <a:pt x="1483" y="1466"/>
                    <a:pt x="1497" y="1450"/>
                    <a:pt x="1511" y="1434"/>
                  </a:cubicBezTo>
                  <a:cubicBezTo>
                    <a:pt x="1987" y="1911"/>
                    <a:pt x="1987" y="1911"/>
                    <a:pt x="1987" y="1911"/>
                  </a:cubicBezTo>
                  <a:cubicBezTo>
                    <a:pt x="1994" y="1916"/>
                    <a:pt x="1997" y="1925"/>
                    <a:pt x="1997" y="1933"/>
                  </a:cubicBezTo>
                  <a:cubicBezTo>
                    <a:pt x="1997" y="1942"/>
                    <a:pt x="1994" y="1950"/>
                    <a:pt x="1987" y="19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30">
              <a:extLst>
                <a:ext uri="{FF2B5EF4-FFF2-40B4-BE49-F238E27FC236}">
                  <a16:creationId xmlns:a16="http://schemas.microsoft.com/office/drawing/2014/main" id="{6B1E7643-7190-4E50-8E4C-373228437D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862013" y="4435476"/>
              <a:ext cx="117475" cy="234950"/>
            </a:xfrm>
            <a:custGeom>
              <a:avLst/>
              <a:gdLst>
                <a:gd name="T0" fmla="*/ 32 w 192"/>
                <a:gd name="T1" fmla="*/ 384 h 384"/>
                <a:gd name="T2" fmla="*/ 160 w 192"/>
                <a:gd name="T3" fmla="*/ 384 h 384"/>
                <a:gd name="T4" fmla="*/ 192 w 192"/>
                <a:gd name="T5" fmla="*/ 352 h 384"/>
                <a:gd name="T6" fmla="*/ 192 w 192"/>
                <a:gd name="T7" fmla="*/ 32 h 384"/>
                <a:gd name="T8" fmla="*/ 160 w 192"/>
                <a:gd name="T9" fmla="*/ 0 h 384"/>
                <a:gd name="T10" fmla="*/ 32 w 192"/>
                <a:gd name="T11" fmla="*/ 0 h 384"/>
                <a:gd name="T12" fmla="*/ 0 w 192"/>
                <a:gd name="T13" fmla="*/ 32 h 384"/>
                <a:gd name="T14" fmla="*/ 0 w 192"/>
                <a:gd name="T15" fmla="*/ 352 h 384"/>
                <a:gd name="T16" fmla="*/ 32 w 192"/>
                <a:gd name="T17" fmla="*/ 384 h 384"/>
                <a:gd name="T18" fmla="*/ 64 w 192"/>
                <a:gd name="T19" fmla="*/ 64 h 384"/>
                <a:gd name="T20" fmla="*/ 128 w 192"/>
                <a:gd name="T21" fmla="*/ 64 h 384"/>
                <a:gd name="T22" fmla="*/ 128 w 192"/>
                <a:gd name="T23" fmla="*/ 320 h 384"/>
                <a:gd name="T24" fmla="*/ 64 w 192"/>
                <a:gd name="T25" fmla="*/ 320 h 384"/>
                <a:gd name="T26" fmla="*/ 64 w 192"/>
                <a:gd name="T27" fmla="*/ 6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2" h="384">
                  <a:moveTo>
                    <a:pt x="32" y="384"/>
                  </a:moveTo>
                  <a:cubicBezTo>
                    <a:pt x="160" y="384"/>
                    <a:pt x="160" y="384"/>
                    <a:pt x="160" y="384"/>
                  </a:cubicBezTo>
                  <a:cubicBezTo>
                    <a:pt x="178" y="384"/>
                    <a:pt x="192" y="370"/>
                    <a:pt x="192" y="352"/>
                  </a:cubicBezTo>
                  <a:cubicBezTo>
                    <a:pt x="192" y="32"/>
                    <a:pt x="192" y="32"/>
                    <a:pt x="192" y="32"/>
                  </a:cubicBezTo>
                  <a:cubicBezTo>
                    <a:pt x="192" y="14"/>
                    <a:pt x="178" y="0"/>
                    <a:pt x="160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0" y="370"/>
                    <a:pt x="14" y="384"/>
                    <a:pt x="32" y="384"/>
                  </a:cubicBezTo>
                  <a:close/>
                  <a:moveTo>
                    <a:pt x="64" y="64"/>
                  </a:moveTo>
                  <a:cubicBezTo>
                    <a:pt x="128" y="64"/>
                    <a:pt x="128" y="64"/>
                    <a:pt x="128" y="64"/>
                  </a:cubicBezTo>
                  <a:cubicBezTo>
                    <a:pt x="128" y="320"/>
                    <a:pt x="128" y="320"/>
                    <a:pt x="128" y="320"/>
                  </a:cubicBezTo>
                  <a:cubicBezTo>
                    <a:pt x="64" y="320"/>
                    <a:pt x="64" y="320"/>
                    <a:pt x="64" y="320"/>
                  </a:cubicBezTo>
                  <a:lnTo>
                    <a:pt x="64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31">
              <a:extLst>
                <a:ext uri="{FF2B5EF4-FFF2-40B4-BE49-F238E27FC236}">
                  <a16:creationId xmlns:a16="http://schemas.microsoft.com/office/drawing/2014/main" id="{F5E17D2A-504D-41B6-A6A4-C8EE5898FC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704850" y="4395788"/>
              <a:ext cx="117475" cy="274638"/>
            </a:xfrm>
            <a:custGeom>
              <a:avLst/>
              <a:gdLst>
                <a:gd name="T0" fmla="*/ 32 w 192"/>
                <a:gd name="T1" fmla="*/ 448 h 448"/>
                <a:gd name="T2" fmla="*/ 160 w 192"/>
                <a:gd name="T3" fmla="*/ 448 h 448"/>
                <a:gd name="T4" fmla="*/ 192 w 192"/>
                <a:gd name="T5" fmla="*/ 416 h 448"/>
                <a:gd name="T6" fmla="*/ 192 w 192"/>
                <a:gd name="T7" fmla="*/ 32 h 448"/>
                <a:gd name="T8" fmla="*/ 160 w 192"/>
                <a:gd name="T9" fmla="*/ 0 h 448"/>
                <a:gd name="T10" fmla="*/ 32 w 192"/>
                <a:gd name="T11" fmla="*/ 0 h 448"/>
                <a:gd name="T12" fmla="*/ 0 w 192"/>
                <a:gd name="T13" fmla="*/ 32 h 448"/>
                <a:gd name="T14" fmla="*/ 0 w 192"/>
                <a:gd name="T15" fmla="*/ 416 h 448"/>
                <a:gd name="T16" fmla="*/ 32 w 192"/>
                <a:gd name="T17" fmla="*/ 448 h 448"/>
                <a:gd name="T18" fmla="*/ 64 w 192"/>
                <a:gd name="T19" fmla="*/ 64 h 448"/>
                <a:gd name="T20" fmla="*/ 128 w 192"/>
                <a:gd name="T21" fmla="*/ 64 h 448"/>
                <a:gd name="T22" fmla="*/ 128 w 192"/>
                <a:gd name="T23" fmla="*/ 384 h 448"/>
                <a:gd name="T24" fmla="*/ 64 w 192"/>
                <a:gd name="T25" fmla="*/ 384 h 448"/>
                <a:gd name="T26" fmla="*/ 64 w 192"/>
                <a:gd name="T27" fmla="*/ 64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2" h="448">
                  <a:moveTo>
                    <a:pt x="32" y="448"/>
                  </a:moveTo>
                  <a:cubicBezTo>
                    <a:pt x="160" y="448"/>
                    <a:pt x="160" y="448"/>
                    <a:pt x="160" y="448"/>
                  </a:cubicBezTo>
                  <a:cubicBezTo>
                    <a:pt x="178" y="448"/>
                    <a:pt x="192" y="434"/>
                    <a:pt x="192" y="416"/>
                  </a:cubicBezTo>
                  <a:cubicBezTo>
                    <a:pt x="192" y="32"/>
                    <a:pt x="192" y="32"/>
                    <a:pt x="192" y="32"/>
                  </a:cubicBezTo>
                  <a:cubicBezTo>
                    <a:pt x="192" y="14"/>
                    <a:pt x="178" y="0"/>
                    <a:pt x="160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416"/>
                    <a:pt x="0" y="416"/>
                    <a:pt x="0" y="416"/>
                  </a:cubicBezTo>
                  <a:cubicBezTo>
                    <a:pt x="0" y="434"/>
                    <a:pt x="14" y="448"/>
                    <a:pt x="32" y="448"/>
                  </a:cubicBezTo>
                  <a:close/>
                  <a:moveTo>
                    <a:pt x="64" y="64"/>
                  </a:moveTo>
                  <a:cubicBezTo>
                    <a:pt x="128" y="64"/>
                    <a:pt x="128" y="64"/>
                    <a:pt x="128" y="64"/>
                  </a:cubicBezTo>
                  <a:cubicBezTo>
                    <a:pt x="128" y="384"/>
                    <a:pt x="128" y="384"/>
                    <a:pt x="128" y="384"/>
                  </a:cubicBezTo>
                  <a:cubicBezTo>
                    <a:pt x="64" y="384"/>
                    <a:pt x="64" y="384"/>
                    <a:pt x="64" y="384"/>
                  </a:cubicBezTo>
                  <a:lnTo>
                    <a:pt x="64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32">
              <a:extLst>
                <a:ext uri="{FF2B5EF4-FFF2-40B4-BE49-F238E27FC236}">
                  <a16:creationId xmlns:a16="http://schemas.microsoft.com/office/drawing/2014/main" id="{90E62FF9-A9F7-4538-9F98-E3601526FC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49275" y="4356101"/>
              <a:ext cx="117475" cy="314325"/>
            </a:xfrm>
            <a:custGeom>
              <a:avLst/>
              <a:gdLst>
                <a:gd name="T0" fmla="*/ 160 w 192"/>
                <a:gd name="T1" fmla="*/ 0 h 512"/>
                <a:gd name="T2" fmla="*/ 32 w 192"/>
                <a:gd name="T3" fmla="*/ 0 h 512"/>
                <a:gd name="T4" fmla="*/ 0 w 192"/>
                <a:gd name="T5" fmla="*/ 32 h 512"/>
                <a:gd name="T6" fmla="*/ 0 w 192"/>
                <a:gd name="T7" fmla="*/ 480 h 512"/>
                <a:gd name="T8" fmla="*/ 32 w 192"/>
                <a:gd name="T9" fmla="*/ 512 h 512"/>
                <a:gd name="T10" fmla="*/ 160 w 192"/>
                <a:gd name="T11" fmla="*/ 512 h 512"/>
                <a:gd name="T12" fmla="*/ 192 w 192"/>
                <a:gd name="T13" fmla="*/ 480 h 512"/>
                <a:gd name="T14" fmla="*/ 192 w 192"/>
                <a:gd name="T15" fmla="*/ 32 h 512"/>
                <a:gd name="T16" fmla="*/ 160 w 192"/>
                <a:gd name="T17" fmla="*/ 0 h 512"/>
                <a:gd name="T18" fmla="*/ 128 w 192"/>
                <a:gd name="T19" fmla="*/ 448 h 512"/>
                <a:gd name="T20" fmla="*/ 64 w 192"/>
                <a:gd name="T21" fmla="*/ 448 h 512"/>
                <a:gd name="T22" fmla="*/ 64 w 192"/>
                <a:gd name="T23" fmla="*/ 64 h 512"/>
                <a:gd name="T24" fmla="*/ 128 w 192"/>
                <a:gd name="T25" fmla="*/ 64 h 512"/>
                <a:gd name="T26" fmla="*/ 128 w 192"/>
                <a:gd name="T27" fmla="*/ 448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2" h="512">
                  <a:moveTo>
                    <a:pt x="16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480"/>
                    <a:pt x="0" y="480"/>
                    <a:pt x="0" y="480"/>
                  </a:cubicBezTo>
                  <a:cubicBezTo>
                    <a:pt x="0" y="498"/>
                    <a:pt x="14" y="512"/>
                    <a:pt x="32" y="512"/>
                  </a:cubicBezTo>
                  <a:cubicBezTo>
                    <a:pt x="160" y="512"/>
                    <a:pt x="160" y="512"/>
                    <a:pt x="160" y="512"/>
                  </a:cubicBezTo>
                  <a:cubicBezTo>
                    <a:pt x="178" y="512"/>
                    <a:pt x="192" y="498"/>
                    <a:pt x="192" y="480"/>
                  </a:cubicBezTo>
                  <a:cubicBezTo>
                    <a:pt x="192" y="32"/>
                    <a:pt x="192" y="32"/>
                    <a:pt x="192" y="32"/>
                  </a:cubicBezTo>
                  <a:cubicBezTo>
                    <a:pt x="192" y="14"/>
                    <a:pt x="178" y="0"/>
                    <a:pt x="160" y="0"/>
                  </a:cubicBezTo>
                  <a:close/>
                  <a:moveTo>
                    <a:pt x="128" y="448"/>
                  </a:moveTo>
                  <a:cubicBezTo>
                    <a:pt x="64" y="448"/>
                    <a:pt x="64" y="448"/>
                    <a:pt x="64" y="448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128" y="64"/>
                    <a:pt x="128" y="64"/>
                    <a:pt x="128" y="64"/>
                  </a:cubicBezTo>
                  <a:lnTo>
                    <a:pt x="128" y="4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33">
              <a:extLst>
                <a:ext uri="{FF2B5EF4-FFF2-40B4-BE49-F238E27FC236}">
                  <a16:creationId xmlns:a16="http://schemas.microsoft.com/office/drawing/2014/main" id="{86A07737-2E10-449B-BB4D-FCCC7C885CB6}"/>
                </a:ext>
              </a:extLst>
            </p:cNvPr>
            <p:cNvSpPr>
              <a:spLocks/>
            </p:cNvSpPr>
            <p:nvPr/>
          </p:nvSpPr>
          <p:spPr bwMode="auto">
            <a:xfrm>
              <a:off x="-288925" y="4081463"/>
              <a:ext cx="131763" cy="93663"/>
            </a:xfrm>
            <a:custGeom>
              <a:avLst/>
              <a:gdLst>
                <a:gd name="T0" fmla="*/ 132 w 215"/>
                <a:gd name="T1" fmla="*/ 64 h 151"/>
                <a:gd name="T2" fmla="*/ 215 w 215"/>
                <a:gd name="T3" fmla="*/ 64 h 151"/>
                <a:gd name="T4" fmla="*/ 215 w 215"/>
                <a:gd name="T5" fmla="*/ 0 h 151"/>
                <a:gd name="T6" fmla="*/ 119 w 215"/>
                <a:gd name="T7" fmla="*/ 0 h 151"/>
                <a:gd name="T8" fmla="*/ 96 w 215"/>
                <a:gd name="T9" fmla="*/ 9 h 151"/>
                <a:gd name="T10" fmla="*/ 0 w 215"/>
                <a:gd name="T11" fmla="*/ 105 h 151"/>
                <a:gd name="T12" fmla="*/ 46 w 215"/>
                <a:gd name="T13" fmla="*/ 151 h 151"/>
                <a:gd name="T14" fmla="*/ 132 w 215"/>
                <a:gd name="T15" fmla="*/ 6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5" h="151">
                  <a:moveTo>
                    <a:pt x="132" y="64"/>
                  </a:moveTo>
                  <a:cubicBezTo>
                    <a:pt x="215" y="64"/>
                    <a:pt x="215" y="64"/>
                    <a:pt x="215" y="64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1" y="0"/>
                    <a:pt x="102" y="3"/>
                    <a:pt x="96" y="9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46" y="151"/>
                    <a:pt x="46" y="151"/>
                    <a:pt x="46" y="151"/>
                  </a:cubicBezTo>
                  <a:lnTo>
                    <a:pt x="132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Rectangle 34">
              <a:extLst>
                <a:ext uri="{FF2B5EF4-FFF2-40B4-BE49-F238E27FC236}">
                  <a16:creationId xmlns:a16="http://schemas.microsoft.com/office/drawing/2014/main" id="{BE40F1BC-94EE-4D74-9141-19F919AD3E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17475" y="4081463"/>
              <a:ext cx="176213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Rectangle 35">
              <a:extLst>
                <a:ext uri="{FF2B5EF4-FFF2-40B4-BE49-F238E27FC236}">
                  <a16:creationId xmlns:a16="http://schemas.microsoft.com/office/drawing/2014/main" id="{5769DDE3-6AC4-4970-A860-857C0E9B5F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17475" y="4160838"/>
              <a:ext cx="39688" cy="38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Rectangle 36">
              <a:extLst>
                <a:ext uri="{FF2B5EF4-FFF2-40B4-BE49-F238E27FC236}">
                  <a16:creationId xmlns:a16="http://schemas.microsoft.com/office/drawing/2014/main" id="{E5DF448E-4152-46E8-8694-99ACABAB3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8100" y="4160838"/>
              <a:ext cx="96838" cy="38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Rectangle 37">
              <a:extLst>
                <a:ext uri="{FF2B5EF4-FFF2-40B4-BE49-F238E27FC236}">
                  <a16:creationId xmlns:a16="http://schemas.microsoft.com/office/drawing/2014/main" id="{B7AF32A4-0705-4A0E-A8F5-AF47104D1B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17475" y="4238626"/>
              <a:ext cx="176213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38">
              <a:extLst>
                <a:ext uri="{FF2B5EF4-FFF2-40B4-BE49-F238E27FC236}">
                  <a16:creationId xmlns:a16="http://schemas.microsoft.com/office/drawing/2014/main" id="{C8079ECE-F9CE-4D35-A725-1341A6F72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-901700" y="5087938"/>
              <a:ext cx="131763" cy="93663"/>
            </a:xfrm>
            <a:custGeom>
              <a:avLst/>
              <a:gdLst>
                <a:gd name="T0" fmla="*/ 83 w 215"/>
                <a:gd name="T1" fmla="*/ 87 h 151"/>
                <a:gd name="T2" fmla="*/ 0 w 215"/>
                <a:gd name="T3" fmla="*/ 87 h 151"/>
                <a:gd name="T4" fmla="*/ 0 w 215"/>
                <a:gd name="T5" fmla="*/ 151 h 151"/>
                <a:gd name="T6" fmla="*/ 96 w 215"/>
                <a:gd name="T7" fmla="*/ 151 h 151"/>
                <a:gd name="T8" fmla="*/ 119 w 215"/>
                <a:gd name="T9" fmla="*/ 142 h 151"/>
                <a:gd name="T10" fmla="*/ 215 w 215"/>
                <a:gd name="T11" fmla="*/ 46 h 151"/>
                <a:gd name="T12" fmla="*/ 169 w 215"/>
                <a:gd name="T13" fmla="*/ 0 h 151"/>
                <a:gd name="T14" fmla="*/ 83 w 215"/>
                <a:gd name="T15" fmla="*/ 8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5" h="151">
                  <a:moveTo>
                    <a:pt x="83" y="87"/>
                  </a:moveTo>
                  <a:cubicBezTo>
                    <a:pt x="0" y="87"/>
                    <a:pt x="0" y="87"/>
                    <a:pt x="0" y="87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96" y="151"/>
                    <a:pt x="96" y="151"/>
                    <a:pt x="96" y="151"/>
                  </a:cubicBezTo>
                  <a:cubicBezTo>
                    <a:pt x="104" y="151"/>
                    <a:pt x="113" y="148"/>
                    <a:pt x="119" y="142"/>
                  </a:cubicBezTo>
                  <a:cubicBezTo>
                    <a:pt x="215" y="46"/>
                    <a:pt x="215" y="46"/>
                    <a:pt x="215" y="46"/>
                  </a:cubicBezTo>
                  <a:cubicBezTo>
                    <a:pt x="169" y="0"/>
                    <a:pt x="169" y="0"/>
                    <a:pt x="169" y="0"/>
                  </a:cubicBezTo>
                  <a:lnTo>
                    <a:pt x="83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Rectangle 39">
              <a:extLst>
                <a:ext uri="{FF2B5EF4-FFF2-40B4-BE49-F238E27FC236}">
                  <a16:creationId xmlns:a16="http://schemas.microsoft.com/office/drawing/2014/main" id="{F3A5E8A7-C7C0-4000-A0E6-B46FE4C64D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117600" y="5141913"/>
              <a:ext cx="176213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Rectangle 40">
              <a:extLst>
                <a:ext uri="{FF2B5EF4-FFF2-40B4-BE49-F238E27FC236}">
                  <a16:creationId xmlns:a16="http://schemas.microsoft.com/office/drawing/2014/main" id="{2011D84C-060F-42E3-AB7A-01B1189001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979488" y="5062538"/>
              <a:ext cx="38100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Rectangle 41">
              <a:extLst>
                <a:ext uri="{FF2B5EF4-FFF2-40B4-BE49-F238E27FC236}">
                  <a16:creationId xmlns:a16="http://schemas.microsoft.com/office/drawing/2014/main" id="{29B67048-5F92-4D1C-8B2F-EE1A9C414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117600" y="5062538"/>
              <a:ext cx="98425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Rectangle 42">
              <a:extLst>
                <a:ext uri="{FF2B5EF4-FFF2-40B4-BE49-F238E27FC236}">
                  <a16:creationId xmlns:a16="http://schemas.microsoft.com/office/drawing/2014/main" id="{4144F41D-ABFD-4C5E-99A6-963B86DB89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117600" y="4984751"/>
              <a:ext cx="176213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Rectangle 43">
              <a:extLst>
                <a:ext uri="{FF2B5EF4-FFF2-40B4-BE49-F238E27FC236}">
                  <a16:creationId xmlns:a16="http://schemas.microsoft.com/office/drawing/2014/main" id="{ACDE38F3-05F9-41DF-A8B9-F356DC685F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62013" y="4710113"/>
              <a:ext cx="430213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5" name="Inhaltsplatzhalter 4">
            <a:extLst>
              <a:ext uri="{FF2B5EF4-FFF2-40B4-BE49-F238E27FC236}">
                <a16:creationId xmlns:a16="http://schemas.microsoft.com/office/drawing/2014/main" id="{51A4D751-9678-45AA-9D88-02B88A30172E}"/>
              </a:ext>
            </a:extLst>
          </p:cNvPr>
          <p:cNvSpPr txBox="1">
            <a:spLocks/>
          </p:cNvSpPr>
          <p:nvPr/>
        </p:nvSpPr>
        <p:spPr>
          <a:xfrm>
            <a:off x="6722944" y="2651498"/>
            <a:ext cx="1849344" cy="217187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None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Survival and scrappage rate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Fuel source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Fuel economy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0" indent="0" algn="ctr">
              <a:lnSpc>
                <a:spcPct val="130000"/>
              </a:lnSpc>
              <a:buNone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Vehicle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kilometres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travelled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Curb mass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81201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6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accel="20000" decel="6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accel="20000" decel="6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22" grpId="0"/>
      <p:bldP spid="164" grpId="0" animBg="1"/>
      <p:bldP spid="186" grpId="0"/>
      <p:bldP spid="187" grpId="0" animBg="1"/>
      <p:bldP spid="20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7819" y="730530"/>
            <a:ext cx="8368363" cy="17325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Scenarios analysis for road transport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7819" y="282611"/>
            <a:ext cx="8368363" cy="409459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/>
              <a:t>Methodology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2EB640C-410C-E46B-441A-961A275D41BD}"/>
              </a:ext>
            </a:extLst>
          </p:cNvPr>
          <p:cNvGrpSpPr/>
          <p:nvPr/>
        </p:nvGrpSpPr>
        <p:grpSpPr>
          <a:xfrm>
            <a:off x="521703" y="1200150"/>
            <a:ext cx="8100594" cy="3488048"/>
            <a:chOff x="262551" y="1023041"/>
            <a:chExt cx="9895443" cy="5054095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9356334E-E6B6-4DC9-E4A1-06E349183AB5}"/>
                </a:ext>
              </a:extLst>
            </p:cNvPr>
            <p:cNvSpPr/>
            <p:nvPr/>
          </p:nvSpPr>
          <p:spPr>
            <a:xfrm>
              <a:off x="262551" y="1023042"/>
              <a:ext cx="1457608" cy="79670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800" dirty="0">
                  <a:solidFill>
                    <a:schemeClr val="accent2">
                      <a:lumMod val="75000"/>
                    </a:schemeClr>
                  </a:solidFill>
                </a:rPr>
                <a:t>Average transport activity per person per mode (</a:t>
              </a:r>
              <a:r>
                <a:rPr lang="en-GB" sz="800" dirty="0" err="1">
                  <a:solidFill>
                    <a:schemeClr val="accent2">
                      <a:lumMod val="75000"/>
                    </a:schemeClr>
                  </a:solidFill>
                </a:rPr>
                <a:t>pkm</a:t>
              </a:r>
              <a:r>
                <a:rPr lang="en-GB" sz="800" dirty="0">
                  <a:solidFill>
                    <a:schemeClr val="accent2">
                      <a:lumMod val="75000"/>
                    </a:schemeClr>
                  </a:solidFill>
                </a:rPr>
                <a:t>/person)</a:t>
              </a: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E9E070F7-89DB-73E4-586D-410E0338917E}"/>
                </a:ext>
              </a:extLst>
            </p:cNvPr>
            <p:cNvSpPr/>
            <p:nvPr/>
          </p:nvSpPr>
          <p:spPr>
            <a:xfrm>
              <a:off x="2130583" y="1023041"/>
              <a:ext cx="1457608" cy="79670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800" dirty="0">
                  <a:solidFill>
                    <a:schemeClr val="accent2">
                      <a:lumMod val="75000"/>
                    </a:schemeClr>
                  </a:solidFill>
                </a:rPr>
                <a:t>Population</a:t>
              </a: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BE314A77-AAC4-9F34-4CED-9AF25F182707}"/>
                </a:ext>
              </a:extLst>
            </p:cNvPr>
            <p:cNvSpPr/>
            <p:nvPr/>
          </p:nvSpPr>
          <p:spPr>
            <a:xfrm>
              <a:off x="1196567" y="2442173"/>
              <a:ext cx="1457608" cy="79670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800" dirty="0">
                  <a:solidFill>
                    <a:schemeClr val="accent2">
                      <a:lumMod val="75000"/>
                    </a:schemeClr>
                  </a:solidFill>
                </a:rPr>
                <a:t>Total average transport activity per mode (</a:t>
              </a:r>
              <a:r>
                <a:rPr lang="en-GB" sz="800" dirty="0" err="1">
                  <a:solidFill>
                    <a:schemeClr val="accent2">
                      <a:lumMod val="75000"/>
                    </a:schemeClr>
                  </a:solidFill>
                </a:rPr>
                <a:t>pkm</a:t>
              </a:r>
              <a:r>
                <a:rPr lang="en-GB" sz="800" dirty="0">
                  <a:solidFill>
                    <a:schemeClr val="accent2">
                      <a:lumMod val="75000"/>
                    </a:schemeClr>
                  </a:solidFill>
                </a:rPr>
                <a:t>)</a:t>
              </a: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F6B462E5-6301-0169-22F5-4AD8C691E99E}"/>
                </a:ext>
              </a:extLst>
            </p:cNvPr>
            <p:cNvSpPr/>
            <p:nvPr/>
          </p:nvSpPr>
          <p:spPr>
            <a:xfrm>
              <a:off x="2130583" y="3861304"/>
              <a:ext cx="1457608" cy="79670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800" dirty="0">
                  <a:solidFill>
                    <a:schemeClr val="accent2">
                      <a:lumMod val="75000"/>
                    </a:schemeClr>
                  </a:solidFill>
                </a:rPr>
                <a:t>Vehicle transport distance per mode (</a:t>
              </a:r>
              <a:r>
                <a:rPr lang="en-GB" sz="800" dirty="0" err="1">
                  <a:solidFill>
                    <a:schemeClr val="accent2">
                      <a:lumMod val="75000"/>
                    </a:schemeClr>
                  </a:solidFill>
                </a:rPr>
                <a:t>vkm</a:t>
              </a:r>
              <a:r>
                <a:rPr lang="en-GB" sz="800" dirty="0">
                  <a:solidFill>
                    <a:schemeClr val="accent2">
                      <a:lumMod val="75000"/>
                    </a:schemeClr>
                  </a:solidFill>
                </a:rPr>
                <a:t>)</a:t>
              </a: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756F25FF-6A27-E88B-BF7F-1CA0C76C97A6}"/>
                </a:ext>
              </a:extLst>
            </p:cNvPr>
            <p:cNvSpPr/>
            <p:nvPr/>
          </p:nvSpPr>
          <p:spPr>
            <a:xfrm>
              <a:off x="3064599" y="5280431"/>
              <a:ext cx="1457608" cy="79670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800" dirty="0">
                  <a:solidFill>
                    <a:schemeClr val="accent2">
                      <a:lumMod val="75000"/>
                    </a:schemeClr>
                  </a:solidFill>
                </a:rPr>
                <a:t>Vehicle transport distance per mode per technology (</a:t>
              </a:r>
              <a:r>
                <a:rPr lang="en-GB" sz="800" dirty="0" err="1">
                  <a:solidFill>
                    <a:schemeClr val="accent2">
                      <a:lumMod val="75000"/>
                    </a:schemeClr>
                  </a:solidFill>
                </a:rPr>
                <a:t>vkm</a:t>
              </a:r>
              <a:r>
                <a:rPr lang="en-GB" sz="800" dirty="0">
                  <a:solidFill>
                    <a:schemeClr val="accent2">
                      <a:lumMod val="75000"/>
                    </a:schemeClr>
                  </a:solidFill>
                </a:rPr>
                <a:t>)</a:t>
              </a: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373131E5-CCE3-3D3D-32E3-E14FF8F2283C}"/>
                </a:ext>
              </a:extLst>
            </p:cNvPr>
            <p:cNvSpPr/>
            <p:nvPr/>
          </p:nvSpPr>
          <p:spPr>
            <a:xfrm>
              <a:off x="3998615" y="3861302"/>
              <a:ext cx="1457608" cy="79670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800" dirty="0">
                  <a:solidFill>
                    <a:schemeClr val="accent2">
                      <a:lumMod val="75000"/>
                    </a:schemeClr>
                  </a:solidFill>
                </a:rPr>
                <a:t>Technology Share (%)</a:t>
              </a: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F19FF9DC-20C3-C0DA-352E-A3144806086F}"/>
                </a:ext>
              </a:extLst>
            </p:cNvPr>
            <p:cNvSpPr/>
            <p:nvPr/>
          </p:nvSpPr>
          <p:spPr>
            <a:xfrm>
              <a:off x="3064599" y="2442173"/>
              <a:ext cx="1457608" cy="79670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800" dirty="0">
                  <a:solidFill>
                    <a:schemeClr val="accent2">
                      <a:lumMod val="75000"/>
                    </a:schemeClr>
                  </a:solidFill>
                </a:rPr>
                <a:t>Occupancy rate (</a:t>
              </a:r>
              <a:r>
                <a:rPr lang="en-GB" sz="800" dirty="0" err="1">
                  <a:solidFill>
                    <a:schemeClr val="accent2">
                      <a:lumMod val="75000"/>
                    </a:schemeClr>
                  </a:solidFill>
                </a:rPr>
                <a:t>pkm</a:t>
              </a:r>
              <a:r>
                <a:rPr lang="en-GB" sz="800" dirty="0">
                  <a:solidFill>
                    <a:schemeClr val="accent2">
                      <a:lumMod val="75000"/>
                    </a:schemeClr>
                  </a:solidFill>
                </a:rPr>
                <a:t>/</a:t>
              </a:r>
              <a:r>
                <a:rPr lang="en-GB" sz="800" dirty="0" err="1">
                  <a:solidFill>
                    <a:schemeClr val="accent2">
                      <a:lumMod val="75000"/>
                    </a:schemeClr>
                  </a:solidFill>
                </a:rPr>
                <a:t>vkm</a:t>
              </a:r>
              <a:r>
                <a:rPr lang="en-GB" sz="800" dirty="0">
                  <a:solidFill>
                    <a:schemeClr val="accent2">
                      <a:lumMod val="75000"/>
                    </a:schemeClr>
                  </a:solidFill>
                </a:rPr>
                <a:t>)</a:t>
              </a:r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C53E65D3-F34D-2E27-32FC-F33BD9EDC3B8}"/>
                </a:ext>
              </a:extLst>
            </p:cNvPr>
            <p:cNvSpPr/>
            <p:nvPr/>
          </p:nvSpPr>
          <p:spPr>
            <a:xfrm>
              <a:off x="8700386" y="5280431"/>
              <a:ext cx="1457608" cy="79670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800" dirty="0">
                  <a:solidFill>
                    <a:schemeClr val="accent2">
                      <a:lumMod val="75000"/>
                    </a:schemeClr>
                  </a:solidFill>
                </a:rPr>
                <a:t>Total GHG emissions (kgCO2eq)</a:t>
              </a: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91F3183E-F951-BE3D-83AE-239740565BD9}"/>
                </a:ext>
              </a:extLst>
            </p:cNvPr>
            <p:cNvSpPr/>
            <p:nvPr/>
          </p:nvSpPr>
          <p:spPr>
            <a:xfrm>
              <a:off x="6805189" y="5280431"/>
              <a:ext cx="1457608" cy="79670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800" dirty="0">
                  <a:solidFill>
                    <a:schemeClr val="accent2">
                      <a:lumMod val="75000"/>
                    </a:schemeClr>
                  </a:solidFill>
                </a:rPr>
                <a:t>Emission factor per mode per technology (kgCO2eq/MJ)</a:t>
              </a: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8CBB8598-DB59-E15B-6853-EBF6E7B244FF}"/>
                </a:ext>
              </a:extLst>
            </p:cNvPr>
            <p:cNvSpPr/>
            <p:nvPr/>
          </p:nvSpPr>
          <p:spPr>
            <a:xfrm>
              <a:off x="4923577" y="5280431"/>
              <a:ext cx="1457608" cy="79670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800" dirty="0">
                  <a:solidFill>
                    <a:schemeClr val="accent2">
                      <a:lumMod val="75000"/>
                    </a:schemeClr>
                  </a:solidFill>
                </a:rPr>
                <a:t>Energy intensity per mode per technology (MJ/</a:t>
              </a:r>
              <a:r>
                <a:rPr lang="en-GB" sz="800" dirty="0" err="1">
                  <a:solidFill>
                    <a:schemeClr val="accent2">
                      <a:lumMod val="75000"/>
                    </a:schemeClr>
                  </a:solidFill>
                </a:rPr>
                <a:t>vkm</a:t>
              </a:r>
              <a:r>
                <a:rPr lang="en-GB" sz="800" dirty="0">
                  <a:solidFill>
                    <a:schemeClr val="accent2">
                      <a:lumMod val="75000"/>
                    </a:schemeClr>
                  </a:solidFill>
                </a:rPr>
                <a:t>)</a:t>
              </a:r>
            </a:p>
          </p:txBody>
        </p:sp>
        <p:sp>
          <p:nvSpPr>
            <p:cNvPr id="38" name="Multiplication Sign 37">
              <a:extLst>
                <a:ext uri="{FF2B5EF4-FFF2-40B4-BE49-F238E27FC236}">
                  <a16:creationId xmlns:a16="http://schemas.microsoft.com/office/drawing/2014/main" id="{825C7696-0AB0-3B5B-99D5-8F8D82DF63CD}"/>
                </a:ext>
              </a:extLst>
            </p:cNvPr>
            <p:cNvSpPr/>
            <p:nvPr/>
          </p:nvSpPr>
          <p:spPr>
            <a:xfrm>
              <a:off x="1720159" y="1244849"/>
              <a:ext cx="410424" cy="348559"/>
            </a:xfrm>
            <a:prstGeom prst="mathMultiply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/>
            </a:p>
          </p:txBody>
        </p:sp>
        <p:sp>
          <p:nvSpPr>
            <p:cNvPr id="39" name="Multiplication Sign 38">
              <a:extLst>
                <a:ext uri="{FF2B5EF4-FFF2-40B4-BE49-F238E27FC236}">
                  <a16:creationId xmlns:a16="http://schemas.microsoft.com/office/drawing/2014/main" id="{61DD1413-0727-B658-AD63-EB4E87D943D5}"/>
                </a:ext>
              </a:extLst>
            </p:cNvPr>
            <p:cNvSpPr/>
            <p:nvPr/>
          </p:nvSpPr>
          <p:spPr>
            <a:xfrm>
              <a:off x="3588191" y="4085376"/>
              <a:ext cx="410424" cy="348559"/>
            </a:xfrm>
            <a:prstGeom prst="mathMultiply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/>
            </a:p>
          </p:txBody>
        </p: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5484792C-7785-FFFF-81D6-5CE4A0E14E3C}"/>
                </a:ext>
              </a:extLst>
            </p:cNvPr>
            <p:cNvCxnSpPr>
              <a:cxnSpLocks/>
            </p:cNvCxnSpPr>
            <p:nvPr/>
          </p:nvCxnSpPr>
          <p:spPr>
            <a:xfrm>
              <a:off x="1925371" y="1819739"/>
              <a:ext cx="0" cy="488888"/>
            </a:xfrm>
            <a:prstGeom prst="straightConnector1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1A4F2450-4EED-2261-D423-C31061826233}"/>
                </a:ext>
              </a:extLst>
            </p:cNvPr>
            <p:cNvCxnSpPr>
              <a:cxnSpLocks/>
            </p:cNvCxnSpPr>
            <p:nvPr/>
          </p:nvCxnSpPr>
          <p:spPr>
            <a:xfrm>
              <a:off x="2859387" y="3228307"/>
              <a:ext cx="0" cy="488888"/>
            </a:xfrm>
            <a:prstGeom prst="straightConnector1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07D62CA6-470E-87BE-A0E6-78C5FEA9A4FA}"/>
                </a:ext>
              </a:extLst>
            </p:cNvPr>
            <p:cNvCxnSpPr>
              <a:cxnSpLocks/>
            </p:cNvCxnSpPr>
            <p:nvPr/>
          </p:nvCxnSpPr>
          <p:spPr>
            <a:xfrm>
              <a:off x="3793403" y="4658007"/>
              <a:ext cx="0" cy="488888"/>
            </a:xfrm>
            <a:prstGeom prst="straightConnector1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Multiplication Sign 65">
              <a:extLst>
                <a:ext uri="{FF2B5EF4-FFF2-40B4-BE49-F238E27FC236}">
                  <a16:creationId xmlns:a16="http://schemas.microsoft.com/office/drawing/2014/main" id="{71E07064-B0E4-289A-3384-AD161FA20F12}"/>
                </a:ext>
              </a:extLst>
            </p:cNvPr>
            <p:cNvSpPr/>
            <p:nvPr/>
          </p:nvSpPr>
          <p:spPr>
            <a:xfrm>
              <a:off x="6384960" y="5509029"/>
              <a:ext cx="410424" cy="348559"/>
            </a:xfrm>
            <a:prstGeom prst="mathMultiply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/>
            </a:p>
          </p:txBody>
        </p:sp>
        <p:sp>
          <p:nvSpPr>
            <p:cNvPr id="67" name="Multiplication Sign 66">
              <a:extLst>
                <a:ext uri="{FF2B5EF4-FFF2-40B4-BE49-F238E27FC236}">
                  <a16:creationId xmlns:a16="http://schemas.microsoft.com/office/drawing/2014/main" id="{B39BDEF4-A05F-5768-A13E-C8135BF20489}"/>
                </a:ext>
              </a:extLst>
            </p:cNvPr>
            <p:cNvSpPr/>
            <p:nvPr/>
          </p:nvSpPr>
          <p:spPr>
            <a:xfrm>
              <a:off x="4517680" y="5509029"/>
              <a:ext cx="410424" cy="348559"/>
            </a:xfrm>
            <a:prstGeom prst="mathMultiply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/>
            </a:p>
          </p:txBody>
        </p:sp>
        <p:sp>
          <p:nvSpPr>
            <p:cNvPr id="68" name="Equals 67">
              <a:extLst>
                <a:ext uri="{FF2B5EF4-FFF2-40B4-BE49-F238E27FC236}">
                  <a16:creationId xmlns:a16="http://schemas.microsoft.com/office/drawing/2014/main" id="{4AE27874-A9E9-3DBA-9E42-4DE25DC5774D}"/>
                </a:ext>
              </a:extLst>
            </p:cNvPr>
            <p:cNvSpPr/>
            <p:nvPr/>
          </p:nvSpPr>
          <p:spPr>
            <a:xfrm>
              <a:off x="8276382" y="5509029"/>
              <a:ext cx="410419" cy="348559"/>
            </a:xfrm>
            <a:prstGeom prst="mathEqual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>
                <a:solidFill>
                  <a:schemeClr val="tx1"/>
                </a:solidFill>
              </a:endParaRPr>
            </a:p>
          </p:txBody>
        </p:sp>
        <p:sp>
          <p:nvSpPr>
            <p:cNvPr id="69" name="Division Sign 68">
              <a:extLst>
                <a:ext uri="{FF2B5EF4-FFF2-40B4-BE49-F238E27FC236}">
                  <a16:creationId xmlns:a16="http://schemas.microsoft.com/office/drawing/2014/main" id="{5242CEC5-72AF-4340-10F4-BC7F5D2AC08D}"/>
                </a:ext>
              </a:extLst>
            </p:cNvPr>
            <p:cNvSpPr/>
            <p:nvPr/>
          </p:nvSpPr>
          <p:spPr>
            <a:xfrm>
              <a:off x="2699449" y="2663981"/>
              <a:ext cx="319874" cy="348559"/>
            </a:xfrm>
            <a:prstGeom prst="mathDivid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/>
            </a:p>
          </p:txBody>
        </p:sp>
      </p:grpSp>
    </p:spTree>
    <p:extLst>
      <p:ext uri="{BB962C8B-B14F-4D97-AF65-F5344CB8AC3E}">
        <p14:creationId xmlns:p14="http://schemas.microsoft.com/office/powerpoint/2010/main" val="39771918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7819" y="730530"/>
            <a:ext cx="8368363" cy="17325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Emission projections using the transition pathway explorer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7819" y="282611"/>
            <a:ext cx="8368363" cy="409459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/>
              <a:t>Methodology</a:t>
            </a:r>
          </a:p>
        </p:txBody>
      </p:sp>
      <p:pic>
        <p:nvPicPr>
          <p:cNvPr id="25" name="Picture 24" descr="A picture containing chart, bubble chart&#10;&#10;Description automatically generated">
            <a:extLst>
              <a:ext uri="{FF2B5EF4-FFF2-40B4-BE49-F238E27FC236}">
                <a16:creationId xmlns:a16="http://schemas.microsoft.com/office/drawing/2014/main" id="{CA21845E-D8EE-080D-54FD-E56AC5D45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04950"/>
            <a:ext cx="3033388" cy="2823092"/>
          </a:xfrm>
          <a:prstGeom prst="round2DiagRect">
            <a:avLst>
              <a:gd name="adj1" fmla="val 0"/>
              <a:gd name="adj2" fmla="val 0"/>
            </a:avLst>
          </a:prstGeom>
          <a:ln w="28575" cap="sq">
            <a:solidFill>
              <a:schemeClr val="accent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9E7BDD8D-BD33-2F2E-BC81-9475970101A7}"/>
              </a:ext>
            </a:extLst>
          </p:cNvPr>
          <p:cNvGrpSpPr/>
          <p:nvPr/>
        </p:nvGrpSpPr>
        <p:grpSpPr>
          <a:xfrm>
            <a:off x="609600" y="3161134"/>
            <a:ext cx="3033388" cy="258649"/>
            <a:chOff x="4572000" y="3861048"/>
            <a:chExt cx="1440160" cy="432048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EC97DC5-C00D-2A36-BC98-01BA0332BB41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3861048"/>
              <a:ext cx="1440160" cy="0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2E77302-EE40-CF58-C2C8-E57AB3E1F7E1}"/>
                </a:ext>
              </a:extLst>
            </p:cNvPr>
            <p:cNvCxnSpPr>
              <a:cxnSpLocks/>
            </p:cNvCxnSpPr>
            <p:nvPr/>
          </p:nvCxnSpPr>
          <p:spPr>
            <a:xfrm>
              <a:off x="6012160" y="3861048"/>
              <a:ext cx="0" cy="432048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6D18697-5997-D6EB-42AD-18C8C09B40CF}"/>
                </a:ext>
              </a:extLst>
            </p:cNvPr>
            <p:cNvCxnSpPr/>
            <p:nvPr/>
          </p:nvCxnSpPr>
          <p:spPr>
            <a:xfrm flipH="1">
              <a:off x="4572000" y="4293096"/>
              <a:ext cx="1440160" cy="0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27D7C2A-03EC-9365-3E0A-43B973B18207}"/>
                </a:ext>
              </a:extLst>
            </p:cNvPr>
            <p:cNvCxnSpPr/>
            <p:nvPr/>
          </p:nvCxnSpPr>
          <p:spPr>
            <a:xfrm>
              <a:off x="4572000" y="3861048"/>
              <a:ext cx="0" cy="432048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4A1E4313-84D1-2C26-548D-E7EC65C592AC}"/>
              </a:ext>
            </a:extLst>
          </p:cNvPr>
          <p:cNvSpPr/>
          <p:nvPr/>
        </p:nvSpPr>
        <p:spPr>
          <a:xfrm>
            <a:off x="4136415" y="2700472"/>
            <a:ext cx="864096" cy="216024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chemeClr val="accent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solidFill>
                  <a:schemeClr val="accent2"/>
                </a:solidFill>
              </a:ln>
              <a:solidFill>
                <a:schemeClr val="accent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5" name="Picture 44" descr="Chart, bubble chart&#10;&#10;Description automatically generated">
            <a:extLst>
              <a:ext uri="{FF2B5EF4-FFF2-40B4-BE49-F238E27FC236}">
                <a16:creationId xmlns:a16="http://schemas.microsoft.com/office/drawing/2014/main" id="{6175A9EF-F63E-40A2-EFC7-A0281D7EF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3938" y="1504950"/>
            <a:ext cx="3033388" cy="2823092"/>
          </a:xfrm>
          <a:prstGeom prst="round2DiagRect">
            <a:avLst>
              <a:gd name="adj1" fmla="val 0"/>
              <a:gd name="adj2" fmla="val 0"/>
            </a:avLst>
          </a:prstGeom>
          <a:ln w="28575" cap="sq">
            <a:solidFill>
              <a:schemeClr val="accent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1388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7819" y="730530"/>
            <a:ext cx="8368363" cy="17325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Emission projections using the transition pathway explorer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7819" y="282611"/>
            <a:ext cx="8368363" cy="409459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/>
              <a:t>Methodology</a:t>
            </a:r>
          </a:p>
        </p:txBody>
      </p:sp>
      <p:pic>
        <p:nvPicPr>
          <p:cNvPr id="17" name="Picture 16" descr="Chart, line chart&#10;&#10;Description automatically generated">
            <a:extLst>
              <a:ext uri="{FF2B5EF4-FFF2-40B4-BE49-F238E27FC236}">
                <a16:creationId xmlns:a16="http://schemas.microsoft.com/office/drawing/2014/main" id="{78649FED-9EBD-DDEC-3751-EBB8D7C52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428750"/>
            <a:ext cx="4086275" cy="270376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 descr="Chart&#10;&#10;Description automatically generated">
            <a:extLst>
              <a:ext uri="{FF2B5EF4-FFF2-40B4-BE49-F238E27FC236}">
                <a16:creationId xmlns:a16="http://schemas.microsoft.com/office/drawing/2014/main" id="{5D5DD306-B0BC-41F3-7DCF-EDD0D70B9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15" y="1428749"/>
            <a:ext cx="4086275" cy="2703761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276247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Default Theme">
  <a:themeElements>
    <a:clrScheme name="08_Key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494B69"/>
      </a:accent1>
      <a:accent2>
        <a:srgbClr val="695D7A"/>
      </a:accent2>
      <a:accent3>
        <a:srgbClr val="9F5B72"/>
      </a:accent3>
      <a:accent4>
        <a:srgbClr val="D8707C"/>
      </a:accent4>
      <a:accent5>
        <a:srgbClr val="FDA85A"/>
      </a:accent5>
      <a:accent6>
        <a:srgbClr val="FDCD5A"/>
      </a:accent6>
      <a:hlink>
        <a:srgbClr val="FFFFFF"/>
      </a:hlink>
      <a:folHlink>
        <a:srgbClr val="595959"/>
      </a:folHlink>
    </a:clrScheme>
    <a:fontScheme name="Custom 84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9525">
          <a:noFill/>
          <a:round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08_Key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494B69"/>
      </a:accent1>
      <a:accent2>
        <a:srgbClr val="695D7A"/>
      </a:accent2>
      <a:accent3>
        <a:srgbClr val="9F5B72"/>
      </a:accent3>
      <a:accent4>
        <a:srgbClr val="D8707C"/>
      </a:accent4>
      <a:accent5>
        <a:srgbClr val="FDA85A"/>
      </a:accent5>
      <a:accent6>
        <a:srgbClr val="FDCD5A"/>
      </a:accent6>
      <a:hlink>
        <a:srgbClr val="FFFFFF"/>
      </a:hlink>
      <a:folHlink>
        <a:srgbClr val="595959"/>
      </a:folHlink>
    </a:clrScheme>
    <a:fontScheme name="Custom 76">
      <a:majorFont>
        <a:latin typeface="Roboto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739FA8A735574E9075D3A592FB6AAD" ma:contentTypeVersion="15" ma:contentTypeDescription="Create a new document." ma:contentTypeScope="" ma:versionID="18cb00547a07e0460423cef1a6dde92e">
  <xsd:schema xmlns:xsd="http://www.w3.org/2001/XMLSchema" xmlns:xs="http://www.w3.org/2001/XMLSchema" xmlns:p="http://schemas.microsoft.com/office/2006/metadata/properties" xmlns:ns2="358b34ed-30db-4eda-8c5d-dc435726729f" xmlns:ns3="ce723d52-c7a9-4a5c-9737-c30359fbc71c" targetNamespace="http://schemas.microsoft.com/office/2006/metadata/properties" ma:root="true" ma:fieldsID="c4a8b6b7128f696d67d8b3f6fba3e098" ns2:_="" ns3:_="">
    <xsd:import namespace="358b34ed-30db-4eda-8c5d-dc435726729f"/>
    <xsd:import namespace="ce723d52-c7a9-4a5c-9737-c30359fbc7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8b34ed-30db-4eda-8c5d-dc43572672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4661dae-d6df-48fc-a54e-a577d2899e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723d52-c7a9-4a5c-9737-c30359fbc71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57016b3-8bca-425f-8391-4ed3f61b5e41}" ma:internalName="TaxCatchAll" ma:showField="CatchAllData" ma:web="ce723d52-c7a9-4a5c-9737-c30359fbc7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58b34ed-30db-4eda-8c5d-dc435726729f">
      <Terms xmlns="http://schemas.microsoft.com/office/infopath/2007/PartnerControls"/>
    </lcf76f155ced4ddcb4097134ff3c332f>
    <TaxCatchAll xmlns="ce723d52-c7a9-4a5c-9737-c30359fbc71c" xsi:nil="true"/>
  </documentManagement>
</p:properties>
</file>

<file path=customXml/itemProps1.xml><?xml version="1.0" encoding="utf-8"?>
<ds:datastoreItem xmlns:ds="http://schemas.openxmlformats.org/officeDocument/2006/customXml" ds:itemID="{5A2F30A5-A6F6-4C8E-9179-582963832C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6048EF-6C57-405C-8F3F-0453A9B943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8b34ed-30db-4eda-8c5d-dc435726729f"/>
    <ds:schemaRef ds:uri="ce723d52-c7a9-4a5c-9737-c30359fbc7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CCBFED0-C9F9-49DA-945A-EFB32ED6BA14}">
  <ds:schemaRefs>
    <ds:schemaRef ds:uri="http://schemas.microsoft.com/office/2006/metadata/properties"/>
    <ds:schemaRef ds:uri="http://schemas.microsoft.com/office/infopath/2007/PartnerControls"/>
    <ds:schemaRef ds:uri="358b34ed-30db-4eda-8c5d-dc435726729f"/>
    <ds:schemaRef ds:uri="ce723d52-c7a9-4a5c-9737-c30359fbc71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15617</TotalTime>
  <Words>970</Words>
  <Application>Microsoft Office PowerPoint</Application>
  <PresentationFormat>On-screen Show (16:9)</PresentationFormat>
  <Paragraphs>160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Default Theme</vt:lpstr>
      <vt:lpstr>Custom Design</vt:lpstr>
      <vt:lpstr>PowerPoint Presentation</vt:lpstr>
      <vt:lpstr>PowerPoint Presentation</vt:lpstr>
      <vt:lpstr>Background: GHG and Air Pollution</vt:lpstr>
      <vt:lpstr>The Transport Sector</vt:lpstr>
      <vt:lpstr>Research Aim</vt:lpstr>
      <vt:lpstr>Methodology</vt:lpstr>
      <vt:lpstr>Methodology</vt:lpstr>
      <vt:lpstr>Methodology</vt:lpstr>
      <vt:lpstr>Methodology</vt:lpstr>
      <vt:lpstr>Methodology</vt:lpstr>
      <vt:lpstr>Initial Results</vt:lpstr>
      <vt:lpstr>Initial Results</vt:lpstr>
      <vt:lpstr>Conclusion and Future Work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High Tech</dc:creator>
  <cp:lastModifiedBy>Al Ishaq, Abdulla</cp:lastModifiedBy>
  <cp:revision>1639</cp:revision>
  <dcterms:created xsi:type="dcterms:W3CDTF">2015-09-08T18:46:55Z</dcterms:created>
  <dcterms:modified xsi:type="dcterms:W3CDTF">2023-02-23T10:58:30Z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0x01010015739FA8A735574E9075D3A592FB6AAD</vt:lpwstr>
  </property>
</Properties>
</file>