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5" r:id="rId5"/>
    <p:sldId id="263" r:id="rId6"/>
    <p:sldId id="270" r:id="rId7"/>
    <p:sldId id="266" r:id="rId8"/>
    <p:sldId id="275" r:id="rId9"/>
    <p:sldId id="267" r:id="rId10"/>
    <p:sldId id="271" r:id="rId11"/>
    <p:sldId id="272" r:id="rId12"/>
    <p:sldId id="268" r:id="rId13"/>
    <p:sldId id="276" r:id="rId14"/>
    <p:sldId id="273"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94" d="100"/>
          <a:sy n="94" d="100"/>
        </p:scale>
        <p:origin x="1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E006A-6AB0-E438-BE0C-77E137CBB0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F5857F-E23A-3C58-D1D1-3FD05A34FA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FD9DC5-01A0-0552-0100-F186D374133E}"/>
              </a:ext>
            </a:extLst>
          </p:cNvPr>
          <p:cNvSpPr>
            <a:spLocks noGrp="1"/>
          </p:cNvSpPr>
          <p:nvPr>
            <p:ph type="dt" sz="half" idx="10"/>
          </p:nvPr>
        </p:nvSpPr>
        <p:spPr/>
        <p:txBody>
          <a:bodyPr/>
          <a:lstStyle/>
          <a:p>
            <a:fld id="{1598BD3E-252C-461E-8540-82EB8B8EBAB5}" type="datetimeFigureOut">
              <a:rPr lang="en-GB" smtClean="0"/>
              <a:t>14/01/2024</a:t>
            </a:fld>
            <a:endParaRPr lang="en-GB"/>
          </a:p>
        </p:txBody>
      </p:sp>
      <p:sp>
        <p:nvSpPr>
          <p:cNvPr id="5" name="Footer Placeholder 4">
            <a:extLst>
              <a:ext uri="{FF2B5EF4-FFF2-40B4-BE49-F238E27FC236}">
                <a16:creationId xmlns:a16="http://schemas.microsoft.com/office/drawing/2014/main" id="{35A784C2-3C36-C21F-597B-B8B2CFDDAD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CDA4C8-E83B-3950-8FB0-50F2ED72593B}"/>
              </a:ext>
            </a:extLst>
          </p:cNvPr>
          <p:cNvSpPr>
            <a:spLocks noGrp="1"/>
          </p:cNvSpPr>
          <p:nvPr>
            <p:ph type="sldNum" sz="quarter" idx="12"/>
          </p:nvPr>
        </p:nvSpPr>
        <p:spPr/>
        <p:txBody>
          <a:bodyPr/>
          <a:lstStyle/>
          <a:p>
            <a:fld id="{A72E7B55-B773-473C-B673-4598DE28F0E4}" type="slidenum">
              <a:rPr lang="en-GB" smtClean="0"/>
              <a:t>‹#›</a:t>
            </a:fld>
            <a:endParaRPr lang="en-GB"/>
          </a:p>
        </p:txBody>
      </p:sp>
    </p:spTree>
    <p:extLst>
      <p:ext uri="{BB962C8B-B14F-4D97-AF65-F5344CB8AC3E}">
        <p14:creationId xmlns:p14="http://schemas.microsoft.com/office/powerpoint/2010/main" val="1895570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5133-AD6E-D181-D245-2BA09C3F5B6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012564-C784-4E65-BAD1-0963839EE2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F22456-3114-AE4D-8337-B4F197896A4B}"/>
              </a:ext>
            </a:extLst>
          </p:cNvPr>
          <p:cNvSpPr>
            <a:spLocks noGrp="1"/>
          </p:cNvSpPr>
          <p:nvPr>
            <p:ph type="dt" sz="half" idx="10"/>
          </p:nvPr>
        </p:nvSpPr>
        <p:spPr/>
        <p:txBody>
          <a:bodyPr/>
          <a:lstStyle/>
          <a:p>
            <a:fld id="{1598BD3E-252C-461E-8540-82EB8B8EBAB5}" type="datetimeFigureOut">
              <a:rPr lang="en-GB" smtClean="0"/>
              <a:t>14/01/2024</a:t>
            </a:fld>
            <a:endParaRPr lang="en-GB"/>
          </a:p>
        </p:txBody>
      </p:sp>
      <p:sp>
        <p:nvSpPr>
          <p:cNvPr id="5" name="Footer Placeholder 4">
            <a:extLst>
              <a:ext uri="{FF2B5EF4-FFF2-40B4-BE49-F238E27FC236}">
                <a16:creationId xmlns:a16="http://schemas.microsoft.com/office/drawing/2014/main" id="{70F16E78-33BB-BFB9-BE35-14BE9B54A0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E9BF13-D0E7-A4AD-73DA-14B81F9AE6F3}"/>
              </a:ext>
            </a:extLst>
          </p:cNvPr>
          <p:cNvSpPr>
            <a:spLocks noGrp="1"/>
          </p:cNvSpPr>
          <p:nvPr>
            <p:ph type="sldNum" sz="quarter" idx="12"/>
          </p:nvPr>
        </p:nvSpPr>
        <p:spPr/>
        <p:txBody>
          <a:bodyPr/>
          <a:lstStyle/>
          <a:p>
            <a:fld id="{A72E7B55-B773-473C-B673-4598DE28F0E4}" type="slidenum">
              <a:rPr lang="en-GB" smtClean="0"/>
              <a:t>‹#›</a:t>
            </a:fld>
            <a:endParaRPr lang="en-GB"/>
          </a:p>
        </p:txBody>
      </p:sp>
    </p:spTree>
    <p:extLst>
      <p:ext uri="{BB962C8B-B14F-4D97-AF65-F5344CB8AC3E}">
        <p14:creationId xmlns:p14="http://schemas.microsoft.com/office/powerpoint/2010/main" val="260592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E5E70C-6FD8-9D48-BCA4-E2B8E775F9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B649D9-9301-E057-A531-DB3EDBE0ED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87C555-2A3B-29D4-FF50-736F9DCD6623}"/>
              </a:ext>
            </a:extLst>
          </p:cNvPr>
          <p:cNvSpPr>
            <a:spLocks noGrp="1"/>
          </p:cNvSpPr>
          <p:nvPr>
            <p:ph type="dt" sz="half" idx="10"/>
          </p:nvPr>
        </p:nvSpPr>
        <p:spPr/>
        <p:txBody>
          <a:bodyPr/>
          <a:lstStyle/>
          <a:p>
            <a:fld id="{1598BD3E-252C-461E-8540-82EB8B8EBAB5}" type="datetimeFigureOut">
              <a:rPr lang="en-GB" smtClean="0"/>
              <a:t>14/01/2024</a:t>
            </a:fld>
            <a:endParaRPr lang="en-GB"/>
          </a:p>
        </p:txBody>
      </p:sp>
      <p:sp>
        <p:nvSpPr>
          <p:cNvPr id="5" name="Footer Placeholder 4">
            <a:extLst>
              <a:ext uri="{FF2B5EF4-FFF2-40B4-BE49-F238E27FC236}">
                <a16:creationId xmlns:a16="http://schemas.microsoft.com/office/drawing/2014/main" id="{BED8CC84-C3A8-9FC7-E213-7581588B1B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DB89A6-AC77-80DF-73F5-6579F089C76A}"/>
              </a:ext>
            </a:extLst>
          </p:cNvPr>
          <p:cNvSpPr>
            <a:spLocks noGrp="1"/>
          </p:cNvSpPr>
          <p:nvPr>
            <p:ph type="sldNum" sz="quarter" idx="12"/>
          </p:nvPr>
        </p:nvSpPr>
        <p:spPr/>
        <p:txBody>
          <a:bodyPr/>
          <a:lstStyle/>
          <a:p>
            <a:fld id="{A72E7B55-B773-473C-B673-4598DE28F0E4}" type="slidenum">
              <a:rPr lang="en-GB" smtClean="0"/>
              <a:t>‹#›</a:t>
            </a:fld>
            <a:endParaRPr lang="en-GB"/>
          </a:p>
        </p:txBody>
      </p:sp>
    </p:spTree>
    <p:extLst>
      <p:ext uri="{BB962C8B-B14F-4D97-AF65-F5344CB8AC3E}">
        <p14:creationId xmlns:p14="http://schemas.microsoft.com/office/powerpoint/2010/main" val="254098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2C2C9-A799-B815-AB3C-895F1BC3AA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86C054-6397-8197-204E-9217FD42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77D197-A1BC-2E69-B883-6893701ED0E6}"/>
              </a:ext>
            </a:extLst>
          </p:cNvPr>
          <p:cNvSpPr>
            <a:spLocks noGrp="1"/>
          </p:cNvSpPr>
          <p:nvPr>
            <p:ph type="dt" sz="half" idx="10"/>
          </p:nvPr>
        </p:nvSpPr>
        <p:spPr/>
        <p:txBody>
          <a:bodyPr/>
          <a:lstStyle/>
          <a:p>
            <a:fld id="{1598BD3E-252C-461E-8540-82EB8B8EBAB5}" type="datetimeFigureOut">
              <a:rPr lang="en-GB" smtClean="0"/>
              <a:t>14/01/2024</a:t>
            </a:fld>
            <a:endParaRPr lang="en-GB"/>
          </a:p>
        </p:txBody>
      </p:sp>
      <p:sp>
        <p:nvSpPr>
          <p:cNvPr id="5" name="Footer Placeholder 4">
            <a:extLst>
              <a:ext uri="{FF2B5EF4-FFF2-40B4-BE49-F238E27FC236}">
                <a16:creationId xmlns:a16="http://schemas.microsoft.com/office/drawing/2014/main" id="{D4FBDB50-FF09-C5D7-E75A-4FB2A4FDED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150DE-7DD2-D568-B634-2822E75300F5}"/>
              </a:ext>
            </a:extLst>
          </p:cNvPr>
          <p:cNvSpPr>
            <a:spLocks noGrp="1"/>
          </p:cNvSpPr>
          <p:nvPr>
            <p:ph type="sldNum" sz="quarter" idx="12"/>
          </p:nvPr>
        </p:nvSpPr>
        <p:spPr/>
        <p:txBody>
          <a:bodyPr/>
          <a:lstStyle/>
          <a:p>
            <a:fld id="{A72E7B55-B773-473C-B673-4598DE28F0E4}" type="slidenum">
              <a:rPr lang="en-GB" smtClean="0"/>
              <a:t>‹#›</a:t>
            </a:fld>
            <a:endParaRPr lang="en-GB"/>
          </a:p>
        </p:txBody>
      </p:sp>
    </p:spTree>
    <p:extLst>
      <p:ext uri="{BB962C8B-B14F-4D97-AF65-F5344CB8AC3E}">
        <p14:creationId xmlns:p14="http://schemas.microsoft.com/office/powerpoint/2010/main" val="249834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8A48-B9B2-8E1D-FAF9-2526405D25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2608C9-AED3-DE58-6E1A-2996571D30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8E48E9-4C55-12EB-64AC-EE95336D9941}"/>
              </a:ext>
            </a:extLst>
          </p:cNvPr>
          <p:cNvSpPr>
            <a:spLocks noGrp="1"/>
          </p:cNvSpPr>
          <p:nvPr>
            <p:ph type="dt" sz="half" idx="10"/>
          </p:nvPr>
        </p:nvSpPr>
        <p:spPr/>
        <p:txBody>
          <a:bodyPr/>
          <a:lstStyle/>
          <a:p>
            <a:fld id="{1598BD3E-252C-461E-8540-82EB8B8EBAB5}" type="datetimeFigureOut">
              <a:rPr lang="en-GB" smtClean="0"/>
              <a:t>14/01/2024</a:t>
            </a:fld>
            <a:endParaRPr lang="en-GB"/>
          </a:p>
        </p:txBody>
      </p:sp>
      <p:sp>
        <p:nvSpPr>
          <p:cNvPr id="5" name="Footer Placeholder 4">
            <a:extLst>
              <a:ext uri="{FF2B5EF4-FFF2-40B4-BE49-F238E27FC236}">
                <a16:creationId xmlns:a16="http://schemas.microsoft.com/office/drawing/2014/main" id="{514D29BE-3EEA-7204-7DD4-8A685C71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E36F56-F2F1-745C-141D-7A45B6C4A441}"/>
              </a:ext>
            </a:extLst>
          </p:cNvPr>
          <p:cNvSpPr>
            <a:spLocks noGrp="1"/>
          </p:cNvSpPr>
          <p:nvPr>
            <p:ph type="sldNum" sz="quarter" idx="12"/>
          </p:nvPr>
        </p:nvSpPr>
        <p:spPr/>
        <p:txBody>
          <a:bodyPr/>
          <a:lstStyle/>
          <a:p>
            <a:fld id="{A72E7B55-B773-473C-B673-4598DE28F0E4}" type="slidenum">
              <a:rPr lang="en-GB" smtClean="0"/>
              <a:t>‹#›</a:t>
            </a:fld>
            <a:endParaRPr lang="en-GB"/>
          </a:p>
        </p:txBody>
      </p:sp>
    </p:spTree>
    <p:extLst>
      <p:ext uri="{BB962C8B-B14F-4D97-AF65-F5344CB8AC3E}">
        <p14:creationId xmlns:p14="http://schemas.microsoft.com/office/powerpoint/2010/main" val="114504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F23E-7463-D1EC-85DF-EDA7EDB2DC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1C382F-4986-51E2-D5CE-650F31FEEE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13870C-636A-A801-0E88-497DF1EF62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2AD6C7-37E9-144B-3980-A7E9187660CF}"/>
              </a:ext>
            </a:extLst>
          </p:cNvPr>
          <p:cNvSpPr>
            <a:spLocks noGrp="1"/>
          </p:cNvSpPr>
          <p:nvPr>
            <p:ph type="dt" sz="half" idx="10"/>
          </p:nvPr>
        </p:nvSpPr>
        <p:spPr/>
        <p:txBody>
          <a:bodyPr/>
          <a:lstStyle/>
          <a:p>
            <a:fld id="{1598BD3E-252C-461E-8540-82EB8B8EBAB5}" type="datetimeFigureOut">
              <a:rPr lang="en-GB" smtClean="0"/>
              <a:t>14/01/2024</a:t>
            </a:fld>
            <a:endParaRPr lang="en-GB"/>
          </a:p>
        </p:txBody>
      </p:sp>
      <p:sp>
        <p:nvSpPr>
          <p:cNvPr id="6" name="Footer Placeholder 5">
            <a:extLst>
              <a:ext uri="{FF2B5EF4-FFF2-40B4-BE49-F238E27FC236}">
                <a16:creationId xmlns:a16="http://schemas.microsoft.com/office/drawing/2014/main" id="{B13AF015-A86C-0A09-0AA3-199A106945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6B3C4A-01D1-DA10-2FF5-04892C835CB5}"/>
              </a:ext>
            </a:extLst>
          </p:cNvPr>
          <p:cNvSpPr>
            <a:spLocks noGrp="1"/>
          </p:cNvSpPr>
          <p:nvPr>
            <p:ph type="sldNum" sz="quarter" idx="12"/>
          </p:nvPr>
        </p:nvSpPr>
        <p:spPr/>
        <p:txBody>
          <a:bodyPr/>
          <a:lstStyle/>
          <a:p>
            <a:fld id="{A72E7B55-B773-473C-B673-4598DE28F0E4}" type="slidenum">
              <a:rPr lang="en-GB" smtClean="0"/>
              <a:t>‹#›</a:t>
            </a:fld>
            <a:endParaRPr lang="en-GB"/>
          </a:p>
        </p:txBody>
      </p:sp>
    </p:spTree>
    <p:extLst>
      <p:ext uri="{BB962C8B-B14F-4D97-AF65-F5344CB8AC3E}">
        <p14:creationId xmlns:p14="http://schemas.microsoft.com/office/powerpoint/2010/main" val="3156773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E98D-C001-17F4-81AA-30ACBCB679B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E68C82-8C5A-2B47-DAB3-A029B0F1F9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71C89A-2835-A8DB-2622-52F8C23976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129D25-A2CA-C0A7-9CAB-7094EFC069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F4FCF8-2356-F301-DFD2-7C312D22BA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AE7F6B8-6CA1-7397-F804-C8B59A589538}"/>
              </a:ext>
            </a:extLst>
          </p:cNvPr>
          <p:cNvSpPr>
            <a:spLocks noGrp="1"/>
          </p:cNvSpPr>
          <p:nvPr>
            <p:ph type="dt" sz="half" idx="10"/>
          </p:nvPr>
        </p:nvSpPr>
        <p:spPr/>
        <p:txBody>
          <a:bodyPr/>
          <a:lstStyle/>
          <a:p>
            <a:fld id="{1598BD3E-252C-461E-8540-82EB8B8EBAB5}" type="datetimeFigureOut">
              <a:rPr lang="en-GB" smtClean="0"/>
              <a:t>14/01/2024</a:t>
            </a:fld>
            <a:endParaRPr lang="en-GB"/>
          </a:p>
        </p:txBody>
      </p:sp>
      <p:sp>
        <p:nvSpPr>
          <p:cNvPr id="8" name="Footer Placeholder 7">
            <a:extLst>
              <a:ext uri="{FF2B5EF4-FFF2-40B4-BE49-F238E27FC236}">
                <a16:creationId xmlns:a16="http://schemas.microsoft.com/office/drawing/2014/main" id="{3115F6F8-C407-3555-FD2D-84080E487F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95771A-5E1D-DFB4-A948-2B7D7FC11606}"/>
              </a:ext>
            </a:extLst>
          </p:cNvPr>
          <p:cNvSpPr>
            <a:spLocks noGrp="1"/>
          </p:cNvSpPr>
          <p:nvPr>
            <p:ph type="sldNum" sz="quarter" idx="12"/>
          </p:nvPr>
        </p:nvSpPr>
        <p:spPr/>
        <p:txBody>
          <a:bodyPr/>
          <a:lstStyle/>
          <a:p>
            <a:fld id="{A72E7B55-B773-473C-B673-4598DE28F0E4}" type="slidenum">
              <a:rPr lang="en-GB" smtClean="0"/>
              <a:t>‹#›</a:t>
            </a:fld>
            <a:endParaRPr lang="en-GB"/>
          </a:p>
        </p:txBody>
      </p:sp>
    </p:spTree>
    <p:extLst>
      <p:ext uri="{BB962C8B-B14F-4D97-AF65-F5344CB8AC3E}">
        <p14:creationId xmlns:p14="http://schemas.microsoft.com/office/powerpoint/2010/main" val="133683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F06EE-5A5B-1833-096E-3009D3425C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F77BD3-075A-9DA9-2C0A-945BF97B37AA}"/>
              </a:ext>
            </a:extLst>
          </p:cNvPr>
          <p:cNvSpPr>
            <a:spLocks noGrp="1"/>
          </p:cNvSpPr>
          <p:nvPr>
            <p:ph type="dt" sz="half" idx="10"/>
          </p:nvPr>
        </p:nvSpPr>
        <p:spPr/>
        <p:txBody>
          <a:bodyPr/>
          <a:lstStyle/>
          <a:p>
            <a:fld id="{1598BD3E-252C-461E-8540-82EB8B8EBAB5}" type="datetimeFigureOut">
              <a:rPr lang="en-GB" smtClean="0"/>
              <a:t>14/01/2024</a:t>
            </a:fld>
            <a:endParaRPr lang="en-GB"/>
          </a:p>
        </p:txBody>
      </p:sp>
      <p:sp>
        <p:nvSpPr>
          <p:cNvPr id="4" name="Footer Placeholder 3">
            <a:extLst>
              <a:ext uri="{FF2B5EF4-FFF2-40B4-BE49-F238E27FC236}">
                <a16:creationId xmlns:a16="http://schemas.microsoft.com/office/drawing/2014/main" id="{C3ABA8F2-27C3-3F9B-596D-F0F0079EDD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FEE4402-A75C-AF02-7820-453373ABF075}"/>
              </a:ext>
            </a:extLst>
          </p:cNvPr>
          <p:cNvSpPr>
            <a:spLocks noGrp="1"/>
          </p:cNvSpPr>
          <p:nvPr>
            <p:ph type="sldNum" sz="quarter" idx="12"/>
          </p:nvPr>
        </p:nvSpPr>
        <p:spPr/>
        <p:txBody>
          <a:bodyPr/>
          <a:lstStyle/>
          <a:p>
            <a:fld id="{A72E7B55-B773-473C-B673-4598DE28F0E4}" type="slidenum">
              <a:rPr lang="en-GB" smtClean="0"/>
              <a:t>‹#›</a:t>
            </a:fld>
            <a:endParaRPr lang="en-GB"/>
          </a:p>
        </p:txBody>
      </p:sp>
    </p:spTree>
    <p:extLst>
      <p:ext uri="{BB962C8B-B14F-4D97-AF65-F5344CB8AC3E}">
        <p14:creationId xmlns:p14="http://schemas.microsoft.com/office/powerpoint/2010/main" val="266367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175319-076B-0EB4-6272-4EA6FDC0017F}"/>
              </a:ext>
            </a:extLst>
          </p:cNvPr>
          <p:cNvSpPr>
            <a:spLocks noGrp="1"/>
          </p:cNvSpPr>
          <p:nvPr>
            <p:ph type="dt" sz="half" idx="10"/>
          </p:nvPr>
        </p:nvSpPr>
        <p:spPr/>
        <p:txBody>
          <a:bodyPr/>
          <a:lstStyle/>
          <a:p>
            <a:fld id="{1598BD3E-252C-461E-8540-82EB8B8EBAB5}" type="datetimeFigureOut">
              <a:rPr lang="en-GB" smtClean="0"/>
              <a:t>14/01/2024</a:t>
            </a:fld>
            <a:endParaRPr lang="en-GB"/>
          </a:p>
        </p:txBody>
      </p:sp>
      <p:sp>
        <p:nvSpPr>
          <p:cNvPr id="3" name="Footer Placeholder 2">
            <a:extLst>
              <a:ext uri="{FF2B5EF4-FFF2-40B4-BE49-F238E27FC236}">
                <a16:creationId xmlns:a16="http://schemas.microsoft.com/office/drawing/2014/main" id="{E5ABD371-031F-5313-1F1A-1732DB1D7B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3DCBAA-C697-7504-207A-7DFC35BAE563}"/>
              </a:ext>
            </a:extLst>
          </p:cNvPr>
          <p:cNvSpPr>
            <a:spLocks noGrp="1"/>
          </p:cNvSpPr>
          <p:nvPr>
            <p:ph type="sldNum" sz="quarter" idx="12"/>
          </p:nvPr>
        </p:nvSpPr>
        <p:spPr/>
        <p:txBody>
          <a:bodyPr/>
          <a:lstStyle/>
          <a:p>
            <a:fld id="{A72E7B55-B773-473C-B673-4598DE28F0E4}" type="slidenum">
              <a:rPr lang="en-GB" smtClean="0"/>
              <a:t>‹#›</a:t>
            </a:fld>
            <a:endParaRPr lang="en-GB"/>
          </a:p>
        </p:txBody>
      </p:sp>
    </p:spTree>
    <p:extLst>
      <p:ext uri="{BB962C8B-B14F-4D97-AF65-F5344CB8AC3E}">
        <p14:creationId xmlns:p14="http://schemas.microsoft.com/office/powerpoint/2010/main" val="188406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5D7E5-CE9D-B05D-8597-F5E1A8CC11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69B24F-87FD-A357-B634-F4B8CF01C4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AD474D-1962-683D-A963-E551E9AFD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6FD857-74B9-AF66-90AC-0FD0696FFB7C}"/>
              </a:ext>
            </a:extLst>
          </p:cNvPr>
          <p:cNvSpPr>
            <a:spLocks noGrp="1"/>
          </p:cNvSpPr>
          <p:nvPr>
            <p:ph type="dt" sz="half" idx="10"/>
          </p:nvPr>
        </p:nvSpPr>
        <p:spPr/>
        <p:txBody>
          <a:bodyPr/>
          <a:lstStyle/>
          <a:p>
            <a:fld id="{1598BD3E-252C-461E-8540-82EB8B8EBAB5}" type="datetimeFigureOut">
              <a:rPr lang="en-GB" smtClean="0"/>
              <a:t>14/01/2024</a:t>
            </a:fld>
            <a:endParaRPr lang="en-GB"/>
          </a:p>
        </p:txBody>
      </p:sp>
      <p:sp>
        <p:nvSpPr>
          <p:cNvPr id="6" name="Footer Placeholder 5">
            <a:extLst>
              <a:ext uri="{FF2B5EF4-FFF2-40B4-BE49-F238E27FC236}">
                <a16:creationId xmlns:a16="http://schemas.microsoft.com/office/drawing/2014/main" id="{36B2DA3D-73CD-082B-0C51-0F62386BE8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68C58C-9008-8BBC-A29F-F2889082EA07}"/>
              </a:ext>
            </a:extLst>
          </p:cNvPr>
          <p:cNvSpPr>
            <a:spLocks noGrp="1"/>
          </p:cNvSpPr>
          <p:nvPr>
            <p:ph type="sldNum" sz="quarter" idx="12"/>
          </p:nvPr>
        </p:nvSpPr>
        <p:spPr/>
        <p:txBody>
          <a:bodyPr/>
          <a:lstStyle/>
          <a:p>
            <a:fld id="{A72E7B55-B773-473C-B673-4598DE28F0E4}" type="slidenum">
              <a:rPr lang="en-GB" smtClean="0"/>
              <a:t>‹#›</a:t>
            </a:fld>
            <a:endParaRPr lang="en-GB"/>
          </a:p>
        </p:txBody>
      </p:sp>
    </p:spTree>
    <p:extLst>
      <p:ext uri="{BB962C8B-B14F-4D97-AF65-F5344CB8AC3E}">
        <p14:creationId xmlns:p14="http://schemas.microsoft.com/office/powerpoint/2010/main" val="2910043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D836-C997-1F37-7AFE-2CC35D37B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6D1BAF-A0D0-2997-FCDF-3F5D81CFE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B3028A-32C7-E07E-3BE0-A7EE21C90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5D8171-017A-830B-1546-8CBA79B51A43}"/>
              </a:ext>
            </a:extLst>
          </p:cNvPr>
          <p:cNvSpPr>
            <a:spLocks noGrp="1"/>
          </p:cNvSpPr>
          <p:nvPr>
            <p:ph type="dt" sz="half" idx="10"/>
          </p:nvPr>
        </p:nvSpPr>
        <p:spPr/>
        <p:txBody>
          <a:bodyPr/>
          <a:lstStyle/>
          <a:p>
            <a:fld id="{1598BD3E-252C-461E-8540-82EB8B8EBAB5}" type="datetimeFigureOut">
              <a:rPr lang="en-GB" smtClean="0"/>
              <a:t>14/01/2024</a:t>
            </a:fld>
            <a:endParaRPr lang="en-GB"/>
          </a:p>
        </p:txBody>
      </p:sp>
      <p:sp>
        <p:nvSpPr>
          <p:cNvPr id="6" name="Footer Placeholder 5">
            <a:extLst>
              <a:ext uri="{FF2B5EF4-FFF2-40B4-BE49-F238E27FC236}">
                <a16:creationId xmlns:a16="http://schemas.microsoft.com/office/drawing/2014/main" id="{EB4A5B2A-6DA3-1FEB-B549-5383B0C8B0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09A1DE-776E-DBBE-1D8B-7F9C79F07193}"/>
              </a:ext>
            </a:extLst>
          </p:cNvPr>
          <p:cNvSpPr>
            <a:spLocks noGrp="1"/>
          </p:cNvSpPr>
          <p:nvPr>
            <p:ph type="sldNum" sz="quarter" idx="12"/>
          </p:nvPr>
        </p:nvSpPr>
        <p:spPr/>
        <p:txBody>
          <a:bodyPr/>
          <a:lstStyle/>
          <a:p>
            <a:fld id="{A72E7B55-B773-473C-B673-4598DE28F0E4}" type="slidenum">
              <a:rPr lang="en-GB" smtClean="0"/>
              <a:t>‹#›</a:t>
            </a:fld>
            <a:endParaRPr lang="en-GB"/>
          </a:p>
        </p:txBody>
      </p:sp>
    </p:spTree>
    <p:extLst>
      <p:ext uri="{BB962C8B-B14F-4D97-AF65-F5344CB8AC3E}">
        <p14:creationId xmlns:p14="http://schemas.microsoft.com/office/powerpoint/2010/main" val="140588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5969B6-8391-9901-A93B-1030327F7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5F6F62-263C-EB28-69BD-355FF89DE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C4616E-1A08-E6E1-B009-DB7F246B8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8BD3E-252C-461E-8540-82EB8B8EBAB5}" type="datetimeFigureOut">
              <a:rPr lang="en-GB" smtClean="0"/>
              <a:t>14/01/2024</a:t>
            </a:fld>
            <a:endParaRPr lang="en-GB"/>
          </a:p>
        </p:txBody>
      </p:sp>
      <p:sp>
        <p:nvSpPr>
          <p:cNvPr id="5" name="Footer Placeholder 4">
            <a:extLst>
              <a:ext uri="{FF2B5EF4-FFF2-40B4-BE49-F238E27FC236}">
                <a16:creationId xmlns:a16="http://schemas.microsoft.com/office/drawing/2014/main" id="{4822DB2D-B456-DFC0-7DDB-E8C0BA5034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FC422A-163F-32C0-9B28-FC74D0F42A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E7B55-B773-473C-B673-4598DE28F0E4}" type="slidenum">
              <a:rPr lang="en-GB" smtClean="0"/>
              <a:t>‹#›</a:t>
            </a:fld>
            <a:endParaRPr lang="en-GB"/>
          </a:p>
        </p:txBody>
      </p:sp>
    </p:spTree>
    <p:extLst>
      <p:ext uri="{BB962C8B-B14F-4D97-AF65-F5344CB8AC3E}">
        <p14:creationId xmlns:p14="http://schemas.microsoft.com/office/powerpoint/2010/main" val="1925375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5.png"/><Relationship Id="rId7" Type="http://schemas.openxmlformats.org/officeDocument/2006/relationships/image" Target="../media/image25.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4.jpg"/><Relationship Id="rId11" Type="http://schemas.openxmlformats.org/officeDocument/2006/relationships/image" Target="../media/image29.jpg"/><Relationship Id="rId5" Type="http://schemas.openxmlformats.org/officeDocument/2006/relationships/image" Target="../media/image23.jpg"/><Relationship Id="rId10" Type="http://schemas.openxmlformats.org/officeDocument/2006/relationships/image" Target="../media/image28.jpg"/><Relationship Id="rId4" Type="http://schemas.openxmlformats.org/officeDocument/2006/relationships/image" Target="../media/image6.png"/><Relationship Id="rId9" Type="http://schemas.openxmlformats.org/officeDocument/2006/relationships/image" Target="../media/image27.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video" Target="https://www.youtube.com/embed/REcr2l7miVg?feature=oembed"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D3D4BB-9B39-2B4E-D05B-4EE3C8298F76}"/>
              </a:ext>
            </a:extLst>
          </p:cNvPr>
          <p:cNvSpPr/>
          <p:nvPr/>
        </p:nvSpPr>
        <p:spPr>
          <a:xfrm>
            <a:off x="-34558" y="0"/>
            <a:ext cx="12192000"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blue text on a black background&#10;&#10;Description automatically generated">
            <a:extLst>
              <a:ext uri="{FF2B5EF4-FFF2-40B4-BE49-F238E27FC236}">
                <a16:creationId xmlns:a16="http://schemas.microsoft.com/office/drawing/2014/main" id="{4D7C7DC9-D84C-4352-BD47-D21A502C7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74" y="225388"/>
            <a:ext cx="1990725" cy="523875"/>
          </a:xfrm>
          <a:prstGeom prst="rect">
            <a:avLst/>
          </a:prstGeom>
        </p:spPr>
      </p:pic>
      <p:sp>
        <p:nvSpPr>
          <p:cNvPr id="8" name="TextBox 7">
            <a:extLst>
              <a:ext uri="{FF2B5EF4-FFF2-40B4-BE49-F238E27FC236}">
                <a16:creationId xmlns:a16="http://schemas.microsoft.com/office/drawing/2014/main" id="{B670CF85-CE36-B651-8A10-B96E6169FCCD}"/>
              </a:ext>
            </a:extLst>
          </p:cNvPr>
          <p:cNvSpPr txBox="1"/>
          <p:nvPr/>
        </p:nvSpPr>
        <p:spPr>
          <a:xfrm>
            <a:off x="853499" y="927474"/>
            <a:ext cx="11180064" cy="3477875"/>
          </a:xfrm>
          <a:prstGeom prst="rect">
            <a:avLst/>
          </a:prstGeom>
          <a:noFill/>
        </p:spPr>
        <p:txBody>
          <a:bodyPr wrap="square" rtlCol="0">
            <a:spAutoFit/>
          </a:bodyPr>
          <a:lstStyle/>
          <a:p>
            <a:pPr algn="ctr"/>
            <a:r>
              <a:rPr lang="en-US" sz="4400" dirty="0"/>
              <a:t>A STATISTICAL APPROACH </a:t>
            </a:r>
          </a:p>
          <a:p>
            <a:pPr algn="ctr"/>
            <a:r>
              <a:rPr lang="en-US" sz="4400" dirty="0"/>
              <a:t>FOR </a:t>
            </a:r>
          </a:p>
          <a:p>
            <a:pPr algn="ctr"/>
            <a:r>
              <a:rPr lang="en-US" sz="4400" dirty="0"/>
              <a:t>PORE-SCALE MODELLING </a:t>
            </a:r>
          </a:p>
          <a:p>
            <a:pPr algn="ctr"/>
            <a:r>
              <a:rPr lang="en-US" sz="4400" dirty="0"/>
              <a:t>OF </a:t>
            </a:r>
          </a:p>
          <a:p>
            <a:pPr algn="ctr"/>
            <a:r>
              <a:rPr lang="en-US" sz="4400" dirty="0"/>
              <a:t>INTERMITTENCY AND OSTWALD RIPENING</a:t>
            </a:r>
            <a:endParaRPr lang="en-GB" sz="4400" dirty="0"/>
          </a:p>
        </p:txBody>
      </p:sp>
      <p:sp>
        <p:nvSpPr>
          <p:cNvPr id="9" name="TextBox 8">
            <a:extLst>
              <a:ext uri="{FF2B5EF4-FFF2-40B4-BE49-F238E27FC236}">
                <a16:creationId xmlns:a16="http://schemas.microsoft.com/office/drawing/2014/main" id="{1D5D1FB6-F710-9415-99EC-EFB864D0FF55}"/>
              </a:ext>
            </a:extLst>
          </p:cNvPr>
          <p:cNvSpPr txBox="1"/>
          <p:nvPr/>
        </p:nvSpPr>
        <p:spPr>
          <a:xfrm>
            <a:off x="4187444" y="6070709"/>
            <a:ext cx="4129024" cy="461665"/>
          </a:xfrm>
          <a:prstGeom prst="rect">
            <a:avLst/>
          </a:prstGeom>
          <a:noFill/>
        </p:spPr>
        <p:txBody>
          <a:bodyPr wrap="square" rtlCol="0">
            <a:spAutoFit/>
          </a:bodyPr>
          <a:lstStyle/>
          <a:p>
            <a:pPr algn="ctr"/>
            <a:r>
              <a:rPr lang="en-US" sz="2400" b="1" dirty="0"/>
              <a:t>January 2024</a:t>
            </a:r>
            <a:endParaRPr lang="en-GB" sz="2400" b="1" dirty="0"/>
          </a:p>
        </p:txBody>
      </p:sp>
      <p:sp>
        <p:nvSpPr>
          <p:cNvPr id="11" name="TextBox 10">
            <a:extLst>
              <a:ext uri="{FF2B5EF4-FFF2-40B4-BE49-F238E27FC236}">
                <a16:creationId xmlns:a16="http://schemas.microsoft.com/office/drawing/2014/main" id="{511B4A91-F30A-7FD4-C5F9-71E96068B0BE}"/>
              </a:ext>
            </a:extLst>
          </p:cNvPr>
          <p:cNvSpPr txBox="1"/>
          <p:nvPr/>
        </p:nvSpPr>
        <p:spPr>
          <a:xfrm>
            <a:off x="4623816" y="5048258"/>
            <a:ext cx="3483864" cy="461665"/>
          </a:xfrm>
          <a:prstGeom prst="rect">
            <a:avLst/>
          </a:prstGeom>
          <a:noFill/>
        </p:spPr>
        <p:txBody>
          <a:bodyPr wrap="square" rtlCol="0">
            <a:spAutoFit/>
          </a:bodyPr>
          <a:lstStyle/>
          <a:p>
            <a:pPr algn="ctr"/>
            <a:r>
              <a:rPr lang="en-US" sz="2400" b="1" dirty="0"/>
              <a:t>Ademola Isaac Adebimpe</a:t>
            </a:r>
            <a:endParaRPr lang="en-GB" sz="2400" b="1" dirty="0"/>
          </a:p>
        </p:txBody>
      </p:sp>
      <p:pic>
        <p:nvPicPr>
          <p:cNvPr id="12" name="Picture 11">
            <a:extLst>
              <a:ext uri="{FF2B5EF4-FFF2-40B4-BE49-F238E27FC236}">
                <a16:creationId xmlns:a16="http://schemas.microsoft.com/office/drawing/2014/main" id="{15E69578-D7D2-F353-7275-529B3213B594}"/>
              </a:ext>
            </a:extLst>
          </p:cNvPr>
          <p:cNvPicPr>
            <a:picLocks noChangeAspect="1"/>
          </p:cNvPicPr>
          <p:nvPr/>
        </p:nvPicPr>
        <p:blipFill>
          <a:blip r:embed="rId3"/>
          <a:stretch>
            <a:fillRect/>
          </a:stretch>
        </p:blipFill>
        <p:spPr>
          <a:xfrm>
            <a:off x="11350752" y="60355"/>
            <a:ext cx="682811" cy="688908"/>
          </a:xfrm>
          <a:prstGeom prst="rect">
            <a:avLst/>
          </a:prstGeom>
        </p:spPr>
      </p:pic>
      <p:pic>
        <p:nvPicPr>
          <p:cNvPr id="2" name="Picture 1">
            <a:extLst>
              <a:ext uri="{FF2B5EF4-FFF2-40B4-BE49-F238E27FC236}">
                <a16:creationId xmlns:a16="http://schemas.microsoft.com/office/drawing/2014/main" id="{0544AD76-4E1C-54BD-FD3E-6CFBD0261EB6}"/>
              </a:ext>
            </a:extLst>
          </p:cNvPr>
          <p:cNvPicPr>
            <a:picLocks noChangeAspect="1"/>
          </p:cNvPicPr>
          <p:nvPr/>
        </p:nvPicPr>
        <p:blipFill>
          <a:blip r:embed="rId4"/>
          <a:stretch>
            <a:fillRect/>
          </a:stretch>
        </p:blipFill>
        <p:spPr>
          <a:xfrm>
            <a:off x="10636475" y="60355"/>
            <a:ext cx="664522" cy="688908"/>
          </a:xfrm>
          <a:prstGeom prst="rect">
            <a:avLst/>
          </a:prstGeom>
        </p:spPr>
      </p:pic>
    </p:spTree>
    <p:extLst>
      <p:ext uri="{BB962C8B-B14F-4D97-AF65-F5344CB8AC3E}">
        <p14:creationId xmlns:p14="http://schemas.microsoft.com/office/powerpoint/2010/main" val="3679226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6AE7B8-4CBC-DEFD-879A-B1E93454F9EB}"/>
              </a:ext>
            </a:extLst>
          </p:cNvPr>
          <p:cNvPicPr>
            <a:picLocks noChangeAspect="1"/>
          </p:cNvPicPr>
          <p:nvPr/>
        </p:nvPicPr>
        <p:blipFill>
          <a:blip r:embed="rId2"/>
          <a:stretch>
            <a:fillRect/>
          </a:stretch>
        </p:blipFill>
        <p:spPr>
          <a:xfrm>
            <a:off x="11054215" y="147805"/>
            <a:ext cx="348947" cy="360000"/>
          </a:xfrm>
          <a:prstGeom prst="rect">
            <a:avLst/>
          </a:prstGeom>
        </p:spPr>
      </p:pic>
      <p:pic>
        <p:nvPicPr>
          <p:cNvPr id="10" name="Picture 9">
            <a:extLst>
              <a:ext uri="{FF2B5EF4-FFF2-40B4-BE49-F238E27FC236}">
                <a16:creationId xmlns:a16="http://schemas.microsoft.com/office/drawing/2014/main" id="{3C17A684-F5DD-FBDA-0E8A-296E20679621}"/>
              </a:ext>
            </a:extLst>
          </p:cNvPr>
          <p:cNvPicPr>
            <a:picLocks noChangeAspect="1"/>
          </p:cNvPicPr>
          <p:nvPr/>
        </p:nvPicPr>
        <p:blipFill>
          <a:blip r:embed="rId3"/>
          <a:stretch>
            <a:fillRect/>
          </a:stretch>
        </p:blipFill>
        <p:spPr>
          <a:xfrm>
            <a:off x="11428221" y="147805"/>
            <a:ext cx="360000" cy="360000"/>
          </a:xfrm>
          <a:prstGeom prst="rect">
            <a:avLst/>
          </a:prstGeom>
        </p:spPr>
      </p:pic>
      <p:pic>
        <p:nvPicPr>
          <p:cNvPr id="11" name="Picture 10">
            <a:extLst>
              <a:ext uri="{FF2B5EF4-FFF2-40B4-BE49-F238E27FC236}">
                <a16:creationId xmlns:a16="http://schemas.microsoft.com/office/drawing/2014/main" id="{F8689065-FA94-A8F2-FB90-B621BC8362BF}"/>
              </a:ext>
            </a:extLst>
          </p:cNvPr>
          <p:cNvPicPr>
            <a:picLocks noChangeAspect="1"/>
          </p:cNvPicPr>
          <p:nvPr/>
        </p:nvPicPr>
        <p:blipFill>
          <a:blip r:embed="rId4"/>
          <a:stretch>
            <a:fillRect/>
          </a:stretch>
        </p:blipFill>
        <p:spPr>
          <a:xfrm>
            <a:off x="94566" y="147805"/>
            <a:ext cx="1371131" cy="360000"/>
          </a:xfrm>
          <a:prstGeom prst="rect">
            <a:avLst/>
          </a:prstGeom>
        </p:spPr>
      </p:pic>
      <p:sp>
        <p:nvSpPr>
          <p:cNvPr id="13" name="Rectangle 12">
            <a:extLst>
              <a:ext uri="{FF2B5EF4-FFF2-40B4-BE49-F238E27FC236}">
                <a16:creationId xmlns:a16="http://schemas.microsoft.com/office/drawing/2014/main" id="{B128383E-8A62-FB39-928A-18297BD789BF}"/>
              </a:ext>
            </a:extLst>
          </p:cNvPr>
          <p:cNvSpPr/>
          <p:nvPr/>
        </p:nvSpPr>
        <p:spPr>
          <a:xfrm>
            <a:off x="0" y="628650"/>
            <a:ext cx="12192000" cy="64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E664D08-0110-49FD-9300-C5E9DCC10220}"/>
              </a:ext>
            </a:extLst>
          </p:cNvPr>
          <p:cNvSpPr txBox="1"/>
          <p:nvPr/>
        </p:nvSpPr>
        <p:spPr>
          <a:xfrm>
            <a:off x="2215871" y="0"/>
            <a:ext cx="7672832" cy="584775"/>
          </a:xfrm>
          <a:prstGeom prst="rect">
            <a:avLst/>
          </a:prstGeom>
          <a:noFill/>
        </p:spPr>
        <p:txBody>
          <a:bodyPr wrap="square" rtlCol="0">
            <a:spAutoFit/>
          </a:bodyPr>
          <a:lstStyle/>
          <a:p>
            <a:pPr algn="ctr"/>
            <a:r>
              <a:rPr lang="en-US" sz="3200" dirty="0">
                <a:solidFill>
                  <a:srgbClr val="002060"/>
                </a:solidFill>
              </a:rPr>
              <a:t>Modelling of Ostwald ripening</a:t>
            </a:r>
            <a:endParaRPr lang="en-GB" sz="3200" dirty="0">
              <a:solidFill>
                <a:srgbClr val="002060"/>
              </a:solidFill>
            </a:endParaRPr>
          </a:p>
        </p:txBody>
      </p:sp>
      <p:grpSp>
        <p:nvGrpSpPr>
          <p:cNvPr id="436" name="Group 435">
            <a:extLst>
              <a:ext uri="{FF2B5EF4-FFF2-40B4-BE49-F238E27FC236}">
                <a16:creationId xmlns:a16="http://schemas.microsoft.com/office/drawing/2014/main" id="{3BB8AE8D-799E-3503-03AD-D682982E65E4}"/>
              </a:ext>
            </a:extLst>
          </p:cNvPr>
          <p:cNvGrpSpPr/>
          <p:nvPr/>
        </p:nvGrpSpPr>
        <p:grpSpPr>
          <a:xfrm>
            <a:off x="36576" y="837184"/>
            <a:ext cx="3081274" cy="5965936"/>
            <a:chOff x="36576" y="837184"/>
            <a:chExt cx="3081274" cy="5965936"/>
          </a:xfrm>
        </p:grpSpPr>
        <p:grpSp>
          <p:nvGrpSpPr>
            <p:cNvPr id="437" name="Group 436">
              <a:extLst>
                <a:ext uri="{FF2B5EF4-FFF2-40B4-BE49-F238E27FC236}">
                  <a16:creationId xmlns:a16="http://schemas.microsoft.com/office/drawing/2014/main" id="{57CC85A1-479D-BC6B-FC77-BC263E4532FF}"/>
                </a:ext>
              </a:extLst>
            </p:cNvPr>
            <p:cNvGrpSpPr/>
            <p:nvPr/>
          </p:nvGrpSpPr>
          <p:grpSpPr>
            <a:xfrm>
              <a:off x="36576" y="1415796"/>
              <a:ext cx="3019552" cy="4992855"/>
              <a:chOff x="36576" y="911860"/>
              <a:chExt cx="3019552" cy="4992855"/>
            </a:xfrm>
          </p:grpSpPr>
          <p:sp>
            <p:nvSpPr>
              <p:cNvPr id="439" name="Speech Bubble: Oval 438">
                <a:extLst>
                  <a:ext uri="{FF2B5EF4-FFF2-40B4-BE49-F238E27FC236}">
                    <a16:creationId xmlns:a16="http://schemas.microsoft.com/office/drawing/2014/main" id="{16E28D91-79A4-B0B6-0EA0-ACA795B4F3AB}"/>
                  </a:ext>
                </a:extLst>
              </p:cNvPr>
              <p:cNvSpPr/>
              <p:nvPr/>
            </p:nvSpPr>
            <p:spPr>
              <a:xfrm>
                <a:off x="186238" y="911860"/>
                <a:ext cx="2869890" cy="2362345"/>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2060"/>
                    </a:solidFill>
                    <a:latin typeface="+mn-lt"/>
                  </a:rPr>
                  <a:t>Can Ostwald ripening</a:t>
                </a:r>
                <a:r>
                  <a:rPr lang="en-US" dirty="0">
                    <a:solidFill>
                      <a:srgbClr val="002060"/>
                    </a:solidFill>
                  </a:rPr>
                  <a:t> phenomenon</a:t>
                </a:r>
                <a:r>
                  <a:rPr lang="en-US" sz="1800" dirty="0">
                    <a:solidFill>
                      <a:srgbClr val="002060"/>
                    </a:solidFill>
                    <a:latin typeface="+mn-lt"/>
                  </a:rPr>
                  <a:t> be simulated using a</a:t>
                </a:r>
              </a:p>
              <a:p>
                <a:pPr algn="ctr"/>
                <a:r>
                  <a:rPr lang="en-US" dirty="0">
                    <a:solidFill>
                      <a:srgbClr val="002060"/>
                    </a:solidFill>
                  </a:rPr>
                  <a:t>statistical</a:t>
                </a:r>
                <a:r>
                  <a:rPr lang="en-US" sz="1800" dirty="0">
                    <a:solidFill>
                      <a:srgbClr val="002060"/>
                    </a:solidFill>
                    <a:latin typeface="+mn-lt"/>
                  </a:rPr>
                  <a:t> mechanical approach?</a:t>
                </a:r>
                <a:endParaRPr lang="en-GB" sz="1800" dirty="0">
                  <a:solidFill>
                    <a:srgbClr val="002060"/>
                  </a:solidFill>
                  <a:latin typeface="+mn-lt"/>
                </a:endParaRPr>
              </a:p>
            </p:txBody>
          </p:sp>
          <p:pic>
            <p:nvPicPr>
              <p:cNvPr id="440" name="Picture 439" descr="A picture containing light&#10;&#10;Description automatically generated">
                <a:extLst>
                  <a:ext uri="{FF2B5EF4-FFF2-40B4-BE49-F238E27FC236}">
                    <a16:creationId xmlns:a16="http://schemas.microsoft.com/office/drawing/2014/main" id="{5F0BF439-9C08-931F-3356-A5D669A3CD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 y="3489221"/>
                <a:ext cx="1497301" cy="2415494"/>
              </a:xfrm>
              <a:prstGeom prst="rect">
                <a:avLst/>
              </a:prstGeom>
            </p:spPr>
          </p:pic>
        </p:grpSp>
        <p:sp>
          <p:nvSpPr>
            <p:cNvPr id="438" name="Rectangle 437">
              <a:extLst>
                <a:ext uri="{FF2B5EF4-FFF2-40B4-BE49-F238E27FC236}">
                  <a16:creationId xmlns:a16="http://schemas.microsoft.com/office/drawing/2014/main" id="{6F03D385-266F-5E46-2748-F2E9069DCF81}"/>
                </a:ext>
              </a:extLst>
            </p:cNvPr>
            <p:cNvSpPr/>
            <p:nvPr/>
          </p:nvSpPr>
          <p:spPr>
            <a:xfrm>
              <a:off x="36576" y="837184"/>
              <a:ext cx="3081274" cy="59659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E09B9C5B-57A1-9FEF-CF96-BC191DB8F053}"/>
              </a:ext>
            </a:extLst>
          </p:cNvPr>
          <p:cNvSpPr txBox="1"/>
          <p:nvPr/>
        </p:nvSpPr>
        <p:spPr>
          <a:xfrm>
            <a:off x="3424494" y="837184"/>
            <a:ext cx="8130691" cy="3416320"/>
          </a:xfrm>
          <a:prstGeom prst="rect">
            <a:avLst/>
          </a:prstGeom>
          <a:noFill/>
          <a:ln w="12700">
            <a:solidFill>
              <a:schemeClr val="tx1"/>
            </a:solidFill>
          </a:ln>
        </p:spPr>
        <p:txBody>
          <a:bodyPr wrap="square" rtlCol="0">
            <a:spAutoFit/>
          </a:bodyPr>
          <a:lstStyle/>
          <a:p>
            <a:r>
              <a:rPr lang="en-US" sz="2400" dirty="0"/>
              <a:t>There are existing Ostwald ripening models:</a:t>
            </a:r>
          </a:p>
          <a:p>
            <a:pPr marL="342900" indent="-342900">
              <a:buFont typeface="Wingdings" panose="05000000000000000000" pitchFamily="2" charset="2"/>
              <a:buChar char="Ø"/>
            </a:pPr>
            <a:r>
              <a:rPr lang="en-US" sz="2400" dirty="0"/>
              <a:t> Li and Yortsos (1995); Dominguez et al. (2000) – 2D models, modelled bubble growth as an invasion percolation process, pressure-volume relations.</a:t>
            </a:r>
          </a:p>
          <a:p>
            <a:pPr marL="342900" indent="-342900">
              <a:buFont typeface="Wingdings" panose="05000000000000000000" pitchFamily="2" charset="2"/>
              <a:buChar char="Ø"/>
            </a:pPr>
            <a:r>
              <a:rPr lang="en-US" sz="2400" dirty="0"/>
              <a:t>de </a:t>
            </a:r>
            <a:r>
              <a:rPr lang="en-US" sz="2400" dirty="0" err="1"/>
              <a:t>Chalendar</a:t>
            </a:r>
            <a:r>
              <a:rPr lang="en-US" sz="2400" dirty="0"/>
              <a:t> et al. (2017) – 3D model (using maximal ball algorithm), sequential algorithm (phenomenon decoupled into two processes),  mass balance equations.</a:t>
            </a:r>
          </a:p>
          <a:p>
            <a:pPr marL="342900" indent="-342900">
              <a:buFont typeface="Wingdings" panose="05000000000000000000" pitchFamily="2" charset="2"/>
              <a:buChar char="Ø"/>
            </a:pPr>
            <a:r>
              <a:rPr lang="en-US" sz="2400" dirty="0"/>
              <a:t> </a:t>
            </a:r>
            <a:r>
              <a:rPr lang="en-US" sz="2400" dirty="0" err="1"/>
              <a:t>Mehmani</a:t>
            </a:r>
            <a:r>
              <a:rPr lang="en-US" sz="2400" dirty="0"/>
              <a:t> and Xu (2022) – 2D model, fully-implicit algorithm, mass balance equations.</a:t>
            </a:r>
          </a:p>
        </p:txBody>
      </p:sp>
      <p:sp>
        <p:nvSpPr>
          <p:cNvPr id="4" name="TextBox 3">
            <a:extLst>
              <a:ext uri="{FF2B5EF4-FFF2-40B4-BE49-F238E27FC236}">
                <a16:creationId xmlns:a16="http://schemas.microsoft.com/office/drawing/2014/main" id="{A72304D1-AFF0-CC21-6707-DF2338FAC248}"/>
              </a:ext>
            </a:extLst>
          </p:cNvPr>
          <p:cNvSpPr txBox="1"/>
          <p:nvPr/>
        </p:nvSpPr>
        <p:spPr>
          <a:xfrm>
            <a:off x="3424494" y="4469659"/>
            <a:ext cx="8201449" cy="1938992"/>
          </a:xfrm>
          <a:prstGeom prst="rect">
            <a:avLst/>
          </a:prstGeom>
          <a:noFill/>
          <a:ln w="12700">
            <a:solidFill>
              <a:schemeClr val="tx1"/>
            </a:solidFill>
          </a:ln>
        </p:spPr>
        <p:txBody>
          <a:bodyPr wrap="square" rtlCol="0">
            <a:spAutoFit/>
          </a:bodyPr>
          <a:lstStyle/>
          <a:p>
            <a:r>
              <a:rPr lang="en-US" sz="2400" dirty="0"/>
              <a:t>Our propositions:</a:t>
            </a:r>
          </a:p>
          <a:p>
            <a:pPr marL="342900" indent="-342900">
              <a:buFont typeface="Wingdings" panose="05000000000000000000" pitchFamily="2" charset="2"/>
              <a:buChar char="Ø"/>
            </a:pPr>
            <a:r>
              <a:rPr lang="en-US" sz="2400" dirty="0"/>
              <a:t> Model bubble growth as an invasion percolation process (drainage).</a:t>
            </a:r>
          </a:p>
          <a:p>
            <a:pPr marL="342900" indent="-342900">
              <a:buFont typeface="Wingdings" panose="05000000000000000000" pitchFamily="2" charset="2"/>
              <a:buChar char="Ø"/>
            </a:pPr>
            <a:r>
              <a:rPr lang="en-US" sz="2400" dirty="0"/>
              <a:t>Model bubble shrinkage as a percolation process (imbibition).</a:t>
            </a:r>
          </a:p>
          <a:p>
            <a:pPr marL="342900" indent="-342900">
              <a:buFont typeface="Wingdings" panose="05000000000000000000" pitchFamily="2" charset="2"/>
              <a:buChar char="Ø"/>
            </a:pPr>
            <a:r>
              <a:rPr lang="en-US" sz="2400" dirty="0"/>
              <a:t>Devise a means of including time-dependency.</a:t>
            </a:r>
          </a:p>
        </p:txBody>
      </p:sp>
    </p:spTree>
    <p:extLst>
      <p:ext uri="{BB962C8B-B14F-4D97-AF65-F5344CB8AC3E}">
        <p14:creationId xmlns:p14="http://schemas.microsoft.com/office/powerpoint/2010/main" val="260704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1000"/>
                                        <p:tgtEl>
                                          <p:spTgt spid="436"/>
                                        </p:tgtEl>
                                      </p:cBhvr>
                                    </p:animEffect>
                                    <p:anim calcmode="lin" valueType="num">
                                      <p:cBhvr>
                                        <p:cTn id="8" dur="1000" fill="hold"/>
                                        <p:tgtEl>
                                          <p:spTgt spid="436"/>
                                        </p:tgtEl>
                                        <p:attrNameLst>
                                          <p:attrName>ppt_x</p:attrName>
                                        </p:attrNameLst>
                                      </p:cBhvr>
                                      <p:tavLst>
                                        <p:tav tm="0">
                                          <p:val>
                                            <p:strVal val="#ppt_x"/>
                                          </p:val>
                                        </p:tav>
                                        <p:tav tm="100000">
                                          <p:val>
                                            <p:strVal val="#ppt_x"/>
                                          </p:val>
                                        </p:tav>
                                      </p:tavLst>
                                    </p:anim>
                                    <p:anim calcmode="lin" valueType="num">
                                      <p:cBhvr>
                                        <p:cTn id="9" dur="1000" fill="hold"/>
                                        <p:tgtEl>
                                          <p:spTgt spid="4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6AE7B8-4CBC-DEFD-879A-B1E93454F9EB}"/>
              </a:ext>
            </a:extLst>
          </p:cNvPr>
          <p:cNvPicPr>
            <a:picLocks noChangeAspect="1"/>
          </p:cNvPicPr>
          <p:nvPr/>
        </p:nvPicPr>
        <p:blipFill>
          <a:blip r:embed="rId2"/>
          <a:stretch>
            <a:fillRect/>
          </a:stretch>
        </p:blipFill>
        <p:spPr>
          <a:xfrm>
            <a:off x="11054215" y="147805"/>
            <a:ext cx="348947" cy="360000"/>
          </a:xfrm>
          <a:prstGeom prst="rect">
            <a:avLst/>
          </a:prstGeom>
        </p:spPr>
      </p:pic>
      <p:pic>
        <p:nvPicPr>
          <p:cNvPr id="10" name="Picture 9">
            <a:extLst>
              <a:ext uri="{FF2B5EF4-FFF2-40B4-BE49-F238E27FC236}">
                <a16:creationId xmlns:a16="http://schemas.microsoft.com/office/drawing/2014/main" id="{3C17A684-F5DD-FBDA-0E8A-296E20679621}"/>
              </a:ext>
            </a:extLst>
          </p:cNvPr>
          <p:cNvPicPr>
            <a:picLocks noChangeAspect="1"/>
          </p:cNvPicPr>
          <p:nvPr/>
        </p:nvPicPr>
        <p:blipFill>
          <a:blip r:embed="rId3"/>
          <a:stretch>
            <a:fillRect/>
          </a:stretch>
        </p:blipFill>
        <p:spPr>
          <a:xfrm>
            <a:off x="11428221" y="147805"/>
            <a:ext cx="360000" cy="360000"/>
          </a:xfrm>
          <a:prstGeom prst="rect">
            <a:avLst/>
          </a:prstGeom>
        </p:spPr>
      </p:pic>
      <p:pic>
        <p:nvPicPr>
          <p:cNvPr id="11" name="Picture 10">
            <a:extLst>
              <a:ext uri="{FF2B5EF4-FFF2-40B4-BE49-F238E27FC236}">
                <a16:creationId xmlns:a16="http://schemas.microsoft.com/office/drawing/2014/main" id="{F8689065-FA94-A8F2-FB90-B621BC8362BF}"/>
              </a:ext>
            </a:extLst>
          </p:cNvPr>
          <p:cNvPicPr>
            <a:picLocks noChangeAspect="1"/>
          </p:cNvPicPr>
          <p:nvPr/>
        </p:nvPicPr>
        <p:blipFill>
          <a:blip r:embed="rId4"/>
          <a:stretch>
            <a:fillRect/>
          </a:stretch>
        </p:blipFill>
        <p:spPr>
          <a:xfrm>
            <a:off x="94566" y="147805"/>
            <a:ext cx="1371131" cy="360000"/>
          </a:xfrm>
          <a:prstGeom prst="rect">
            <a:avLst/>
          </a:prstGeom>
        </p:spPr>
      </p:pic>
      <p:sp>
        <p:nvSpPr>
          <p:cNvPr id="13" name="Rectangle 12">
            <a:extLst>
              <a:ext uri="{FF2B5EF4-FFF2-40B4-BE49-F238E27FC236}">
                <a16:creationId xmlns:a16="http://schemas.microsoft.com/office/drawing/2014/main" id="{B128383E-8A62-FB39-928A-18297BD789BF}"/>
              </a:ext>
            </a:extLst>
          </p:cNvPr>
          <p:cNvSpPr/>
          <p:nvPr/>
        </p:nvSpPr>
        <p:spPr>
          <a:xfrm>
            <a:off x="0" y="628650"/>
            <a:ext cx="12192000" cy="64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E664D08-0110-49FD-9300-C5E9DCC10220}"/>
              </a:ext>
            </a:extLst>
          </p:cNvPr>
          <p:cNvSpPr txBox="1"/>
          <p:nvPr/>
        </p:nvSpPr>
        <p:spPr>
          <a:xfrm>
            <a:off x="2215871" y="0"/>
            <a:ext cx="7672832" cy="584775"/>
          </a:xfrm>
          <a:prstGeom prst="rect">
            <a:avLst/>
          </a:prstGeom>
          <a:noFill/>
        </p:spPr>
        <p:txBody>
          <a:bodyPr wrap="square" rtlCol="0">
            <a:spAutoFit/>
          </a:bodyPr>
          <a:lstStyle/>
          <a:p>
            <a:pPr algn="ctr"/>
            <a:r>
              <a:rPr lang="en-US" sz="3200" dirty="0">
                <a:solidFill>
                  <a:srgbClr val="002060"/>
                </a:solidFill>
              </a:rPr>
              <a:t>Methodology for Implementing Model</a:t>
            </a:r>
            <a:endParaRPr lang="en-GB" sz="3200" dirty="0">
              <a:solidFill>
                <a:srgbClr val="002060"/>
              </a:solidFill>
            </a:endParaRPr>
          </a:p>
        </p:txBody>
      </p:sp>
      <p:sp>
        <p:nvSpPr>
          <p:cNvPr id="4" name="TextBox 3">
            <a:extLst>
              <a:ext uri="{FF2B5EF4-FFF2-40B4-BE49-F238E27FC236}">
                <a16:creationId xmlns:a16="http://schemas.microsoft.com/office/drawing/2014/main" id="{0190CBCA-CEE2-7308-C11D-F402CD10902A}"/>
              </a:ext>
            </a:extLst>
          </p:cNvPr>
          <p:cNvSpPr txBox="1"/>
          <p:nvPr/>
        </p:nvSpPr>
        <p:spPr>
          <a:xfrm>
            <a:off x="500743" y="881129"/>
            <a:ext cx="2709181" cy="2308324"/>
          </a:xfrm>
          <a:prstGeom prst="rect">
            <a:avLst/>
          </a:prstGeom>
          <a:noFill/>
          <a:ln w="19050">
            <a:solidFill>
              <a:schemeClr val="tx1"/>
            </a:solidFill>
          </a:ln>
        </p:spPr>
        <p:txBody>
          <a:bodyPr wrap="square" rtlCol="0">
            <a:spAutoFit/>
          </a:bodyPr>
          <a:lstStyle/>
          <a:p>
            <a:pPr algn="ctr"/>
            <a:r>
              <a:rPr lang="en-US" sz="2400" dirty="0"/>
              <a:t>Simulate several cycles of drainage and imbibition using a modified version of the quasi-static code</a:t>
            </a:r>
            <a:endParaRPr lang="en-GB" sz="2400" dirty="0"/>
          </a:p>
        </p:txBody>
      </p:sp>
      <p:sp>
        <p:nvSpPr>
          <p:cNvPr id="12" name="TextBox 11">
            <a:extLst>
              <a:ext uri="{FF2B5EF4-FFF2-40B4-BE49-F238E27FC236}">
                <a16:creationId xmlns:a16="http://schemas.microsoft.com/office/drawing/2014/main" id="{B7445026-68B1-580D-5B0E-43CC399AE5A7}"/>
              </a:ext>
            </a:extLst>
          </p:cNvPr>
          <p:cNvSpPr txBox="1"/>
          <p:nvPr/>
        </p:nvSpPr>
        <p:spPr>
          <a:xfrm>
            <a:off x="5008067" y="2421556"/>
            <a:ext cx="6591300" cy="4154984"/>
          </a:xfrm>
          <a:prstGeom prst="rect">
            <a:avLst/>
          </a:prstGeom>
          <a:noFill/>
          <a:ln w="19050">
            <a:solidFill>
              <a:schemeClr val="tx1"/>
            </a:solidFill>
          </a:ln>
        </p:spPr>
        <p:txBody>
          <a:bodyPr wrap="square" rtlCol="0">
            <a:spAutoFit/>
          </a:bodyPr>
          <a:lstStyle/>
          <a:p>
            <a:pPr algn="ctr"/>
            <a:r>
              <a:rPr lang="en-US" sz="2400" dirty="0"/>
              <a:t>Here, the trapping of gas ganglia/clusters are tracked as done in the quasi-static code. However, the modifications include:</a:t>
            </a:r>
          </a:p>
          <a:p>
            <a:pPr algn="ctr"/>
            <a:endParaRPr lang="en-US" sz="2400" dirty="0"/>
          </a:p>
          <a:p>
            <a:pPr lvl="1" indent="-457200">
              <a:buFont typeface="Wingdings" panose="05000000000000000000" pitchFamily="2" charset="2"/>
              <a:buChar char="Ø"/>
              <a:tabLst>
                <a:tab pos="446088" algn="l"/>
              </a:tabLst>
            </a:pPr>
            <a:r>
              <a:rPr lang="en-US" sz="2400" dirty="0"/>
              <a:t>Allowing the filling of pores and throats even if </a:t>
            </a:r>
          </a:p>
          <a:p>
            <a:pPr>
              <a:tabLst>
                <a:tab pos="446088" algn="l"/>
              </a:tabLst>
            </a:pPr>
            <a:r>
              <a:rPr lang="en-US" sz="2400" dirty="0"/>
              <a:t>       trapped in imbibition, this leads to ganglia</a:t>
            </a:r>
          </a:p>
          <a:p>
            <a:pPr>
              <a:tabLst>
                <a:tab pos="446088" algn="l"/>
              </a:tabLst>
            </a:pPr>
            <a:r>
              <a:rPr lang="en-US" sz="2400" dirty="0"/>
              <a:t>       shrinkage/disappearance.</a:t>
            </a:r>
          </a:p>
          <a:p>
            <a:pPr>
              <a:tabLst>
                <a:tab pos="446088" algn="l"/>
              </a:tabLst>
            </a:pPr>
            <a:endParaRPr lang="en-US" sz="2400" dirty="0"/>
          </a:p>
          <a:p>
            <a:pPr>
              <a:buFont typeface="Wingdings" panose="05000000000000000000" pitchFamily="2" charset="2"/>
              <a:buChar char="Ø"/>
              <a:tabLst>
                <a:tab pos="446088" algn="l"/>
              </a:tabLst>
            </a:pPr>
            <a:r>
              <a:rPr lang="en-US" sz="2400" dirty="0"/>
              <a:t>   Allowing neighboring  pores and throats to the	ganglia to be filled with the non-wetting phase 	during drainage, this leads to ganglia growth.</a:t>
            </a:r>
            <a:endParaRPr lang="en-GB" sz="2400" dirty="0"/>
          </a:p>
        </p:txBody>
      </p:sp>
      <p:grpSp>
        <p:nvGrpSpPr>
          <p:cNvPr id="20" name="Group 19">
            <a:extLst>
              <a:ext uri="{FF2B5EF4-FFF2-40B4-BE49-F238E27FC236}">
                <a16:creationId xmlns:a16="http://schemas.microsoft.com/office/drawing/2014/main" id="{5E18DAFC-AD56-F3A4-2532-F7CDE25DA41D}"/>
              </a:ext>
            </a:extLst>
          </p:cNvPr>
          <p:cNvGrpSpPr/>
          <p:nvPr/>
        </p:nvGrpSpPr>
        <p:grpSpPr>
          <a:xfrm>
            <a:off x="120999" y="3577611"/>
            <a:ext cx="4203300" cy="2234818"/>
            <a:chOff x="120999" y="3577611"/>
            <a:chExt cx="4203300" cy="2234818"/>
          </a:xfrm>
        </p:grpSpPr>
        <p:sp>
          <p:nvSpPr>
            <p:cNvPr id="14" name="TextBox 13">
              <a:extLst>
                <a:ext uri="{FF2B5EF4-FFF2-40B4-BE49-F238E27FC236}">
                  <a16:creationId xmlns:a16="http://schemas.microsoft.com/office/drawing/2014/main" id="{FC8A4965-D3BF-976B-8513-6E5738AF553D}"/>
                </a:ext>
              </a:extLst>
            </p:cNvPr>
            <p:cNvSpPr txBox="1"/>
            <p:nvPr/>
          </p:nvSpPr>
          <p:spPr>
            <a:xfrm>
              <a:off x="708881" y="5350764"/>
              <a:ext cx="3013980" cy="461665"/>
            </a:xfrm>
            <a:prstGeom prst="rect">
              <a:avLst/>
            </a:prstGeom>
            <a:noFill/>
            <a:ln w="19050">
              <a:solidFill>
                <a:schemeClr val="tx1"/>
              </a:solidFill>
            </a:ln>
          </p:spPr>
          <p:txBody>
            <a:bodyPr wrap="square" rtlCol="0">
              <a:spAutoFit/>
            </a:bodyPr>
            <a:lstStyle/>
            <a:p>
              <a:pPr algn="ctr"/>
              <a:r>
                <a:rPr lang="en-US" sz="2400" dirty="0"/>
                <a:t>Imbibition simulation</a:t>
              </a:r>
              <a:endParaRPr lang="en-GB" sz="2400" dirty="0"/>
            </a:p>
          </p:txBody>
        </p:sp>
        <p:sp>
          <p:nvSpPr>
            <p:cNvPr id="16" name="TextBox 15">
              <a:extLst>
                <a:ext uri="{FF2B5EF4-FFF2-40B4-BE49-F238E27FC236}">
                  <a16:creationId xmlns:a16="http://schemas.microsoft.com/office/drawing/2014/main" id="{78D65488-2A19-32B1-F3FB-BFC2CE0D292F}"/>
                </a:ext>
              </a:extLst>
            </p:cNvPr>
            <p:cNvSpPr txBox="1"/>
            <p:nvPr/>
          </p:nvSpPr>
          <p:spPr>
            <a:xfrm>
              <a:off x="708882" y="3577611"/>
              <a:ext cx="3013980" cy="461665"/>
            </a:xfrm>
            <a:prstGeom prst="rect">
              <a:avLst/>
            </a:prstGeom>
            <a:noFill/>
            <a:ln w="19050">
              <a:solidFill>
                <a:schemeClr val="tx1"/>
              </a:solidFill>
            </a:ln>
          </p:spPr>
          <p:txBody>
            <a:bodyPr wrap="square" rtlCol="0">
              <a:spAutoFit/>
            </a:bodyPr>
            <a:lstStyle/>
            <a:p>
              <a:pPr algn="ctr"/>
              <a:r>
                <a:rPr lang="en-US" sz="2400" dirty="0"/>
                <a:t>Drainage simulation</a:t>
              </a:r>
              <a:endParaRPr lang="en-GB" sz="2400" dirty="0"/>
            </a:p>
          </p:txBody>
        </p:sp>
        <p:sp>
          <p:nvSpPr>
            <p:cNvPr id="18" name="Arrow: Curved Left 17">
              <a:extLst>
                <a:ext uri="{FF2B5EF4-FFF2-40B4-BE49-F238E27FC236}">
                  <a16:creationId xmlns:a16="http://schemas.microsoft.com/office/drawing/2014/main" id="{093BA41D-B1F0-29B2-4CBC-34E05A7012E7}"/>
                </a:ext>
              </a:extLst>
            </p:cNvPr>
            <p:cNvSpPr/>
            <p:nvPr/>
          </p:nvSpPr>
          <p:spPr>
            <a:xfrm>
              <a:off x="3834389" y="3808443"/>
              <a:ext cx="489910" cy="1888485"/>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Arrow: Curved Left 18">
              <a:extLst>
                <a:ext uri="{FF2B5EF4-FFF2-40B4-BE49-F238E27FC236}">
                  <a16:creationId xmlns:a16="http://schemas.microsoft.com/office/drawing/2014/main" id="{9919C12E-3F75-C08C-3B0E-D939666224B1}"/>
                </a:ext>
              </a:extLst>
            </p:cNvPr>
            <p:cNvSpPr/>
            <p:nvPr/>
          </p:nvSpPr>
          <p:spPr>
            <a:xfrm rot="10800000">
              <a:off x="120999" y="3754014"/>
              <a:ext cx="489910" cy="1888485"/>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402" name="Group 401">
            <a:extLst>
              <a:ext uri="{FF2B5EF4-FFF2-40B4-BE49-F238E27FC236}">
                <a16:creationId xmlns:a16="http://schemas.microsoft.com/office/drawing/2014/main" id="{4802678D-500F-FB20-6734-95C41D2C3C85}"/>
              </a:ext>
            </a:extLst>
          </p:cNvPr>
          <p:cNvGrpSpPr/>
          <p:nvPr/>
        </p:nvGrpSpPr>
        <p:grpSpPr>
          <a:xfrm>
            <a:off x="4415382" y="805631"/>
            <a:ext cx="7192839" cy="1445143"/>
            <a:chOff x="4406292" y="839413"/>
            <a:chExt cx="7192839" cy="1445143"/>
          </a:xfrm>
        </p:grpSpPr>
        <p:grpSp>
          <p:nvGrpSpPr>
            <p:cNvPr id="399" name="Group 398">
              <a:extLst>
                <a:ext uri="{FF2B5EF4-FFF2-40B4-BE49-F238E27FC236}">
                  <a16:creationId xmlns:a16="http://schemas.microsoft.com/office/drawing/2014/main" id="{4C26CFF7-EDA5-96E2-9035-4012CC9C8F6B}"/>
                </a:ext>
              </a:extLst>
            </p:cNvPr>
            <p:cNvGrpSpPr/>
            <p:nvPr/>
          </p:nvGrpSpPr>
          <p:grpSpPr>
            <a:xfrm>
              <a:off x="4406292" y="883751"/>
              <a:ext cx="7192839" cy="1333445"/>
              <a:chOff x="4698523" y="5212607"/>
              <a:chExt cx="7192839" cy="1333445"/>
            </a:xfrm>
          </p:grpSpPr>
          <p:cxnSp>
            <p:nvCxnSpPr>
              <p:cNvPr id="30" name="Straight Arrow Connector 29">
                <a:extLst>
                  <a:ext uri="{FF2B5EF4-FFF2-40B4-BE49-F238E27FC236}">
                    <a16:creationId xmlns:a16="http://schemas.microsoft.com/office/drawing/2014/main" id="{89A29A35-13C5-C7C9-22E2-15AFC5222691}"/>
                  </a:ext>
                </a:extLst>
              </p:cNvPr>
              <p:cNvCxnSpPr>
                <a:cxnSpLocks/>
              </p:cNvCxnSpPr>
              <p:nvPr/>
            </p:nvCxnSpPr>
            <p:spPr>
              <a:xfrm flipV="1">
                <a:off x="7705423" y="5433739"/>
                <a:ext cx="1195276" cy="3193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FA26C51B-C10A-A41B-E6AB-94E5CA83E75D}"/>
                  </a:ext>
                </a:extLst>
              </p:cNvPr>
              <p:cNvCxnSpPr>
                <a:cxnSpLocks/>
              </p:cNvCxnSpPr>
              <p:nvPr/>
            </p:nvCxnSpPr>
            <p:spPr>
              <a:xfrm>
                <a:off x="7732822" y="6065169"/>
                <a:ext cx="1152893" cy="23630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07" name="Rectangle 306">
                <a:extLst>
                  <a:ext uri="{FF2B5EF4-FFF2-40B4-BE49-F238E27FC236}">
                    <a16:creationId xmlns:a16="http://schemas.microsoft.com/office/drawing/2014/main" id="{96385998-4F24-C32A-BA25-BF1666331600}"/>
                  </a:ext>
                </a:extLst>
              </p:cNvPr>
              <p:cNvSpPr/>
              <p:nvPr/>
            </p:nvSpPr>
            <p:spPr>
              <a:xfrm>
                <a:off x="9017278" y="5999758"/>
                <a:ext cx="2874083" cy="540476"/>
              </a:xfrm>
              <a:prstGeom prst="rect">
                <a:avLst/>
              </a:prstGeom>
              <a:solidFill>
                <a:schemeClr val="accent1">
                  <a:lumMod val="20000"/>
                  <a:lumOff val="80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7" name="Group 386">
                <a:extLst>
                  <a:ext uri="{FF2B5EF4-FFF2-40B4-BE49-F238E27FC236}">
                    <a16:creationId xmlns:a16="http://schemas.microsoft.com/office/drawing/2014/main" id="{F45242E8-8CB9-6AF1-6CAA-599A96DE9E85}"/>
                  </a:ext>
                </a:extLst>
              </p:cNvPr>
              <p:cNvGrpSpPr/>
              <p:nvPr/>
            </p:nvGrpSpPr>
            <p:grpSpPr>
              <a:xfrm>
                <a:off x="4698523" y="5605477"/>
                <a:ext cx="2878499" cy="547196"/>
                <a:chOff x="4642088" y="5649139"/>
                <a:chExt cx="2878499" cy="547196"/>
              </a:xfrm>
            </p:grpSpPr>
            <p:grpSp>
              <p:nvGrpSpPr>
                <p:cNvPr id="350" name="Group 349">
                  <a:extLst>
                    <a:ext uri="{FF2B5EF4-FFF2-40B4-BE49-F238E27FC236}">
                      <a16:creationId xmlns:a16="http://schemas.microsoft.com/office/drawing/2014/main" id="{AF31D8C2-B614-C329-2EAA-61F9FB847658}"/>
                    </a:ext>
                  </a:extLst>
                </p:cNvPr>
                <p:cNvGrpSpPr/>
                <p:nvPr/>
              </p:nvGrpSpPr>
              <p:grpSpPr>
                <a:xfrm>
                  <a:off x="4642088" y="5653525"/>
                  <a:ext cx="2878499" cy="542810"/>
                  <a:chOff x="4734504" y="5929939"/>
                  <a:chExt cx="2878499" cy="542810"/>
                </a:xfrm>
              </p:grpSpPr>
              <p:sp>
                <p:nvSpPr>
                  <p:cNvPr id="148" name="Rectangle 147">
                    <a:extLst>
                      <a:ext uri="{FF2B5EF4-FFF2-40B4-BE49-F238E27FC236}">
                        <a16:creationId xmlns:a16="http://schemas.microsoft.com/office/drawing/2014/main" id="{A6844A73-C43F-CD48-94CD-0E1FCD4CDEBB}"/>
                      </a:ext>
                    </a:extLst>
                  </p:cNvPr>
                  <p:cNvSpPr/>
                  <p:nvPr/>
                </p:nvSpPr>
                <p:spPr>
                  <a:xfrm>
                    <a:off x="4734504" y="5929939"/>
                    <a:ext cx="2874083" cy="540476"/>
                  </a:xfrm>
                  <a:prstGeom prst="rect">
                    <a:avLst/>
                  </a:prstGeom>
                  <a:solidFill>
                    <a:schemeClr val="accent1">
                      <a:lumMod val="20000"/>
                      <a:lumOff val="80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2" name="Group 301">
                    <a:extLst>
                      <a:ext uri="{FF2B5EF4-FFF2-40B4-BE49-F238E27FC236}">
                        <a16:creationId xmlns:a16="http://schemas.microsoft.com/office/drawing/2014/main" id="{A6510797-F445-60B4-1956-BA35936A5644}"/>
                      </a:ext>
                    </a:extLst>
                  </p:cNvPr>
                  <p:cNvGrpSpPr/>
                  <p:nvPr/>
                </p:nvGrpSpPr>
                <p:grpSpPr>
                  <a:xfrm>
                    <a:off x="5985995" y="5993963"/>
                    <a:ext cx="506091" cy="332400"/>
                    <a:chOff x="1197429" y="6120104"/>
                    <a:chExt cx="506091" cy="332400"/>
                  </a:xfrm>
                </p:grpSpPr>
                <p:sp>
                  <p:nvSpPr>
                    <p:cNvPr id="303" name="Rectangle 302">
                      <a:extLst>
                        <a:ext uri="{FF2B5EF4-FFF2-40B4-BE49-F238E27FC236}">
                          <a16:creationId xmlns:a16="http://schemas.microsoft.com/office/drawing/2014/main" id="{94ABB61C-C53C-7DEF-9398-EFA235D834D7}"/>
                        </a:ext>
                      </a:extLst>
                    </p:cNvPr>
                    <p:cNvSpPr/>
                    <p:nvPr/>
                  </p:nvSpPr>
                  <p:spPr>
                    <a:xfrm>
                      <a:off x="1197429" y="6120104"/>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Rectangle 303">
                      <a:extLst>
                        <a:ext uri="{FF2B5EF4-FFF2-40B4-BE49-F238E27FC236}">
                          <a16:creationId xmlns:a16="http://schemas.microsoft.com/office/drawing/2014/main" id="{EB6DC55A-0070-C2AC-61B3-BF6C342DB87A}"/>
                        </a:ext>
                      </a:extLst>
                    </p:cNvPr>
                    <p:cNvSpPr/>
                    <p:nvPr/>
                  </p:nvSpPr>
                  <p:spPr>
                    <a:xfrm>
                      <a:off x="1349829" y="6272504"/>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ectangle 304">
                      <a:extLst>
                        <a:ext uri="{FF2B5EF4-FFF2-40B4-BE49-F238E27FC236}">
                          <a16:creationId xmlns:a16="http://schemas.microsoft.com/office/drawing/2014/main" id="{26590B08-8ADF-BC69-D870-8D7DC010C8A0}"/>
                        </a:ext>
                      </a:extLst>
                    </p:cNvPr>
                    <p:cNvSpPr/>
                    <p:nvPr/>
                  </p:nvSpPr>
                  <p:spPr>
                    <a:xfrm>
                      <a:off x="1362504" y="6120104"/>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Rectangle 305">
                      <a:extLst>
                        <a:ext uri="{FF2B5EF4-FFF2-40B4-BE49-F238E27FC236}">
                          <a16:creationId xmlns:a16="http://schemas.microsoft.com/office/drawing/2014/main" id="{5408F019-9275-FFE9-FEA1-1CB004878BDA}"/>
                        </a:ext>
                      </a:extLst>
                    </p:cNvPr>
                    <p:cNvSpPr/>
                    <p:nvPr/>
                  </p:nvSpPr>
                  <p:spPr>
                    <a:xfrm>
                      <a:off x="1523520" y="6266974"/>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8" name="Group 307">
                    <a:extLst>
                      <a:ext uri="{FF2B5EF4-FFF2-40B4-BE49-F238E27FC236}">
                        <a16:creationId xmlns:a16="http://schemas.microsoft.com/office/drawing/2014/main" id="{4720D64B-7C9A-4C6F-6CAC-8A752434A43D}"/>
                      </a:ext>
                    </a:extLst>
                  </p:cNvPr>
                  <p:cNvGrpSpPr/>
                  <p:nvPr/>
                </p:nvGrpSpPr>
                <p:grpSpPr>
                  <a:xfrm>
                    <a:off x="4738920" y="5932273"/>
                    <a:ext cx="2874083" cy="540476"/>
                    <a:chOff x="2551008" y="1399346"/>
                    <a:chExt cx="3533084" cy="716851"/>
                  </a:xfrm>
                </p:grpSpPr>
                <p:sp>
                  <p:nvSpPr>
                    <p:cNvPr id="309" name="Oval 308">
                      <a:extLst>
                        <a:ext uri="{FF2B5EF4-FFF2-40B4-BE49-F238E27FC236}">
                          <a16:creationId xmlns:a16="http://schemas.microsoft.com/office/drawing/2014/main" id="{B87F6B8C-02D8-F0BD-E6BB-ED8E2C953F85}"/>
                        </a:ext>
                      </a:extLst>
                    </p:cNvPr>
                    <p:cNvSpPr/>
                    <p:nvPr/>
                  </p:nvSpPr>
                  <p:spPr>
                    <a:xfrm>
                      <a:off x="5904092" y="190630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805623C0-5F6E-DBF5-A0B5-7D63EAF70E94}"/>
                        </a:ext>
                      </a:extLst>
                    </p:cNvPr>
                    <p:cNvSpPr/>
                    <p:nvPr/>
                  </p:nvSpPr>
                  <p:spPr>
                    <a:xfrm>
                      <a:off x="4767112" y="1922040"/>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FB7D9108-BE40-D324-2890-41DE4EF93EC7}"/>
                        </a:ext>
                      </a:extLst>
                    </p:cNvPr>
                    <p:cNvSpPr/>
                    <p:nvPr/>
                  </p:nvSpPr>
                  <p:spPr>
                    <a:xfrm>
                      <a:off x="5893208" y="145528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2E06AB99-2CF1-566F-C978-9DF3E1AEF325}"/>
                        </a:ext>
                      </a:extLst>
                    </p:cNvPr>
                    <p:cNvSpPr/>
                    <p:nvPr/>
                  </p:nvSpPr>
                  <p:spPr>
                    <a:xfrm>
                      <a:off x="3350968" y="1893691"/>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30E488DB-6973-1614-37AB-542242864E10}"/>
                        </a:ext>
                      </a:extLst>
                    </p:cNvPr>
                    <p:cNvSpPr/>
                    <p:nvPr/>
                  </p:nvSpPr>
                  <p:spPr>
                    <a:xfrm>
                      <a:off x="3559816" y="1419282"/>
                      <a:ext cx="252000" cy="252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20866B6F-7682-815D-F694-1BC6FBFCC19A}"/>
                        </a:ext>
                      </a:extLst>
                    </p:cNvPr>
                    <p:cNvSpPr/>
                    <p:nvPr/>
                  </p:nvSpPr>
                  <p:spPr>
                    <a:xfrm>
                      <a:off x="2925288" y="1437634"/>
                      <a:ext cx="288000" cy="288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E00E0FD4-92DD-C195-FC04-623D377073EB}"/>
                        </a:ext>
                      </a:extLst>
                    </p:cNvPr>
                    <p:cNvSpPr/>
                    <p:nvPr/>
                  </p:nvSpPr>
                  <p:spPr>
                    <a:xfrm>
                      <a:off x="3889488" y="1842626"/>
                      <a:ext cx="252000" cy="252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68C20DC6-DB41-F504-3B3F-7789A0D1CBCB}"/>
                        </a:ext>
                      </a:extLst>
                    </p:cNvPr>
                    <p:cNvSpPr/>
                    <p:nvPr/>
                  </p:nvSpPr>
                  <p:spPr>
                    <a:xfrm>
                      <a:off x="3946416" y="14574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8B7B14FF-34BE-960B-2884-231A65EECB02}"/>
                        </a:ext>
                      </a:extLst>
                    </p:cNvPr>
                    <p:cNvSpPr/>
                    <p:nvPr/>
                  </p:nvSpPr>
                  <p:spPr>
                    <a:xfrm>
                      <a:off x="4098816" y="16098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C6EF1E9E-27AA-588E-8544-B2FFB8CE1199}"/>
                        </a:ext>
                      </a:extLst>
                    </p:cNvPr>
                    <p:cNvSpPr/>
                    <p:nvPr/>
                  </p:nvSpPr>
                  <p:spPr>
                    <a:xfrm>
                      <a:off x="4251216" y="17622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CA514A63-372C-1C79-3D53-E8BD3AD4D866}"/>
                        </a:ext>
                      </a:extLst>
                    </p:cNvPr>
                    <p:cNvSpPr/>
                    <p:nvPr/>
                  </p:nvSpPr>
                  <p:spPr>
                    <a:xfrm>
                      <a:off x="4403616" y="19146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04E281E3-196A-DEB3-6311-BD6662A81A5F}"/>
                        </a:ext>
                      </a:extLst>
                    </p:cNvPr>
                    <p:cNvSpPr/>
                    <p:nvPr/>
                  </p:nvSpPr>
                  <p:spPr>
                    <a:xfrm>
                      <a:off x="5079552" y="14574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AD2D3718-F968-AD5B-6AF3-DA24492A5794}"/>
                        </a:ext>
                      </a:extLst>
                    </p:cNvPr>
                    <p:cNvSpPr/>
                    <p:nvPr/>
                  </p:nvSpPr>
                  <p:spPr>
                    <a:xfrm>
                      <a:off x="5231952" y="16098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FE01374E-E360-AB2B-C73F-D2D93C7690CE}"/>
                        </a:ext>
                      </a:extLst>
                    </p:cNvPr>
                    <p:cNvSpPr/>
                    <p:nvPr/>
                  </p:nvSpPr>
                  <p:spPr>
                    <a:xfrm>
                      <a:off x="5384352" y="17622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8ED88DCE-2CBB-F9E2-724D-00909FD49026}"/>
                        </a:ext>
                      </a:extLst>
                    </p:cNvPr>
                    <p:cNvSpPr/>
                    <p:nvPr/>
                  </p:nvSpPr>
                  <p:spPr>
                    <a:xfrm>
                      <a:off x="5536752" y="19146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260B7D06-3C33-E7D0-BB55-9D67B268E37F}"/>
                        </a:ext>
                      </a:extLst>
                    </p:cNvPr>
                    <p:cNvSpPr/>
                    <p:nvPr/>
                  </p:nvSpPr>
                  <p:spPr>
                    <a:xfrm>
                      <a:off x="4896976" y="1622760"/>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E9A3A307-9306-AAF8-0C62-79C25667278C}"/>
                        </a:ext>
                      </a:extLst>
                    </p:cNvPr>
                    <p:cNvSpPr/>
                    <p:nvPr/>
                  </p:nvSpPr>
                  <p:spPr>
                    <a:xfrm>
                      <a:off x="4524816" y="14574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E0C20611-B938-98B2-4888-0611C1910B54}"/>
                        </a:ext>
                      </a:extLst>
                    </p:cNvPr>
                    <p:cNvSpPr/>
                    <p:nvPr/>
                  </p:nvSpPr>
                  <p:spPr>
                    <a:xfrm>
                      <a:off x="2551008" y="14591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EDC41EC8-D403-427E-EF98-C14013267CFF}"/>
                        </a:ext>
                      </a:extLst>
                    </p:cNvPr>
                    <p:cNvSpPr/>
                    <p:nvPr/>
                  </p:nvSpPr>
                  <p:spPr>
                    <a:xfrm>
                      <a:off x="2703408" y="16115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90FBE5AB-63F5-7D1B-ED02-C37EC21176FB}"/>
                        </a:ext>
                      </a:extLst>
                    </p:cNvPr>
                    <p:cNvSpPr/>
                    <p:nvPr/>
                  </p:nvSpPr>
                  <p:spPr>
                    <a:xfrm>
                      <a:off x="2855808" y="17639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26365785-252E-715C-0569-39F5E8C9029B}"/>
                        </a:ext>
                      </a:extLst>
                    </p:cNvPr>
                    <p:cNvSpPr/>
                    <p:nvPr/>
                  </p:nvSpPr>
                  <p:spPr>
                    <a:xfrm>
                      <a:off x="3117936" y="1790338"/>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Star: 5 Points 38">
                      <a:extLst>
                        <a:ext uri="{FF2B5EF4-FFF2-40B4-BE49-F238E27FC236}">
                          <a16:creationId xmlns:a16="http://schemas.microsoft.com/office/drawing/2014/main" id="{D3C74ED9-E33B-A9F2-C956-14E961599BB6}"/>
                        </a:ext>
                      </a:extLst>
                    </p:cNvPr>
                    <p:cNvSpPr/>
                    <p:nvPr/>
                  </p:nvSpPr>
                  <p:spPr>
                    <a:xfrm>
                      <a:off x="3735269" y="1635282"/>
                      <a:ext cx="180000" cy="180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Star: 5 Points 38">
                      <a:extLst>
                        <a:ext uri="{FF2B5EF4-FFF2-40B4-BE49-F238E27FC236}">
                          <a16:creationId xmlns:a16="http://schemas.microsoft.com/office/drawing/2014/main" id="{6C531B42-EA5B-B24D-C584-F0927E9407DC}"/>
                        </a:ext>
                      </a:extLst>
                    </p:cNvPr>
                    <p:cNvSpPr/>
                    <p:nvPr/>
                  </p:nvSpPr>
                  <p:spPr>
                    <a:xfrm>
                      <a:off x="3335413" y="1563811"/>
                      <a:ext cx="216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Star: 5 Points 38">
                      <a:extLst>
                        <a:ext uri="{FF2B5EF4-FFF2-40B4-BE49-F238E27FC236}">
                          <a16:creationId xmlns:a16="http://schemas.microsoft.com/office/drawing/2014/main" id="{0A274608-AD66-5CB2-1E8A-1B385FAACEE4}"/>
                        </a:ext>
                      </a:extLst>
                    </p:cNvPr>
                    <p:cNvSpPr/>
                    <p:nvPr/>
                  </p:nvSpPr>
                  <p:spPr>
                    <a:xfrm>
                      <a:off x="5770472" y="1671811"/>
                      <a:ext cx="216000" cy="252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Star: 5 Points 38">
                      <a:extLst>
                        <a:ext uri="{FF2B5EF4-FFF2-40B4-BE49-F238E27FC236}">
                          <a16:creationId xmlns:a16="http://schemas.microsoft.com/office/drawing/2014/main" id="{65DDA242-C159-8F9B-75B0-2B7878E16157}"/>
                        </a:ext>
                      </a:extLst>
                    </p:cNvPr>
                    <p:cNvSpPr/>
                    <p:nvPr/>
                  </p:nvSpPr>
                  <p:spPr>
                    <a:xfrm>
                      <a:off x="4568096" y="1698626"/>
                      <a:ext cx="216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Star: 5 Points 38">
                      <a:extLst>
                        <a:ext uri="{FF2B5EF4-FFF2-40B4-BE49-F238E27FC236}">
                          <a16:creationId xmlns:a16="http://schemas.microsoft.com/office/drawing/2014/main" id="{E2D30170-0471-780A-7904-059764248F7F}"/>
                        </a:ext>
                      </a:extLst>
                    </p:cNvPr>
                    <p:cNvSpPr/>
                    <p:nvPr/>
                  </p:nvSpPr>
                  <p:spPr>
                    <a:xfrm>
                      <a:off x="5518472" y="1413522"/>
                      <a:ext cx="252000" cy="288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Star: 5 Points 38">
                      <a:extLst>
                        <a:ext uri="{FF2B5EF4-FFF2-40B4-BE49-F238E27FC236}">
                          <a16:creationId xmlns:a16="http://schemas.microsoft.com/office/drawing/2014/main" id="{4C6F89E8-82D0-DDFF-C0E2-B1484D24E471}"/>
                        </a:ext>
                      </a:extLst>
                    </p:cNvPr>
                    <p:cNvSpPr/>
                    <p:nvPr/>
                  </p:nvSpPr>
                  <p:spPr>
                    <a:xfrm>
                      <a:off x="5026976" y="1841651"/>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Star: 5 Points 38">
                      <a:extLst>
                        <a:ext uri="{FF2B5EF4-FFF2-40B4-BE49-F238E27FC236}">
                          <a16:creationId xmlns:a16="http://schemas.microsoft.com/office/drawing/2014/main" id="{9D95F3E5-82F8-5302-B5E3-37C61BDF5B83}"/>
                        </a:ext>
                      </a:extLst>
                    </p:cNvPr>
                    <p:cNvSpPr/>
                    <p:nvPr/>
                  </p:nvSpPr>
                  <p:spPr>
                    <a:xfrm>
                      <a:off x="2567808" y="1839131"/>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Star: 5 Points 38">
                      <a:extLst>
                        <a:ext uri="{FF2B5EF4-FFF2-40B4-BE49-F238E27FC236}">
                          <a16:creationId xmlns:a16="http://schemas.microsoft.com/office/drawing/2014/main" id="{27CA4397-39F2-A589-B049-AA917998CF72}"/>
                        </a:ext>
                      </a:extLst>
                    </p:cNvPr>
                    <p:cNvSpPr/>
                    <p:nvPr/>
                  </p:nvSpPr>
                  <p:spPr>
                    <a:xfrm rot="14706367">
                      <a:off x="3556620" y="1864197"/>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Star: 5 Points 38">
                      <a:extLst>
                        <a:ext uri="{FF2B5EF4-FFF2-40B4-BE49-F238E27FC236}">
                          <a16:creationId xmlns:a16="http://schemas.microsoft.com/office/drawing/2014/main" id="{2C50BF11-796D-9B8D-1ADE-53C7E4F7CE28}"/>
                        </a:ext>
                      </a:extLst>
                    </p:cNvPr>
                    <p:cNvSpPr/>
                    <p:nvPr/>
                  </p:nvSpPr>
                  <p:spPr>
                    <a:xfrm rot="12967042">
                      <a:off x="4210173" y="1428313"/>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Star: 5 Points 38">
                      <a:extLst>
                        <a:ext uri="{FF2B5EF4-FFF2-40B4-BE49-F238E27FC236}">
                          <a16:creationId xmlns:a16="http://schemas.microsoft.com/office/drawing/2014/main" id="{BDF9DCEE-2E7A-F577-7CCB-E95049E63B9C}"/>
                        </a:ext>
                      </a:extLst>
                    </p:cNvPr>
                    <p:cNvSpPr/>
                    <p:nvPr/>
                  </p:nvSpPr>
                  <p:spPr>
                    <a:xfrm>
                      <a:off x="4723752" y="1399346"/>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85" name="Oval 384">
                  <a:extLst>
                    <a:ext uri="{FF2B5EF4-FFF2-40B4-BE49-F238E27FC236}">
                      <a16:creationId xmlns:a16="http://schemas.microsoft.com/office/drawing/2014/main" id="{E67C2D2B-2E59-6B11-689F-A35807C4C626}"/>
                    </a:ext>
                  </a:extLst>
                </p:cNvPr>
                <p:cNvSpPr/>
                <p:nvPr/>
              </p:nvSpPr>
              <p:spPr>
                <a:xfrm>
                  <a:off x="5698228" y="5649139"/>
                  <a:ext cx="833911" cy="540476"/>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8" name="Group 387">
                <a:extLst>
                  <a:ext uri="{FF2B5EF4-FFF2-40B4-BE49-F238E27FC236}">
                    <a16:creationId xmlns:a16="http://schemas.microsoft.com/office/drawing/2014/main" id="{27A83656-84FC-6B56-5B78-C9AFC3FBFBC4}"/>
                  </a:ext>
                </a:extLst>
              </p:cNvPr>
              <p:cNvGrpSpPr/>
              <p:nvPr/>
            </p:nvGrpSpPr>
            <p:grpSpPr>
              <a:xfrm>
                <a:off x="9008425" y="5212607"/>
                <a:ext cx="2882937" cy="552005"/>
                <a:chOff x="9008425" y="5212607"/>
                <a:chExt cx="2882937" cy="552005"/>
              </a:xfrm>
            </p:grpSpPr>
            <p:sp>
              <p:nvSpPr>
                <p:cNvPr id="351" name="Rectangle 350">
                  <a:extLst>
                    <a:ext uri="{FF2B5EF4-FFF2-40B4-BE49-F238E27FC236}">
                      <a16:creationId xmlns:a16="http://schemas.microsoft.com/office/drawing/2014/main" id="{980EF61E-68E7-B998-DE2D-0C0FDE3E0D82}"/>
                    </a:ext>
                  </a:extLst>
                </p:cNvPr>
                <p:cNvSpPr/>
                <p:nvPr/>
              </p:nvSpPr>
              <p:spPr>
                <a:xfrm>
                  <a:off x="9008425" y="5219297"/>
                  <a:ext cx="2874083" cy="540476"/>
                </a:xfrm>
                <a:prstGeom prst="rect">
                  <a:avLst/>
                </a:prstGeom>
                <a:solidFill>
                  <a:schemeClr val="accent1">
                    <a:lumMod val="20000"/>
                    <a:lumOff val="80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4" name="Group 383">
                  <a:extLst>
                    <a:ext uri="{FF2B5EF4-FFF2-40B4-BE49-F238E27FC236}">
                      <a16:creationId xmlns:a16="http://schemas.microsoft.com/office/drawing/2014/main" id="{E5865AF7-F14C-85B9-8672-D74ADC9F2811}"/>
                    </a:ext>
                  </a:extLst>
                </p:cNvPr>
                <p:cNvGrpSpPr/>
                <p:nvPr/>
              </p:nvGrpSpPr>
              <p:grpSpPr>
                <a:xfrm>
                  <a:off x="10407346" y="5278378"/>
                  <a:ext cx="192675" cy="332400"/>
                  <a:chOff x="2603410" y="6289492"/>
                  <a:chExt cx="192675" cy="332400"/>
                </a:xfrm>
              </p:grpSpPr>
              <p:sp>
                <p:nvSpPr>
                  <p:cNvPr id="298" name="Rectangle 297">
                    <a:extLst>
                      <a:ext uri="{FF2B5EF4-FFF2-40B4-BE49-F238E27FC236}">
                        <a16:creationId xmlns:a16="http://schemas.microsoft.com/office/drawing/2014/main" id="{D15D8F1E-8197-A842-5C19-A617C095B40B}"/>
                      </a:ext>
                    </a:extLst>
                  </p:cNvPr>
                  <p:cNvSpPr/>
                  <p:nvPr/>
                </p:nvSpPr>
                <p:spPr>
                  <a:xfrm>
                    <a:off x="2603410" y="6441892"/>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Rectangle 298">
                    <a:extLst>
                      <a:ext uri="{FF2B5EF4-FFF2-40B4-BE49-F238E27FC236}">
                        <a16:creationId xmlns:a16="http://schemas.microsoft.com/office/drawing/2014/main" id="{2281AA7E-F988-4E2B-65CC-3E05A96EEB84}"/>
                      </a:ext>
                    </a:extLst>
                  </p:cNvPr>
                  <p:cNvSpPr/>
                  <p:nvPr/>
                </p:nvSpPr>
                <p:spPr>
                  <a:xfrm>
                    <a:off x="2616085" y="6289492"/>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2" name="Group 351">
                  <a:extLst>
                    <a:ext uri="{FF2B5EF4-FFF2-40B4-BE49-F238E27FC236}">
                      <a16:creationId xmlns:a16="http://schemas.microsoft.com/office/drawing/2014/main" id="{FC202324-332C-72C6-C518-C1B14B648ADF}"/>
                    </a:ext>
                  </a:extLst>
                </p:cNvPr>
                <p:cNvGrpSpPr/>
                <p:nvPr/>
              </p:nvGrpSpPr>
              <p:grpSpPr>
                <a:xfrm>
                  <a:off x="9017279" y="5224136"/>
                  <a:ext cx="2874083" cy="540476"/>
                  <a:chOff x="2551008" y="1399346"/>
                  <a:chExt cx="3533084" cy="716851"/>
                </a:xfrm>
              </p:grpSpPr>
              <p:sp>
                <p:nvSpPr>
                  <p:cNvPr id="353" name="Oval 352">
                    <a:extLst>
                      <a:ext uri="{FF2B5EF4-FFF2-40B4-BE49-F238E27FC236}">
                        <a16:creationId xmlns:a16="http://schemas.microsoft.com/office/drawing/2014/main" id="{4E424BBF-AB92-B33A-D019-91D30F9D08B3}"/>
                      </a:ext>
                    </a:extLst>
                  </p:cNvPr>
                  <p:cNvSpPr/>
                  <p:nvPr/>
                </p:nvSpPr>
                <p:spPr>
                  <a:xfrm>
                    <a:off x="5904092" y="190630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Oval 353">
                    <a:extLst>
                      <a:ext uri="{FF2B5EF4-FFF2-40B4-BE49-F238E27FC236}">
                        <a16:creationId xmlns:a16="http://schemas.microsoft.com/office/drawing/2014/main" id="{050425B4-1CB4-CE18-1ABC-F187116F5FD0}"/>
                      </a:ext>
                    </a:extLst>
                  </p:cNvPr>
                  <p:cNvSpPr/>
                  <p:nvPr/>
                </p:nvSpPr>
                <p:spPr>
                  <a:xfrm>
                    <a:off x="4767112" y="1922040"/>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Oval 354">
                    <a:extLst>
                      <a:ext uri="{FF2B5EF4-FFF2-40B4-BE49-F238E27FC236}">
                        <a16:creationId xmlns:a16="http://schemas.microsoft.com/office/drawing/2014/main" id="{D9092BA4-CC2D-DF1D-D9C1-22052C749FFE}"/>
                      </a:ext>
                    </a:extLst>
                  </p:cNvPr>
                  <p:cNvSpPr/>
                  <p:nvPr/>
                </p:nvSpPr>
                <p:spPr>
                  <a:xfrm>
                    <a:off x="5893208" y="145528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Oval 355">
                    <a:extLst>
                      <a:ext uri="{FF2B5EF4-FFF2-40B4-BE49-F238E27FC236}">
                        <a16:creationId xmlns:a16="http://schemas.microsoft.com/office/drawing/2014/main" id="{0BFF64D2-03FC-49FA-ED4E-C08CA902D534}"/>
                      </a:ext>
                    </a:extLst>
                  </p:cNvPr>
                  <p:cNvSpPr/>
                  <p:nvPr/>
                </p:nvSpPr>
                <p:spPr>
                  <a:xfrm>
                    <a:off x="3350968" y="1893691"/>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val 356">
                    <a:extLst>
                      <a:ext uri="{FF2B5EF4-FFF2-40B4-BE49-F238E27FC236}">
                        <a16:creationId xmlns:a16="http://schemas.microsoft.com/office/drawing/2014/main" id="{ED4EE656-450A-4DD2-1D20-EB214A647323}"/>
                      </a:ext>
                    </a:extLst>
                  </p:cNvPr>
                  <p:cNvSpPr/>
                  <p:nvPr/>
                </p:nvSpPr>
                <p:spPr>
                  <a:xfrm>
                    <a:off x="3559816" y="1419282"/>
                    <a:ext cx="252000" cy="252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Oval 357">
                    <a:extLst>
                      <a:ext uri="{FF2B5EF4-FFF2-40B4-BE49-F238E27FC236}">
                        <a16:creationId xmlns:a16="http://schemas.microsoft.com/office/drawing/2014/main" id="{8673BCFF-CB25-FAB3-9DD5-B37621CB546F}"/>
                      </a:ext>
                    </a:extLst>
                  </p:cNvPr>
                  <p:cNvSpPr/>
                  <p:nvPr/>
                </p:nvSpPr>
                <p:spPr>
                  <a:xfrm>
                    <a:off x="2925288" y="1437634"/>
                    <a:ext cx="288000" cy="288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Oval 358">
                    <a:extLst>
                      <a:ext uri="{FF2B5EF4-FFF2-40B4-BE49-F238E27FC236}">
                        <a16:creationId xmlns:a16="http://schemas.microsoft.com/office/drawing/2014/main" id="{D544A27F-A33F-C478-9C24-737F348DC9BA}"/>
                      </a:ext>
                    </a:extLst>
                  </p:cNvPr>
                  <p:cNvSpPr/>
                  <p:nvPr/>
                </p:nvSpPr>
                <p:spPr>
                  <a:xfrm>
                    <a:off x="3889488" y="1842626"/>
                    <a:ext cx="252000" cy="252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Oval 359">
                    <a:extLst>
                      <a:ext uri="{FF2B5EF4-FFF2-40B4-BE49-F238E27FC236}">
                        <a16:creationId xmlns:a16="http://schemas.microsoft.com/office/drawing/2014/main" id="{7D48429E-CFF6-886B-6075-750017737C71}"/>
                      </a:ext>
                    </a:extLst>
                  </p:cNvPr>
                  <p:cNvSpPr/>
                  <p:nvPr/>
                </p:nvSpPr>
                <p:spPr>
                  <a:xfrm>
                    <a:off x="3946416" y="14574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Oval 360">
                    <a:extLst>
                      <a:ext uri="{FF2B5EF4-FFF2-40B4-BE49-F238E27FC236}">
                        <a16:creationId xmlns:a16="http://schemas.microsoft.com/office/drawing/2014/main" id="{8C2308E1-5650-3F3B-0D5D-556AA5A7C5F3}"/>
                      </a:ext>
                    </a:extLst>
                  </p:cNvPr>
                  <p:cNvSpPr/>
                  <p:nvPr/>
                </p:nvSpPr>
                <p:spPr>
                  <a:xfrm>
                    <a:off x="4098816" y="16098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Oval 361">
                    <a:extLst>
                      <a:ext uri="{FF2B5EF4-FFF2-40B4-BE49-F238E27FC236}">
                        <a16:creationId xmlns:a16="http://schemas.microsoft.com/office/drawing/2014/main" id="{25FED031-6AB3-ED20-E6B1-0B251E4C1823}"/>
                      </a:ext>
                    </a:extLst>
                  </p:cNvPr>
                  <p:cNvSpPr/>
                  <p:nvPr/>
                </p:nvSpPr>
                <p:spPr>
                  <a:xfrm>
                    <a:off x="4251216" y="17622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Oval 362">
                    <a:extLst>
                      <a:ext uri="{FF2B5EF4-FFF2-40B4-BE49-F238E27FC236}">
                        <a16:creationId xmlns:a16="http://schemas.microsoft.com/office/drawing/2014/main" id="{916E219F-92A7-8853-0C00-EB889E5A7223}"/>
                      </a:ext>
                    </a:extLst>
                  </p:cNvPr>
                  <p:cNvSpPr/>
                  <p:nvPr/>
                </p:nvSpPr>
                <p:spPr>
                  <a:xfrm>
                    <a:off x="4403616" y="19146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Oval 363">
                    <a:extLst>
                      <a:ext uri="{FF2B5EF4-FFF2-40B4-BE49-F238E27FC236}">
                        <a16:creationId xmlns:a16="http://schemas.microsoft.com/office/drawing/2014/main" id="{0A9C96C3-D0AF-FADD-EEA2-47B49A0052BE}"/>
                      </a:ext>
                    </a:extLst>
                  </p:cNvPr>
                  <p:cNvSpPr/>
                  <p:nvPr/>
                </p:nvSpPr>
                <p:spPr>
                  <a:xfrm>
                    <a:off x="5079552" y="14574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val 364">
                    <a:extLst>
                      <a:ext uri="{FF2B5EF4-FFF2-40B4-BE49-F238E27FC236}">
                        <a16:creationId xmlns:a16="http://schemas.microsoft.com/office/drawing/2014/main" id="{67CBEBA0-FCB9-AF8E-911C-D6407C8B7F74}"/>
                      </a:ext>
                    </a:extLst>
                  </p:cNvPr>
                  <p:cNvSpPr/>
                  <p:nvPr/>
                </p:nvSpPr>
                <p:spPr>
                  <a:xfrm>
                    <a:off x="5231952" y="16098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Oval 365">
                    <a:extLst>
                      <a:ext uri="{FF2B5EF4-FFF2-40B4-BE49-F238E27FC236}">
                        <a16:creationId xmlns:a16="http://schemas.microsoft.com/office/drawing/2014/main" id="{1A49F9AC-205E-0A41-2B51-22C0436853A0}"/>
                      </a:ext>
                    </a:extLst>
                  </p:cNvPr>
                  <p:cNvSpPr/>
                  <p:nvPr/>
                </p:nvSpPr>
                <p:spPr>
                  <a:xfrm>
                    <a:off x="5384352" y="17622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Oval 366">
                    <a:extLst>
                      <a:ext uri="{FF2B5EF4-FFF2-40B4-BE49-F238E27FC236}">
                        <a16:creationId xmlns:a16="http://schemas.microsoft.com/office/drawing/2014/main" id="{9711BEEB-2C58-D6DF-0689-80578D105C40}"/>
                      </a:ext>
                    </a:extLst>
                  </p:cNvPr>
                  <p:cNvSpPr/>
                  <p:nvPr/>
                </p:nvSpPr>
                <p:spPr>
                  <a:xfrm>
                    <a:off x="5536752" y="19146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Oval 367">
                    <a:extLst>
                      <a:ext uri="{FF2B5EF4-FFF2-40B4-BE49-F238E27FC236}">
                        <a16:creationId xmlns:a16="http://schemas.microsoft.com/office/drawing/2014/main" id="{9ED0EF2D-71D4-3B91-613E-6E5B8D198EEC}"/>
                      </a:ext>
                    </a:extLst>
                  </p:cNvPr>
                  <p:cNvSpPr/>
                  <p:nvPr/>
                </p:nvSpPr>
                <p:spPr>
                  <a:xfrm>
                    <a:off x="4896976" y="1622760"/>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Oval 368">
                    <a:extLst>
                      <a:ext uri="{FF2B5EF4-FFF2-40B4-BE49-F238E27FC236}">
                        <a16:creationId xmlns:a16="http://schemas.microsoft.com/office/drawing/2014/main" id="{2FCB7EA6-A65D-654F-AF1E-86ABB04CB095}"/>
                      </a:ext>
                    </a:extLst>
                  </p:cNvPr>
                  <p:cNvSpPr/>
                  <p:nvPr/>
                </p:nvSpPr>
                <p:spPr>
                  <a:xfrm>
                    <a:off x="4524816" y="14574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Oval 369">
                    <a:extLst>
                      <a:ext uri="{FF2B5EF4-FFF2-40B4-BE49-F238E27FC236}">
                        <a16:creationId xmlns:a16="http://schemas.microsoft.com/office/drawing/2014/main" id="{E2E62B76-7E20-601E-D326-C87E58CBAB8F}"/>
                      </a:ext>
                    </a:extLst>
                  </p:cNvPr>
                  <p:cNvSpPr/>
                  <p:nvPr/>
                </p:nvSpPr>
                <p:spPr>
                  <a:xfrm>
                    <a:off x="2551008" y="14591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Oval 370">
                    <a:extLst>
                      <a:ext uri="{FF2B5EF4-FFF2-40B4-BE49-F238E27FC236}">
                        <a16:creationId xmlns:a16="http://schemas.microsoft.com/office/drawing/2014/main" id="{F86BCBF4-E1DC-4039-9EF1-D8C66AC3C724}"/>
                      </a:ext>
                    </a:extLst>
                  </p:cNvPr>
                  <p:cNvSpPr/>
                  <p:nvPr/>
                </p:nvSpPr>
                <p:spPr>
                  <a:xfrm>
                    <a:off x="2703408" y="16115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Oval 371">
                    <a:extLst>
                      <a:ext uri="{FF2B5EF4-FFF2-40B4-BE49-F238E27FC236}">
                        <a16:creationId xmlns:a16="http://schemas.microsoft.com/office/drawing/2014/main" id="{AB34B2C9-3182-C7C8-F776-A0F036EC6FEE}"/>
                      </a:ext>
                    </a:extLst>
                  </p:cNvPr>
                  <p:cNvSpPr/>
                  <p:nvPr/>
                </p:nvSpPr>
                <p:spPr>
                  <a:xfrm>
                    <a:off x="2855808" y="17639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Oval 372">
                    <a:extLst>
                      <a:ext uri="{FF2B5EF4-FFF2-40B4-BE49-F238E27FC236}">
                        <a16:creationId xmlns:a16="http://schemas.microsoft.com/office/drawing/2014/main" id="{781D5365-317A-06AE-3883-AAB172E87865}"/>
                      </a:ext>
                    </a:extLst>
                  </p:cNvPr>
                  <p:cNvSpPr/>
                  <p:nvPr/>
                </p:nvSpPr>
                <p:spPr>
                  <a:xfrm>
                    <a:off x="3117936" y="1790338"/>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Star: 5 Points 38">
                    <a:extLst>
                      <a:ext uri="{FF2B5EF4-FFF2-40B4-BE49-F238E27FC236}">
                        <a16:creationId xmlns:a16="http://schemas.microsoft.com/office/drawing/2014/main" id="{0D69B75E-8248-64E4-8711-049EF05D4986}"/>
                      </a:ext>
                    </a:extLst>
                  </p:cNvPr>
                  <p:cNvSpPr/>
                  <p:nvPr/>
                </p:nvSpPr>
                <p:spPr>
                  <a:xfrm>
                    <a:off x="3735269" y="1635282"/>
                    <a:ext cx="180000" cy="180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Star: 5 Points 38">
                    <a:extLst>
                      <a:ext uri="{FF2B5EF4-FFF2-40B4-BE49-F238E27FC236}">
                        <a16:creationId xmlns:a16="http://schemas.microsoft.com/office/drawing/2014/main" id="{8F7BE29C-44BE-F803-4D05-5D6D78EDFD40}"/>
                      </a:ext>
                    </a:extLst>
                  </p:cNvPr>
                  <p:cNvSpPr/>
                  <p:nvPr/>
                </p:nvSpPr>
                <p:spPr>
                  <a:xfrm>
                    <a:off x="3335413" y="1563811"/>
                    <a:ext cx="216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Star: 5 Points 38">
                    <a:extLst>
                      <a:ext uri="{FF2B5EF4-FFF2-40B4-BE49-F238E27FC236}">
                        <a16:creationId xmlns:a16="http://schemas.microsoft.com/office/drawing/2014/main" id="{C3930FB6-3E4C-CFA5-9AB6-7DE30858D82A}"/>
                      </a:ext>
                    </a:extLst>
                  </p:cNvPr>
                  <p:cNvSpPr/>
                  <p:nvPr/>
                </p:nvSpPr>
                <p:spPr>
                  <a:xfrm>
                    <a:off x="5770472" y="1671811"/>
                    <a:ext cx="216000" cy="252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Star: 5 Points 38">
                    <a:extLst>
                      <a:ext uri="{FF2B5EF4-FFF2-40B4-BE49-F238E27FC236}">
                        <a16:creationId xmlns:a16="http://schemas.microsoft.com/office/drawing/2014/main" id="{0142C158-4A07-CAE1-212C-C642E7BA0B0F}"/>
                      </a:ext>
                    </a:extLst>
                  </p:cNvPr>
                  <p:cNvSpPr/>
                  <p:nvPr/>
                </p:nvSpPr>
                <p:spPr>
                  <a:xfrm>
                    <a:off x="4568096" y="1698626"/>
                    <a:ext cx="216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Star: 5 Points 38">
                    <a:extLst>
                      <a:ext uri="{FF2B5EF4-FFF2-40B4-BE49-F238E27FC236}">
                        <a16:creationId xmlns:a16="http://schemas.microsoft.com/office/drawing/2014/main" id="{97168BF5-EB6C-F9D6-C70F-D42D6B2F9121}"/>
                      </a:ext>
                    </a:extLst>
                  </p:cNvPr>
                  <p:cNvSpPr/>
                  <p:nvPr/>
                </p:nvSpPr>
                <p:spPr>
                  <a:xfrm>
                    <a:off x="5518472" y="1413522"/>
                    <a:ext cx="252000" cy="288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Star: 5 Points 38">
                    <a:extLst>
                      <a:ext uri="{FF2B5EF4-FFF2-40B4-BE49-F238E27FC236}">
                        <a16:creationId xmlns:a16="http://schemas.microsoft.com/office/drawing/2014/main" id="{8444C8C1-549E-A96B-2FED-FC790A6789AD}"/>
                      </a:ext>
                    </a:extLst>
                  </p:cNvPr>
                  <p:cNvSpPr/>
                  <p:nvPr/>
                </p:nvSpPr>
                <p:spPr>
                  <a:xfrm>
                    <a:off x="5026976" y="1841651"/>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Star: 5 Points 38">
                    <a:extLst>
                      <a:ext uri="{FF2B5EF4-FFF2-40B4-BE49-F238E27FC236}">
                        <a16:creationId xmlns:a16="http://schemas.microsoft.com/office/drawing/2014/main" id="{586A3F99-463B-7625-C90E-76D4D4DB2CF5}"/>
                      </a:ext>
                    </a:extLst>
                  </p:cNvPr>
                  <p:cNvSpPr/>
                  <p:nvPr/>
                </p:nvSpPr>
                <p:spPr>
                  <a:xfrm>
                    <a:off x="2567808" y="1839131"/>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Star: 5 Points 38">
                    <a:extLst>
                      <a:ext uri="{FF2B5EF4-FFF2-40B4-BE49-F238E27FC236}">
                        <a16:creationId xmlns:a16="http://schemas.microsoft.com/office/drawing/2014/main" id="{C99EBB3D-BDCA-5BFE-8E25-BF3AC29B5EAA}"/>
                      </a:ext>
                    </a:extLst>
                  </p:cNvPr>
                  <p:cNvSpPr/>
                  <p:nvPr/>
                </p:nvSpPr>
                <p:spPr>
                  <a:xfrm rot="14706367">
                    <a:off x="3556620" y="1864197"/>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Star: 5 Points 38">
                    <a:extLst>
                      <a:ext uri="{FF2B5EF4-FFF2-40B4-BE49-F238E27FC236}">
                        <a16:creationId xmlns:a16="http://schemas.microsoft.com/office/drawing/2014/main" id="{670E92CC-33A4-FF66-DD3B-1235BD13A9AF}"/>
                      </a:ext>
                    </a:extLst>
                  </p:cNvPr>
                  <p:cNvSpPr/>
                  <p:nvPr/>
                </p:nvSpPr>
                <p:spPr>
                  <a:xfrm rot="12967042">
                    <a:off x="4210173" y="1428313"/>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Star: 5 Points 38">
                    <a:extLst>
                      <a:ext uri="{FF2B5EF4-FFF2-40B4-BE49-F238E27FC236}">
                        <a16:creationId xmlns:a16="http://schemas.microsoft.com/office/drawing/2014/main" id="{7726B878-4A0E-946F-5EDC-F9EACBEA8801}"/>
                      </a:ext>
                    </a:extLst>
                  </p:cNvPr>
                  <p:cNvSpPr/>
                  <p:nvPr/>
                </p:nvSpPr>
                <p:spPr>
                  <a:xfrm>
                    <a:off x="4723752" y="1399346"/>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6" name="Oval 385">
                  <a:extLst>
                    <a:ext uri="{FF2B5EF4-FFF2-40B4-BE49-F238E27FC236}">
                      <a16:creationId xmlns:a16="http://schemas.microsoft.com/office/drawing/2014/main" id="{686C68EE-0FBC-F007-5098-441AFBAEDEE3}"/>
                    </a:ext>
                  </a:extLst>
                </p:cNvPr>
                <p:cNvSpPr/>
                <p:nvPr/>
              </p:nvSpPr>
              <p:spPr>
                <a:xfrm>
                  <a:off x="10181709" y="5212607"/>
                  <a:ext cx="574817" cy="540476"/>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4" name="Group 393">
                <a:extLst>
                  <a:ext uri="{FF2B5EF4-FFF2-40B4-BE49-F238E27FC236}">
                    <a16:creationId xmlns:a16="http://schemas.microsoft.com/office/drawing/2014/main" id="{97C29E95-B47D-A222-D1F3-0105BCE6EBB7}"/>
                  </a:ext>
                </a:extLst>
              </p:cNvPr>
              <p:cNvGrpSpPr/>
              <p:nvPr/>
            </p:nvGrpSpPr>
            <p:grpSpPr>
              <a:xfrm>
                <a:off x="10050067" y="6015991"/>
                <a:ext cx="867901" cy="517167"/>
                <a:chOff x="2343686" y="6230330"/>
                <a:chExt cx="867901" cy="517167"/>
              </a:xfrm>
            </p:grpSpPr>
            <p:sp>
              <p:nvSpPr>
                <p:cNvPr id="342" name="Rectangle 341">
                  <a:extLst>
                    <a:ext uri="{FF2B5EF4-FFF2-40B4-BE49-F238E27FC236}">
                      <a16:creationId xmlns:a16="http://schemas.microsoft.com/office/drawing/2014/main" id="{4EF000B3-A509-EB4A-05BB-E198F2D24B04}"/>
                    </a:ext>
                  </a:extLst>
                </p:cNvPr>
                <p:cNvSpPr/>
                <p:nvPr/>
              </p:nvSpPr>
              <p:spPr>
                <a:xfrm>
                  <a:off x="2356950" y="6402914"/>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9" name="Group 388">
                  <a:extLst>
                    <a:ext uri="{FF2B5EF4-FFF2-40B4-BE49-F238E27FC236}">
                      <a16:creationId xmlns:a16="http://schemas.microsoft.com/office/drawing/2014/main" id="{09D0AFF7-88CA-6747-3755-266EB02C0D72}"/>
                    </a:ext>
                  </a:extLst>
                </p:cNvPr>
                <p:cNvGrpSpPr/>
                <p:nvPr/>
              </p:nvGrpSpPr>
              <p:grpSpPr>
                <a:xfrm>
                  <a:off x="2508774" y="6230330"/>
                  <a:ext cx="543145" cy="352584"/>
                  <a:chOff x="1157440" y="6019728"/>
                  <a:chExt cx="543145" cy="352584"/>
                </a:xfrm>
              </p:grpSpPr>
              <p:sp>
                <p:nvSpPr>
                  <p:cNvPr id="343" name="Rectangle 342">
                    <a:extLst>
                      <a:ext uri="{FF2B5EF4-FFF2-40B4-BE49-F238E27FC236}">
                        <a16:creationId xmlns:a16="http://schemas.microsoft.com/office/drawing/2014/main" id="{C0B72EAC-BAAB-DE23-82D9-734BDDE823C5}"/>
                      </a:ext>
                    </a:extLst>
                  </p:cNvPr>
                  <p:cNvSpPr/>
                  <p:nvPr/>
                </p:nvSpPr>
                <p:spPr>
                  <a:xfrm>
                    <a:off x="1182486" y="6019728"/>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Rectangle 343">
                    <a:extLst>
                      <a:ext uri="{FF2B5EF4-FFF2-40B4-BE49-F238E27FC236}">
                        <a16:creationId xmlns:a16="http://schemas.microsoft.com/office/drawing/2014/main" id="{C9C2349D-5193-FAE3-B611-6E5614193CE3}"/>
                      </a:ext>
                    </a:extLst>
                  </p:cNvPr>
                  <p:cNvSpPr/>
                  <p:nvPr/>
                </p:nvSpPr>
                <p:spPr>
                  <a:xfrm>
                    <a:off x="1334886" y="6172128"/>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Rectangle 344">
                    <a:extLst>
                      <a:ext uri="{FF2B5EF4-FFF2-40B4-BE49-F238E27FC236}">
                        <a16:creationId xmlns:a16="http://schemas.microsoft.com/office/drawing/2014/main" id="{165AB24A-7A58-7F02-90B0-A32702DE70F6}"/>
                      </a:ext>
                    </a:extLst>
                  </p:cNvPr>
                  <p:cNvSpPr/>
                  <p:nvPr/>
                </p:nvSpPr>
                <p:spPr>
                  <a:xfrm>
                    <a:off x="1347561" y="6019728"/>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Rectangle 345">
                    <a:extLst>
                      <a:ext uri="{FF2B5EF4-FFF2-40B4-BE49-F238E27FC236}">
                        <a16:creationId xmlns:a16="http://schemas.microsoft.com/office/drawing/2014/main" id="{56432BD6-71FD-518D-BE3E-72441325B7DD}"/>
                      </a:ext>
                    </a:extLst>
                  </p:cNvPr>
                  <p:cNvSpPr/>
                  <p:nvPr/>
                </p:nvSpPr>
                <p:spPr>
                  <a:xfrm>
                    <a:off x="1508577" y="6166598"/>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Rectangle 346">
                    <a:extLst>
                      <a:ext uri="{FF2B5EF4-FFF2-40B4-BE49-F238E27FC236}">
                        <a16:creationId xmlns:a16="http://schemas.microsoft.com/office/drawing/2014/main" id="{998AA0AD-718F-ED25-7F71-2CF24731C57E}"/>
                      </a:ext>
                    </a:extLst>
                  </p:cNvPr>
                  <p:cNvSpPr/>
                  <p:nvPr/>
                </p:nvSpPr>
                <p:spPr>
                  <a:xfrm>
                    <a:off x="1520585" y="6019728"/>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Rectangle 347">
                    <a:extLst>
                      <a:ext uri="{FF2B5EF4-FFF2-40B4-BE49-F238E27FC236}">
                        <a16:creationId xmlns:a16="http://schemas.microsoft.com/office/drawing/2014/main" id="{4633170D-7B84-CCA7-D19F-5F50E998DE26}"/>
                      </a:ext>
                    </a:extLst>
                  </p:cNvPr>
                  <p:cNvSpPr/>
                  <p:nvPr/>
                </p:nvSpPr>
                <p:spPr>
                  <a:xfrm>
                    <a:off x="1157440" y="6192312"/>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0" name="Rectangle 389">
                  <a:extLst>
                    <a:ext uri="{FF2B5EF4-FFF2-40B4-BE49-F238E27FC236}">
                      <a16:creationId xmlns:a16="http://schemas.microsoft.com/office/drawing/2014/main" id="{DD4D504C-CF54-DCF9-DECE-1B5B964594C5}"/>
                    </a:ext>
                  </a:extLst>
                </p:cNvPr>
                <p:cNvSpPr/>
                <p:nvPr/>
              </p:nvSpPr>
              <p:spPr>
                <a:xfrm>
                  <a:off x="2509350" y="6555314"/>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Rectangle 390">
                  <a:extLst>
                    <a:ext uri="{FF2B5EF4-FFF2-40B4-BE49-F238E27FC236}">
                      <a16:creationId xmlns:a16="http://schemas.microsoft.com/office/drawing/2014/main" id="{5537A461-5F77-BD8A-8A44-FA562E967B07}"/>
                    </a:ext>
                  </a:extLst>
                </p:cNvPr>
                <p:cNvSpPr/>
                <p:nvPr/>
              </p:nvSpPr>
              <p:spPr>
                <a:xfrm>
                  <a:off x="3031454" y="6284112"/>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Rectangle 391">
                  <a:extLst>
                    <a:ext uri="{FF2B5EF4-FFF2-40B4-BE49-F238E27FC236}">
                      <a16:creationId xmlns:a16="http://schemas.microsoft.com/office/drawing/2014/main" id="{E1458844-60D0-0786-0FA5-83975036354C}"/>
                    </a:ext>
                  </a:extLst>
                </p:cNvPr>
                <p:cNvSpPr/>
                <p:nvPr/>
              </p:nvSpPr>
              <p:spPr>
                <a:xfrm>
                  <a:off x="3031587" y="6447395"/>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Rectangle 392">
                  <a:extLst>
                    <a:ext uri="{FF2B5EF4-FFF2-40B4-BE49-F238E27FC236}">
                      <a16:creationId xmlns:a16="http://schemas.microsoft.com/office/drawing/2014/main" id="{5A1539DC-0359-5F29-7950-5EB4902B0AC2}"/>
                    </a:ext>
                  </a:extLst>
                </p:cNvPr>
                <p:cNvSpPr/>
                <p:nvPr/>
              </p:nvSpPr>
              <p:spPr>
                <a:xfrm>
                  <a:off x="2343686" y="6567497"/>
                  <a:ext cx="180000" cy="18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0" name="Group 149">
                <a:extLst>
                  <a:ext uri="{FF2B5EF4-FFF2-40B4-BE49-F238E27FC236}">
                    <a16:creationId xmlns:a16="http://schemas.microsoft.com/office/drawing/2014/main" id="{937429E6-1C34-C4CF-2C39-9C1C3BBCF23F}"/>
                  </a:ext>
                </a:extLst>
              </p:cNvPr>
              <p:cNvGrpSpPr/>
              <p:nvPr/>
            </p:nvGrpSpPr>
            <p:grpSpPr>
              <a:xfrm>
                <a:off x="9017279" y="5997312"/>
                <a:ext cx="2874083" cy="540476"/>
                <a:chOff x="2551008" y="1399346"/>
                <a:chExt cx="3533084" cy="716851"/>
              </a:xfrm>
            </p:grpSpPr>
            <p:sp>
              <p:nvSpPr>
                <p:cNvPr id="151" name="Oval 150">
                  <a:extLst>
                    <a:ext uri="{FF2B5EF4-FFF2-40B4-BE49-F238E27FC236}">
                      <a16:creationId xmlns:a16="http://schemas.microsoft.com/office/drawing/2014/main" id="{DF641403-D53C-77BA-3931-EE1E16F28264}"/>
                    </a:ext>
                  </a:extLst>
                </p:cNvPr>
                <p:cNvSpPr/>
                <p:nvPr/>
              </p:nvSpPr>
              <p:spPr>
                <a:xfrm>
                  <a:off x="5904092" y="190630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DED3254D-4543-3637-D27F-7B9503F89E94}"/>
                    </a:ext>
                  </a:extLst>
                </p:cNvPr>
                <p:cNvSpPr/>
                <p:nvPr/>
              </p:nvSpPr>
              <p:spPr>
                <a:xfrm>
                  <a:off x="4767112" y="1922040"/>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a:extLst>
                    <a:ext uri="{FF2B5EF4-FFF2-40B4-BE49-F238E27FC236}">
                      <a16:creationId xmlns:a16="http://schemas.microsoft.com/office/drawing/2014/main" id="{7771BB15-9F66-3775-6159-562A498F83CC}"/>
                    </a:ext>
                  </a:extLst>
                </p:cNvPr>
                <p:cNvSpPr/>
                <p:nvPr/>
              </p:nvSpPr>
              <p:spPr>
                <a:xfrm>
                  <a:off x="5893208" y="145528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A35BB8F9-FA91-F551-FF9B-05D11E5384D1}"/>
                    </a:ext>
                  </a:extLst>
                </p:cNvPr>
                <p:cNvSpPr/>
                <p:nvPr/>
              </p:nvSpPr>
              <p:spPr>
                <a:xfrm>
                  <a:off x="3350968" y="1893691"/>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CC1C4137-E7B6-D475-B6C2-6E818B2252D0}"/>
                    </a:ext>
                  </a:extLst>
                </p:cNvPr>
                <p:cNvSpPr/>
                <p:nvPr/>
              </p:nvSpPr>
              <p:spPr>
                <a:xfrm>
                  <a:off x="3559816" y="1419282"/>
                  <a:ext cx="252000" cy="252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9AC3D791-8489-0FD0-0752-B2C41E17D57E}"/>
                    </a:ext>
                  </a:extLst>
                </p:cNvPr>
                <p:cNvSpPr/>
                <p:nvPr/>
              </p:nvSpPr>
              <p:spPr>
                <a:xfrm>
                  <a:off x="2925288" y="1437634"/>
                  <a:ext cx="288000" cy="288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44365055-5C1E-DD30-DBD0-3434EA4AA97B}"/>
                    </a:ext>
                  </a:extLst>
                </p:cNvPr>
                <p:cNvSpPr/>
                <p:nvPr/>
              </p:nvSpPr>
              <p:spPr>
                <a:xfrm>
                  <a:off x="3889488" y="1842626"/>
                  <a:ext cx="252000" cy="252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09F465E4-908C-FE41-3C80-FD6E9D702254}"/>
                    </a:ext>
                  </a:extLst>
                </p:cNvPr>
                <p:cNvSpPr/>
                <p:nvPr/>
              </p:nvSpPr>
              <p:spPr>
                <a:xfrm>
                  <a:off x="3946416" y="14574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7856E080-5ED7-80FE-E5BC-B234620D2F7C}"/>
                    </a:ext>
                  </a:extLst>
                </p:cNvPr>
                <p:cNvSpPr/>
                <p:nvPr/>
              </p:nvSpPr>
              <p:spPr>
                <a:xfrm>
                  <a:off x="4098816" y="16098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64EC4043-DE77-4EDC-E9C0-714F72B058EF}"/>
                    </a:ext>
                  </a:extLst>
                </p:cNvPr>
                <p:cNvSpPr/>
                <p:nvPr/>
              </p:nvSpPr>
              <p:spPr>
                <a:xfrm>
                  <a:off x="4251216" y="17622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a:extLst>
                    <a:ext uri="{FF2B5EF4-FFF2-40B4-BE49-F238E27FC236}">
                      <a16:creationId xmlns:a16="http://schemas.microsoft.com/office/drawing/2014/main" id="{62CC7E3E-FD02-9911-7D13-7CC5BC472622}"/>
                    </a:ext>
                  </a:extLst>
                </p:cNvPr>
                <p:cNvSpPr/>
                <p:nvPr/>
              </p:nvSpPr>
              <p:spPr>
                <a:xfrm>
                  <a:off x="4403616" y="19146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BAF371A4-4505-89C4-0F0D-FD27D7BD002F}"/>
                    </a:ext>
                  </a:extLst>
                </p:cNvPr>
                <p:cNvSpPr/>
                <p:nvPr/>
              </p:nvSpPr>
              <p:spPr>
                <a:xfrm>
                  <a:off x="5079552" y="14574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B0CB9452-5E17-915B-9043-CE9BEC347251}"/>
                    </a:ext>
                  </a:extLst>
                </p:cNvPr>
                <p:cNvSpPr/>
                <p:nvPr/>
              </p:nvSpPr>
              <p:spPr>
                <a:xfrm>
                  <a:off x="5231952" y="16098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DB6F3731-247C-1DD2-0CB3-46199049C6A4}"/>
                    </a:ext>
                  </a:extLst>
                </p:cNvPr>
                <p:cNvSpPr/>
                <p:nvPr/>
              </p:nvSpPr>
              <p:spPr>
                <a:xfrm>
                  <a:off x="5384352" y="17622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a:extLst>
                    <a:ext uri="{FF2B5EF4-FFF2-40B4-BE49-F238E27FC236}">
                      <a16:creationId xmlns:a16="http://schemas.microsoft.com/office/drawing/2014/main" id="{F8A4419E-E288-D5BA-580D-B595B59BD3D4}"/>
                    </a:ext>
                  </a:extLst>
                </p:cNvPr>
                <p:cNvSpPr/>
                <p:nvPr/>
              </p:nvSpPr>
              <p:spPr>
                <a:xfrm>
                  <a:off x="5536752" y="19146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B5923C91-855D-65E7-3C5E-E7BB0586DD7C}"/>
                    </a:ext>
                  </a:extLst>
                </p:cNvPr>
                <p:cNvSpPr/>
                <p:nvPr/>
              </p:nvSpPr>
              <p:spPr>
                <a:xfrm>
                  <a:off x="4896976" y="1622760"/>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9C0529DD-0B03-3B73-F412-BCF5917D51BA}"/>
                    </a:ext>
                  </a:extLst>
                </p:cNvPr>
                <p:cNvSpPr/>
                <p:nvPr/>
              </p:nvSpPr>
              <p:spPr>
                <a:xfrm>
                  <a:off x="4524816" y="14574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a:extLst>
                    <a:ext uri="{FF2B5EF4-FFF2-40B4-BE49-F238E27FC236}">
                      <a16:creationId xmlns:a16="http://schemas.microsoft.com/office/drawing/2014/main" id="{BA2C018F-4F90-52C3-8EA3-470EDC7BC278}"/>
                    </a:ext>
                  </a:extLst>
                </p:cNvPr>
                <p:cNvSpPr/>
                <p:nvPr/>
              </p:nvSpPr>
              <p:spPr>
                <a:xfrm>
                  <a:off x="2551008" y="14591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a:extLst>
                    <a:ext uri="{FF2B5EF4-FFF2-40B4-BE49-F238E27FC236}">
                      <a16:creationId xmlns:a16="http://schemas.microsoft.com/office/drawing/2014/main" id="{A4022D1F-ED8D-B63D-CCA4-CB5B51A65A06}"/>
                    </a:ext>
                  </a:extLst>
                </p:cNvPr>
                <p:cNvSpPr/>
                <p:nvPr/>
              </p:nvSpPr>
              <p:spPr>
                <a:xfrm>
                  <a:off x="2703408" y="16115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725E0945-F21C-D3F5-05CB-B75290C3BB97}"/>
                    </a:ext>
                  </a:extLst>
                </p:cNvPr>
                <p:cNvSpPr/>
                <p:nvPr/>
              </p:nvSpPr>
              <p:spPr>
                <a:xfrm>
                  <a:off x="2855808" y="17639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7FD96442-2738-8E6D-D2A0-259170C7EC4A}"/>
                    </a:ext>
                  </a:extLst>
                </p:cNvPr>
                <p:cNvSpPr/>
                <p:nvPr/>
              </p:nvSpPr>
              <p:spPr>
                <a:xfrm>
                  <a:off x="3117936" y="1790338"/>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Star: 5 Points 38">
                  <a:extLst>
                    <a:ext uri="{FF2B5EF4-FFF2-40B4-BE49-F238E27FC236}">
                      <a16:creationId xmlns:a16="http://schemas.microsoft.com/office/drawing/2014/main" id="{DC9D6C5F-A087-C176-2C6E-368392463288}"/>
                    </a:ext>
                  </a:extLst>
                </p:cNvPr>
                <p:cNvSpPr/>
                <p:nvPr/>
              </p:nvSpPr>
              <p:spPr>
                <a:xfrm>
                  <a:off x="3735269" y="1635282"/>
                  <a:ext cx="180000" cy="180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Star: 5 Points 38">
                  <a:extLst>
                    <a:ext uri="{FF2B5EF4-FFF2-40B4-BE49-F238E27FC236}">
                      <a16:creationId xmlns:a16="http://schemas.microsoft.com/office/drawing/2014/main" id="{7B37D3A5-31D4-1EE0-C9AB-CDAAFE81347C}"/>
                    </a:ext>
                  </a:extLst>
                </p:cNvPr>
                <p:cNvSpPr/>
                <p:nvPr/>
              </p:nvSpPr>
              <p:spPr>
                <a:xfrm>
                  <a:off x="3335413" y="1563811"/>
                  <a:ext cx="216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Star: 5 Points 38">
                  <a:extLst>
                    <a:ext uri="{FF2B5EF4-FFF2-40B4-BE49-F238E27FC236}">
                      <a16:creationId xmlns:a16="http://schemas.microsoft.com/office/drawing/2014/main" id="{35BA0113-3294-92F1-F123-8FE9F01100C3}"/>
                    </a:ext>
                  </a:extLst>
                </p:cNvPr>
                <p:cNvSpPr/>
                <p:nvPr/>
              </p:nvSpPr>
              <p:spPr>
                <a:xfrm>
                  <a:off x="5770472" y="1671811"/>
                  <a:ext cx="216000" cy="252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Star: 5 Points 38">
                  <a:extLst>
                    <a:ext uri="{FF2B5EF4-FFF2-40B4-BE49-F238E27FC236}">
                      <a16:creationId xmlns:a16="http://schemas.microsoft.com/office/drawing/2014/main" id="{7AA8FCBA-7D9B-BB92-E60B-B218FB4F5231}"/>
                    </a:ext>
                  </a:extLst>
                </p:cNvPr>
                <p:cNvSpPr/>
                <p:nvPr/>
              </p:nvSpPr>
              <p:spPr>
                <a:xfrm>
                  <a:off x="4568096" y="1698626"/>
                  <a:ext cx="216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Star: 5 Points 38">
                  <a:extLst>
                    <a:ext uri="{FF2B5EF4-FFF2-40B4-BE49-F238E27FC236}">
                      <a16:creationId xmlns:a16="http://schemas.microsoft.com/office/drawing/2014/main" id="{82B3EAE1-3312-8059-71EF-2D3187CA7948}"/>
                    </a:ext>
                  </a:extLst>
                </p:cNvPr>
                <p:cNvSpPr/>
                <p:nvPr/>
              </p:nvSpPr>
              <p:spPr>
                <a:xfrm>
                  <a:off x="5518472" y="1413522"/>
                  <a:ext cx="252000" cy="288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Star: 5 Points 38">
                  <a:extLst>
                    <a:ext uri="{FF2B5EF4-FFF2-40B4-BE49-F238E27FC236}">
                      <a16:creationId xmlns:a16="http://schemas.microsoft.com/office/drawing/2014/main" id="{6C66242D-9FDB-AD99-3D14-48F7FB3A0B99}"/>
                    </a:ext>
                  </a:extLst>
                </p:cNvPr>
                <p:cNvSpPr/>
                <p:nvPr/>
              </p:nvSpPr>
              <p:spPr>
                <a:xfrm>
                  <a:off x="5026976" y="1841651"/>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Star: 5 Points 38">
                  <a:extLst>
                    <a:ext uri="{FF2B5EF4-FFF2-40B4-BE49-F238E27FC236}">
                      <a16:creationId xmlns:a16="http://schemas.microsoft.com/office/drawing/2014/main" id="{7D20716F-7B9B-95DA-8163-3D3C339B7678}"/>
                    </a:ext>
                  </a:extLst>
                </p:cNvPr>
                <p:cNvSpPr/>
                <p:nvPr/>
              </p:nvSpPr>
              <p:spPr>
                <a:xfrm>
                  <a:off x="2567808" y="1839131"/>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Star: 5 Points 38">
                  <a:extLst>
                    <a:ext uri="{FF2B5EF4-FFF2-40B4-BE49-F238E27FC236}">
                      <a16:creationId xmlns:a16="http://schemas.microsoft.com/office/drawing/2014/main" id="{6BDF3123-1749-9F48-EB69-09C1EFF0FC9C}"/>
                    </a:ext>
                  </a:extLst>
                </p:cNvPr>
                <p:cNvSpPr/>
                <p:nvPr/>
              </p:nvSpPr>
              <p:spPr>
                <a:xfrm rot="14706367">
                  <a:off x="3556620" y="1864197"/>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Star: 5 Points 38">
                  <a:extLst>
                    <a:ext uri="{FF2B5EF4-FFF2-40B4-BE49-F238E27FC236}">
                      <a16:creationId xmlns:a16="http://schemas.microsoft.com/office/drawing/2014/main" id="{A446761C-BD14-BE87-0459-196735C8694D}"/>
                    </a:ext>
                  </a:extLst>
                </p:cNvPr>
                <p:cNvSpPr/>
                <p:nvPr/>
              </p:nvSpPr>
              <p:spPr>
                <a:xfrm rot="12967042">
                  <a:off x="4210173" y="1428313"/>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Star: 5 Points 38">
                  <a:extLst>
                    <a:ext uri="{FF2B5EF4-FFF2-40B4-BE49-F238E27FC236}">
                      <a16:creationId xmlns:a16="http://schemas.microsoft.com/office/drawing/2014/main" id="{03AF8D2A-460E-8DD5-1589-BF1F0ACE05A9}"/>
                    </a:ext>
                  </a:extLst>
                </p:cNvPr>
                <p:cNvSpPr/>
                <p:nvPr/>
              </p:nvSpPr>
              <p:spPr>
                <a:xfrm>
                  <a:off x="4723752" y="1399346"/>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Oval 28">
                <a:extLst>
                  <a:ext uri="{FF2B5EF4-FFF2-40B4-BE49-F238E27FC236}">
                    <a16:creationId xmlns:a16="http://schemas.microsoft.com/office/drawing/2014/main" id="{7BDD9D26-1120-634C-3602-8E2E2B9A64A9}"/>
                  </a:ext>
                </a:extLst>
              </p:cNvPr>
              <p:cNvSpPr/>
              <p:nvPr/>
            </p:nvSpPr>
            <p:spPr>
              <a:xfrm>
                <a:off x="9744885" y="6005576"/>
                <a:ext cx="1453280" cy="54047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0" name="TextBox 399">
              <a:extLst>
                <a:ext uri="{FF2B5EF4-FFF2-40B4-BE49-F238E27FC236}">
                  <a16:creationId xmlns:a16="http://schemas.microsoft.com/office/drawing/2014/main" id="{205142E8-D60D-E801-783E-E8E40261A6C0}"/>
                </a:ext>
              </a:extLst>
            </p:cNvPr>
            <p:cNvSpPr txBox="1"/>
            <p:nvPr/>
          </p:nvSpPr>
          <p:spPr>
            <a:xfrm rot="20697181">
              <a:off x="7409473" y="839413"/>
              <a:ext cx="1186479" cy="400110"/>
            </a:xfrm>
            <a:prstGeom prst="rect">
              <a:avLst/>
            </a:prstGeom>
            <a:noFill/>
            <a:ln>
              <a:noFill/>
            </a:ln>
          </p:spPr>
          <p:txBody>
            <a:bodyPr wrap="none" rtlCol="0">
              <a:spAutoFit/>
            </a:bodyPr>
            <a:lstStyle/>
            <a:p>
              <a:r>
                <a:rPr lang="en-US" sz="2000" dirty="0"/>
                <a:t>shrinkage</a:t>
              </a:r>
              <a:endParaRPr lang="en-GB" sz="2000" dirty="0"/>
            </a:p>
          </p:txBody>
        </p:sp>
        <p:sp>
          <p:nvSpPr>
            <p:cNvPr id="401" name="TextBox 400">
              <a:extLst>
                <a:ext uri="{FF2B5EF4-FFF2-40B4-BE49-F238E27FC236}">
                  <a16:creationId xmlns:a16="http://schemas.microsoft.com/office/drawing/2014/main" id="{8BCB4E41-8F86-0A3F-5792-35B39F03FF42}"/>
                </a:ext>
              </a:extLst>
            </p:cNvPr>
            <p:cNvSpPr txBox="1"/>
            <p:nvPr/>
          </p:nvSpPr>
          <p:spPr>
            <a:xfrm rot="659990">
              <a:off x="7581733" y="1884446"/>
              <a:ext cx="928652" cy="400110"/>
            </a:xfrm>
            <a:prstGeom prst="rect">
              <a:avLst/>
            </a:prstGeom>
            <a:noFill/>
            <a:ln>
              <a:noFill/>
            </a:ln>
          </p:spPr>
          <p:txBody>
            <a:bodyPr wrap="none" rtlCol="0">
              <a:spAutoFit/>
            </a:bodyPr>
            <a:lstStyle/>
            <a:p>
              <a:r>
                <a:rPr lang="en-US" sz="2000" dirty="0"/>
                <a:t>growth</a:t>
              </a:r>
              <a:endParaRPr lang="en-GB" sz="2000" dirty="0"/>
            </a:p>
          </p:txBody>
        </p:sp>
      </p:grpSp>
    </p:spTree>
    <p:extLst>
      <p:ext uri="{BB962C8B-B14F-4D97-AF65-F5344CB8AC3E}">
        <p14:creationId xmlns:p14="http://schemas.microsoft.com/office/powerpoint/2010/main" val="184539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2"/>
                                        </p:tgtEl>
                                        <p:attrNameLst>
                                          <p:attrName>style.visibility</p:attrName>
                                        </p:attrNameLst>
                                      </p:cBhvr>
                                      <p:to>
                                        <p:strVal val="visible"/>
                                      </p:to>
                                    </p:set>
                                    <p:animEffect transition="in" filter="fade">
                                      <p:cBhvr>
                                        <p:cTn id="19" dur="1000"/>
                                        <p:tgtEl>
                                          <p:spTgt spid="402"/>
                                        </p:tgtEl>
                                      </p:cBhvr>
                                    </p:animEffect>
                                    <p:anim calcmode="lin" valueType="num">
                                      <p:cBhvr>
                                        <p:cTn id="20" dur="1000" fill="hold"/>
                                        <p:tgtEl>
                                          <p:spTgt spid="402"/>
                                        </p:tgtEl>
                                        <p:attrNameLst>
                                          <p:attrName>ppt_x</p:attrName>
                                        </p:attrNameLst>
                                      </p:cBhvr>
                                      <p:tavLst>
                                        <p:tav tm="0">
                                          <p:val>
                                            <p:strVal val="#ppt_x"/>
                                          </p:val>
                                        </p:tav>
                                        <p:tav tm="100000">
                                          <p:val>
                                            <p:strVal val="#ppt_x"/>
                                          </p:val>
                                        </p:tav>
                                      </p:tavLst>
                                    </p:anim>
                                    <p:anim calcmode="lin" valueType="num">
                                      <p:cBhvr>
                                        <p:cTn id="21" dur="1000" fill="hold"/>
                                        <p:tgtEl>
                                          <p:spTgt spid="40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6AE7B8-4CBC-DEFD-879A-B1E93454F9EB}"/>
              </a:ext>
            </a:extLst>
          </p:cNvPr>
          <p:cNvPicPr>
            <a:picLocks noChangeAspect="1"/>
          </p:cNvPicPr>
          <p:nvPr/>
        </p:nvPicPr>
        <p:blipFill>
          <a:blip r:embed="rId2"/>
          <a:stretch>
            <a:fillRect/>
          </a:stretch>
        </p:blipFill>
        <p:spPr>
          <a:xfrm>
            <a:off x="11054215" y="147805"/>
            <a:ext cx="348947" cy="360000"/>
          </a:xfrm>
          <a:prstGeom prst="rect">
            <a:avLst/>
          </a:prstGeom>
        </p:spPr>
      </p:pic>
      <p:pic>
        <p:nvPicPr>
          <p:cNvPr id="10" name="Picture 9">
            <a:extLst>
              <a:ext uri="{FF2B5EF4-FFF2-40B4-BE49-F238E27FC236}">
                <a16:creationId xmlns:a16="http://schemas.microsoft.com/office/drawing/2014/main" id="{3C17A684-F5DD-FBDA-0E8A-296E20679621}"/>
              </a:ext>
            </a:extLst>
          </p:cNvPr>
          <p:cNvPicPr>
            <a:picLocks noChangeAspect="1"/>
          </p:cNvPicPr>
          <p:nvPr/>
        </p:nvPicPr>
        <p:blipFill>
          <a:blip r:embed="rId3"/>
          <a:stretch>
            <a:fillRect/>
          </a:stretch>
        </p:blipFill>
        <p:spPr>
          <a:xfrm>
            <a:off x="11428221" y="147805"/>
            <a:ext cx="360000" cy="360000"/>
          </a:xfrm>
          <a:prstGeom prst="rect">
            <a:avLst/>
          </a:prstGeom>
        </p:spPr>
      </p:pic>
      <p:pic>
        <p:nvPicPr>
          <p:cNvPr id="11" name="Picture 10">
            <a:extLst>
              <a:ext uri="{FF2B5EF4-FFF2-40B4-BE49-F238E27FC236}">
                <a16:creationId xmlns:a16="http://schemas.microsoft.com/office/drawing/2014/main" id="{F8689065-FA94-A8F2-FB90-B621BC8362BF}"/>
              </a:ext>
            </a:extLst>
          </p:cNvPr>
          <p:cNvPicPr>
            <a:picLocks noChangeAspect="1"/>
          </p:cNvPicPr>
          <p:nvPr/>
        </p:nvPicPr>
        <p:blipFill>
          <a:blip r:embed="rId4"/>
          <a:stretch>
            <a:fillRect/>
          </a:stretch>
        </p:blipFill>
        <p:spPr>
          <a:xfrm>
            <a:off x="94566" y="147805"/>
            <a:ext cx="1371131" cy="360000"/>
          </a:xfrm>
          <a:prstGeom prst="rect">
            <a:avLst/>
          </a:prstGeom>
        </p:spPr>
      </p:pic>
      <p:sp>
        <p:nvSpPr>
          <p:cNvPr id="13" name="Rectangle 12">
            <a:extLst>
              <a:ext uri="{FF2B5EF4-FFF2-40B4-BE49-F238E27FC236}">
                <a16:creationId xmlns:a16="http://schemas.microsoft.com/office/drawing/2014/main" id="{B128383E-8A62-FB39-928A-18297BD789BF}"/>
              </a:ext>
            </a:extLst>
          </p:cNvPr>
          <p:cNvSpPr/>
          <p:nvPr/>
        </p:nvSpPr>
        <p:spPr>
          <a:xfrm>
            <a:off x="0" y="628650"/>
            <a:ext cx="12192000" cy="64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E664D08-0110-49FD-9300-C5E9DCC10220}"/>
              </a:ext>
            </a:extLst>
          </p:cNvPr>
          <p:cNvSpPr txBox="1"/>
          <p:nvPr/>
        </p:nvSpPr>
        <p:spPr>
          <a:xfrm>
            <a:off x="2215871" y="0"/>
            <a:ext cx="7672832" cy="584775"/>
          </a:xfrm>
          <a:prstGeom prst="rect">
            <a:avLst/>
          </a:prstGeom>
          <a:noFill/>
        </p:spPr>
        <p:txBody>
          <a:bodyPr wrap="square" rtlCol="0">
            <a:spAutoFit/>
          </a:bodyPr>
          <a:lstStyle/>
          <a:p>
            <a:pPr algn="ctr"/>
            <a:r>
              <a:rPr lang="en-US" sz="3200" dirty="0">
                <a:solidFill>
                  <a:srgbClr val="002060"/>
                </a:solidFill>
              </a:rPr>
              <a:t>Preliminary Results of Ostwald Ripening</a:t>
            </a:r>
            <a:endParaRPr lang="en-GB" sz="3200" dirty="0">
              <a:solidFill>
                <a:srgbClr val="002060"/>
              </a:solidFill>
            </a:endParaRPr>
          </a:p>
        </p:txBody>
      </p:sp>
      <p:pic>
        <p:nvPicPr>
          <p:cNvPr id="4" name="Picture 3" descr="A graph of different colored dots&#10;&#10;Description automatically generated">
            <a:extLst>
              <a:ext uri="{FF2B5EF4-FFF2-40B4-BE49-F238E27FC236}">
                <a16:creationId xmlns:a16="http://schemas.microsoft.com/office/drawing/2014/main" id="{1A5CD72F-AEDF-9D64-EA60-8F8697357A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492" y="813950"/>
            <a:ext cx="7680001" cy="5760000"/>
          </a:xfrm>
          <a:prstGeom prst="rect">
            <a:avLst/>
          </a:prstGeom>
        </p:spPr>
      </p:pic>
    </p:spTree>
    <p:extLst>
      <p:ext uri="{BB962C8B-B14F-4D97-AF65-F5344CB8AC3E}">
        <p14:creationId xmlns:p14="http://schemas.microsoft.com/office/powerpoint/2010/main" val="1013089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6AE7B8-4CBC-DEFD-879A-B1E93454F9EB}"/>
              </a:ext>
            </a:extLst>
          </p:cNvPr>
          <p:cNvPicPr>
            <a:picLocks noChangeAspect="1"/>
          </p:cNvPicPr>
          <p:nvPr/>
        </p:nvPicPr>
        <p:blipFill>
          <a:blip r:embed="rId2"/>
          <a:stretch>
            <a:fillRect/>
          </a:stretch>
        </p:blipFill>
        <p:spPr>
          <a:xfrm>
            <a:off x="11054215" y="147805"/>
            <a:ext cx="348947" cy="360000"/>
          </a:xfrm>
          <a:prstGeom prst="rect">
            <a:avLst/>
          </a:prstGeom>
        </p:spPr>
      </p:pic>
      <p:pic>
        <p:nvPicPr>
          <p:cNvPr id="10" name="Picture 9">
            <a:extLst>
              <a:ext uri="{FF2B5EF4-FFF2-40B4-BE49-F238E27FC236}">
                <a16:creationId xmlns:a16="http://schemas.microsoft.com/office/drawing/2014/main" id="{3C17A684-F5DD-FBDA-0E8A-296E20679621}"/>
              </a:ext>
            </a:extLst>
          </p:cNvPr>
          <p:cNvPicPr>
            <a:picLocks noChangeAspect="1"/>
          </p:cNvPicPr>
          <p:nvPr/>
        </p:nvPicPr>
        <p:blipFill>
          <a:blip r:embed="rId3"/>
          <a:stretch>
            <a:fillRect/>
          </a:stretch>
        </p:blipFill>
        <p:spPr>
          <a:xfrm>
            <a:off x="11428221" y="147805"/>
            <a:ext cx="360000" cy="360000"/>
          </a:xfrm>
          <a:prstGeom prst="rect">
            <a:avLst/>
          </a:prstGeom>
        </p:spPr>
      </p:pic>
      <p:pic>
        <p:nvPicPr>
          <p:cNvPr id="11" name="Picture 10">
            <a:extLst>
              <a:ext uri="{FF2B5EF4-FFF2-40B4-BE49-F238E27FC236}">
                <a16:creationId xmlns:a16="http://schemas.microsoft.com/office/drawing/2014/main" id="{F8689065-FA94-A8F2-FB90-B621BC8362BF}"/>
              </a:ext>
            </a:extLst>
          </p:cNvPr>
          <p:cNvPicPr>
            <a:picLocks noChangeAspect="1"/>
          </p:cNvPicPr>
          <p:nvPr/>
        </p:nvPicPr>
        <p:blipFill>
          <a:blip r:embed="rId4"/>
          <a:stretch>
            <a:fillRect/>
          </a:stretch>
        </p:blipFill>
        <p:spPr>
          <a:xfrm>
            <a:off x="94566" y="147805"/>
            <a:ext cx="1371131" cy="360000"/>
          </a:xfrm>
          <a:prstGeom prst="rect">
            <a:avLst/>
          </a:prstGeom>
        </p:spPr>
      </p:pic>
      <p:sp>
        <p:nvSpPr>
          <p:cNvPr id="13" name="Rectangle 12">
            <a:extLst>
              <a:ext uri="{FF2B5EF4-FFF2-40B4-BE49-F238E27FC236}">
                <a16:creationId xmlns:a16="http://schemas.microsoft.com/office/drawing/2014/main" id="{B128383E-8A62-FB39-928A-18297BD789BF}"/>
              </a:ext>
            </a:extLst>
          </p:cNvPr>
          <p:cNvSpPr/>
          <p:nvPr/>
        </p:nvSpPr>
        <p:spPr>
          <a:xfrm>
            <a:off x="0" y="628650"/>
            <a:ext cx="12192000" cy="64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E664D08-0110-49FD-9300-C5E9DCC10220}"/>
              </a:ext>
            </a:extLst>
          </p:cNvPr>
          <p:cNvSpPr txBox="1"/>
          <p:nvPr/>
        </p:nvSpPr>
        <p:spPr>
          <a:xfrm>
            <a:off x="2215871" y="0"/>
            <a:ext cx="7672832" cy="584775"/>
          </a:xfrm>
          <a:prstGeom prst="rect">
            <a:avLst/>
          </a:prstGeom>
          <a:noFill/>
        </p:spPr>
        <p:txBody>
          <a:bodyPr wrap="square" rtlCol="0">
            <a:spAutoFit/>
          </a:bodyPr>
          <a:lstStyle/>
          <a:p>
            <a:pPr algn="ctr"/>
            <a:r>
              <a:rPr lang="en-US" sz="3200" dirty="0">
                <a:solidFill>
                  <a:srgbClr val="002060"/>
                </a:solidFill>
              </a:rPr>
              <a:t>Future Works</a:t>
            </a:r>
            <a:endParaRPr lang="en-GB" sz="3200" dirty="0">
              <a:solidFill>
                <a:srgbClr val="002060"/>
              </a:solidFill>
            </a:endParaRPr>
          </a:p>
        </p:txBody>
      </p:sp>
      <p:sp>
        <p:nvSpPr>
          <p:cNvPr id="3" name="TextBox 2">
            <a:extLst>
              <a:ext uri="{FF2B5EF4-FFF2-40B4-BE49-F238E27FC236}">
                <a16:creationId xmlns:a16="http://schemas.microsoft.com/office/drawing/2014/main" id="{E90424AE-239E-665F-B645-C4D173459AB2}"/>
              </a:ext>
            </a:extLst>
          </p:cNvPr>
          <p:cNvSpPr txBox="1"/>
          <p:nvPr/>
        </p:nvSpPr>
        <p:spPr>
          <a:xfrm>
            <a:off x="1143000" y="1189508"/>
            <a:ext cx="10172700" cy="4401205"/>
          </a:xfrm>
          <a:prstGeom prst="rect">
            <a:avLst/>
          </a:prstGeom>
          <a:noFill/>
          <a:ln w="19050">
            <a:solidFill>
              <a:schemeClr val="tx1"/>
            </a:solidFill>
          </a:ln>
        </p:spPr>
        <p:txBody>
          <a:bodyPr wrap="square" rtlCol="0">
            <a:spAutoFit/>
          </a:bodyPr>
          <a:lstStyle/>
          <a:p>
            <a:pPr>
              <a:spcAft>
                <a:spcPts val="600"/>
              </a:spcAft>
            </a:pPr>
            <a:r>
              <a:rPr lang="en-US" sz="2400" b="1" dirty="0"/>
              <a:t>A. Fluid Intermittency model</a:t>
            </a:r>
          </a:p>
          <a:p>
            <a:pPr lvl="1" indent="-457200">
              <a:spcAft>
                <a:spcPts val="600"/>
              </a:spcAft>
              <a:buFont typeface="Wingdings" panose="05000000000000000000" pitchFamily="2" charset="2"/>
              <a:buChar char="Ø"/>
              <a:tabLst>
                <a:tab pos="446088" algn="l"/>
              </a:tabLst>
            </a:pPr>
            <a:r>
              <a:rPr lang="en-US" sz="2400" dirty="0"/>
              <a:t>Full development of the Intermittency model.</a:t>
            </a:r>
          </a:p>
          <a:p>
            <a:pPr lvl="1" indent="-457200">
              <a:spcAft>
                <a:spcPts val="600"/>
              </a:spcAft>
              <a:buFont typeface="Wingdings" panose="05000000000000000000" pitchFamily="2" charset="2"/>
              <a:buChar char="Ø"/>
              <a:tabLst>
                <a:tab pos="446088" algn="l"/>
              </a:tabLst>
            </a:pPr>
            <a:r>
              <a:rPr lang="en-US" sz="2400" dirty="0"/>
              <a:t>Study of the impact of geometry (sandstones and carbonates) on fluid intermittency.</a:t>
            </a:r>
          </a:p>
          <a:p>
            <a:pPr lvl="1" indent="-457200">
              <a:spcAft>
                <a:spcPts val="600"/>
              </a:spcAft>
              <a:buFont typeface="Wingdings" panose="05000000000000000000" pitchFamily="2" charset="2"/>
              <a:buChar char="Ø"/>
              <a:tabLst>
                <a:tab pos="446088" algn="l"/>
              </a:tabLst>
            </a:pPr>
            <a:r>
              <a:rPr lang="en-US" sz="2400" dirty="0"/>
              <a:t>Study of the impact of wettability on fluid intermittency.</a:t>
            </a:r>
          </a:p>
          <a:p>
            <a:pPr marL="0" lvl="1">
              <a:spcAft>
                <a:spcPts val="600"/>
              </a:spcAft>
              <a:tabLst>
                <a:tab pos="446088" algn="l"/>
              </a:tabLst>
            </a:pPr>
            <a:endParaRPr lang="en-US" sz="2400" dirty="0"/>
          </a:p>
          <a:p>
            <a:pPr marL="0" lvl="1">
              <a:spcAft>
                <a:spcPts val="600"/>
              </a:spcAft>
              <a:tabLst>
                <a:tab pos="446088" algn="l"/>
              </a:tabLst>
            </a:pPr>
            <a:r>
              <a:rPr lang="en-US" sz="2400" b="1" dirty="0"/>
              <a:t>B. Ostwald ripening model</a:t>
            </a:r>
          </a:p>
          <a:p>
            <a:pPr lvl="1" indent="-457200">
              <a:spcAft>
                <a:spcPts val="600"/>
              </a:spcAft>
              <a:buFont typeface="Wingdings" panose="05000000000000000000" pitchFamily="2" charset="2"/>
              <a:buChar char="Ø"/>
              <a:tabLst>
                <a:tab pos="446088" algn="l"/>
              </a:tabLst>
            </a:pPr>
            <a:r>
              <a:rPr lang="en-US" sz="2400" dirty="0"/>
              <a:t>Full development of the Ostwald ripening model</a:t>
            </a:r>
          </a:p>
          <a:p>
            <a:pPr lvl="1" indent="-457200">
              <a:spcAft>
                <a:spcPts val="600"/>
              </a:spcAft>
              <a:buFont typeface="Wingdings" panose="05000000000000000000" pitchFamily="2" charset="2"/>
              <a:buChar char="Ø"/>
              <a:tabLst>
                <a:tab pos="446088" algn="l"/>
              </a:tabLst>
            </a:pPr>
            <a:r>
              <a:rPr lang="en-US" sz="2400" dirty="0"/>
              <a:t>Study of time dependency of Ostwald ripening</a:t>
            </a:r>
          </a:p>
          <a:p>
            <a:pPr lvl="1" indent="-457200">
              <a:spcAft>
                <a:spcPts val="600"/>
              </a:spcAft>
              <a:buFont typeface="Wingdings" panose="05000000000000000000" pitchFamily="2" charset="2"/>
              <a:buChar char="Ø"/>
              <a:tabLst>
                <a:tab pos="446088" algn="l"/>
              </a:tabLst>
            </a:pPr>
            <a:r>
              <a:rPr lang="en-US" sz="2400" dirty="0"/>
              <a:t>Study of impact of wettability and geometry on Ostwald ripening.</a:t>
            </a:r>
          </a:p>
        </p:txBody>
      </p:sp>
    </p:spTree>
    <p:extLst>
      <p:ext uri="{BB962C8B-B14F-4D97-AF65-F5344CB8AC3E}">
        <p14:creationId xmlns:p14="http://schemas.microsoft.com/office/powerpoint/2010/main" val="2007730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6AE7B8-4CBC-DEFD-879A-B1E93454F9EB}"/>
              </a:ext>
            </a:extLst>
          </p:cNvPr>
          <p:cNvPicPr>
            <a:picLocks noChangeAspect="1"/>
          </p:cNvPicPr>
          <p:nvPr/>
        </p:nvPicPr>
        <p:blipFill>
          <a:blip r:embed="rId2"/>
          <a:stretch>
            <a:fillRect/>
          </a:stretch>
        </p:blipFill>
        <p:spPr>
          <a:xfrm>
            <a:off x="11054215" y="147805"/>
            <a:ext cx="348947" cy="360000"/>
          </a:xfrm>
          <a:prstGeom prst="rect">
            <a:avLst/>
          </a:prstGeom>
        </p:spPr>
      </p:pic>
      <p:pic>
        <p:nvPicPr>
          <p:cNvPr id="10" name="Picture 9">
            <a:extLst>
              <a:ext uri="{FF2B5EF4-FFF2-40B4-BE49-F238E27FC236}">
                <a16:creationId xmlns:a16="http://schemas.microsoft.com/office/drawing/2014/main" id="{3C17A684-F5DD-FBDA-0E8A-296E20679621}"/>
              </a:ext>
            </a:extLst>
          </p:cNvPr>
          <p:cNvPicPr>
            <a:picLocks noChangeAspect="1"/>
          </p:cNvPicPr>
          <p:nvPr/>
        </p:nvPicPr>
        <p:blipFill>
          <a:blip r:embed="rId3"/>
          <a:stretch>
            <a:fillRect/>
          </a:stretch>
        </p:blipFill>
        <p:spPr>
          <a:xfrm>
            <a:off x="11428221" y="147805"/>
            <a:ext cx="360000" cy="360000"/>
          </a:xfrm>
          <a:prstGeom prst="rect">
            <a:avLst/>
          </a:prstGeom>
        </p:spPr>
      </p:pic>
      <p:pic>
        <p:nvPicPr>
          <p:cNvPr id="11" name="Picture 10">
            <a:extLst>
              <a:ext uri="{FF2B5EF4-FFF2-40B4-BE49-F238E27FC236}">
                <a16:creationId xmlns:a16="http://schemas.microsoft.com/office/drawing/2014/main" id="{F8689065-FA94-A8F2-FB90-B621BC8362BF}"/>
              </a:ext>
            </a:extLst>
          </p:cNvPr>
          <p:cNvPicPr>
            <a:picLocks noChangeAspect="1"/>
          </p:cNvPicPr>
          <p:nvPr/>
        </p:nvPicPr>
        <p:blipFill>
          <a:blip r:embed="rId4"/>
          <a:stretch>
            <a:fillRect/>
          </a:stretch>
        </p:blipFill>
        <p:spPr>
          <a:xfrm>
            <a:off x="94566" y="147805"/>
            <a:ext cx="1371131" cy="360000"/>
          </a:xfrm>
          <a:prstGeom prst="rect">
            <a:avLst/>
          </a:prstGeom>
        </p:spPr>
      </p:pic>
      <p:sp>
        <p:nvSpPr>
          <p:cNvPr id="13" name="Rectangle 12">
            <a:extLst>
              <a:ext uri="{FF2B5EF4-FFF2-40B4-BE49-F238E27FC236}">
                <a16:creationId xmlns:a16="http://schemas.microsoft.com/office/drawing/2014/main" id="{B128383E-8A62-FB39-928A-18297BD789BF}"/>
              </a:ext>
            </a:extLst>
          </p:cNvPr>
          <p:cNvSpPr/>
          <p:nvPr/>
        </p:nvSpPr>
        <p:spPr>
          <a:xfrm>
            <a:off x="0" y="628650"/>
            <a:ext cx="12192000" cy="64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E664D08-0110-49FD-9300-C5E9DCC10220}"/>
              </a:ext>
            </a:extLst>
          </p:cNvPr>
          <p:cNvSpPr txBox="1"/>
          <p:nvPr/>
        </p:nvSpPr>
        <p:spPr>
          <a:xfrm>
            <a:off x="2215871" y="0"/>
            <a:ext cx="7672832" cy="584775"/>
          </a:xfrm>
          <a:prstGeom prst="rect">
            <a:avLst/>
          </a:prstGeom>
          <a:noFill/>
        </p:spPr>
        <p:txBody>
          <a:bodyPr wrap="square" rtlCol="0">
            <a:spAutoFit/>
          </a:bodyPr>
          <a:lstStyle/>
          <a:p>
            <a:pPr algn="ctr"/>
            <a:r>
              <a:rPr lang="en-US" sz="3200" dirty="0">
                <a:solidFill>
                  <a:srgbClr val="002060"/>
                </a:solidFill>
              </a:rPr>
              <a:t>References</a:t>
            </a:r>
            <a:endParaRPr lang="en-GB" sz="3200" dirty="0">
              <a:solidFill>
                <a:srgbClr val="002060"/>
              </a:solidFill>
            </a:endParaRPr>
          </a:p>
        </p:txBody>
      </p:sp>
      <p:sp>
        <p:nvSpPr>
          <p:cNvPr id="3" name="TextBox 2">
            <a:extLst>
              <a:ext uri="{FF2B5EF4-FFF2-40B4-BE49-F238E27FC236}">
                <a16:creationId xmlns:a16="http://schemas.microsoft.com/office/drawing/2014/main" id="{96A4870F-8F5C-5515-5A15-3F04CFC14984}"/>
              </a:ext>
            </a:extLst>
          </p:cNvPr>
          <p:cNvSpPr txBox="1"/>
          <p:nvPr/>
        </p:nvSpPr>
        <p:spPr>
          <a:xfrm>
            <a:off x="418592" y="895231"/>
            <a:ext cx="10810096" cy="5601533"/>
          </a:xfrm>
          <a:prstGeom prst="rect">
            <a:avLst/>
          </a:prstGeom>
          <a:noFill/>
          <a:ln w="19050">
            <a:solidFill>
              <a:schemeClr val="tx1"/>
            </a:solidFill>
          </a:ln>
        </p:spPr>
        <p:txBody>
          <a:bodyPr wrap="square" rtlCol="0">
            <a:spAutoFit/>
          </a:bodyPr>
          <a:lstStyle/>
          <a:p>
            <a:pPr lvl="1" indent="-457200">
              <a:spcAft>
                <a:spcPts val="600"/>
              </a:spcAft>
              <a:buFont typeface="Wingdings" panose="05000000000000000000" pitchFamily="2" charset="2"/>
              <a:buChar char="Ø"/>
              <a:tabLst>
                <a:tab pos="446088" algn="l"/>
              </a:tabLst>
            </a:pPr>
            <a:r>
              <a:rPr lang="en-US" sz="1200" b="0" i="0">
                <a:effectLst/>
                <a:latin typeface="Arial" panose="020B0604020202020204" pitchFamily="34" charset="0"/>
                <a:cs typeface="Arial" panose="020B0604020202020204" pitchFamily="34" charset="0"/>
              </a:rPr>
              <a:t>P. H. Valvatne and M. J. Blunt, “Predictive pore-scale modeling of two-phase flow in mixed wet media,” Water resources research, vol. 40, no. 7, 2004.</a:t>
            </a:r>
          </a:p>
          <a:p>
            <a:pPr lvl="1" indent="-457200">
              <a:spcAft>
                <a:spcPts val="600"/>
              </a:spcAft>
              <a:buFont typeface="Wingdings" panose="05000000000000000000" pitchFamily="2" charset="2"/>
              <a:buChar char="Ø"/>
              <a:tabLst>
                <a:tab pos="446088" algn="l"/>
              </a:tabLst>
            </a:pPr>
            <a:r>
              <a:rPr lang="en-US" sz="1200" b="0" i="0">
                <a:effectLst/>
                <a:latin typeface="Arial" panose="020B0604020202020204" pitchFamily="34" charset="0"/>
                <a:cs typeface="Arial" panose="020B0604020202020204" pitchFamily="34" charset="0"/>
              </a:rPr>
              <a:t>Y. Gao, Q. Lin, B. Bijeljic, and M. J. Blunt, “Pore-scale dynamics and the multiphase darcy law,” Physical Review Fluids, vol. 5, no. 1, p. 013 801, 2020.</a:t>
            </a:r>
            <a:r>
              <a:rPr lang="en-GB" sz="1200" b="0" i="0">
                <a:effectLst/>
                <a:latin typeface="Arial" panose="020B0604020202020204" pitchFamily="34" charset="0"/>
                <a:cs typeface="Arial" panose="020B0604020202020204" pitchFamily="34" charset="0"/>
              </a:rPr>
              <a:t> </a:t>
            </a:r>
          </a:p>
          <a:p>
            <a:pPr lvl="1" indent="-457200">
              <a:spcAft>
                <a:spcPts val="600"/>
              </a:spcAft>
              <a:buFont typeface="Wingdings" panose="05000000000000000000" pitchFamily="2" charset="2"/>
              <a:buChar char="Ø"/>
              <a:tabLst>
                <a:tab pos="446088" algn="l"/>
              </a:tabLst>
            </a:pPr>
            <a:r>
              <a:rPr lang="en-GB" sz="1200" b="0" i="0">
                <a:effectLst/>
                <a:latin typeface="Arial" panose="020B0604020202020204" pitchFamily="34" charset="0"/>
                <a:cs typeface="Arial" panose="020B0604020202020204" pitchFamily="34" charset="0"/>
              </a:rPr>
              <a:t>M. J. Blunt, Multiphase flow in permeable media: A pore-scale perspective. Cambridge university press, 2017.</a:t>
            </a:r>
          </a:p>
          <a:p>
            <a:pPr lvl="1" indent="-457200">
              <a:spcAft>
                <a:spcPts val="600"/>
              </a:spcAft>
              <a:buFont typeface="Wingdings" panose="05000000000000000000" pitchFamily="2" charset="2"/>
              <a:buChar char="Ø"/>
              <a:tabLst>
                <a:tab pos="446088" algn="l"/>
              </a:tabLst>
            </a:pPr>
            <a:r>
              <a:rPr lang="en-US" sz="1200" b="0" i="0">
                <a:effectLst/>
                <a:latin typeface="Arial" panose="020B0604020202020204" pitchFamily="34" charset="0"/>
                <a:cs typeface="Arial" panose="020B0604020202020204" pitchFamily="34" charset="0"/>
              </a:rPr>
              <a:t>C. Spurin, T. Bultreys, B. Bijeljic, M. J. Blunt, and S. Krevor, “Intermittent fluid connectivity during two-phase flow in a heterogeneous carbonate rock,” Physical Review E, vol. 100, no. 4, p. 043 103, 2019.</a:t>
            </a:r>
          </a:p>
          <a:p>
            <a:pPr lvl="1" indent="-457200">
              <a:spcAft>
                <a:spcPts val="600"/>
              </a:spcAft>
              <a:buFont typeface="Wingdings" panose="05000000000000000000" pitchFamily="2" charset="2"/>
              <a:buChar char="Ø"/>
              <a:tabLst>
                <a:tab pos="446088" algn="l"/>
              </a:tabLst>
            </a:pPr>
            <a:r>
              <a:rPr lang="en-US" sz="1200" b="0" i="0">
                <a:effectLst/>
                <a:latin typeface="Arial" panose="020B0604020202020204" pitchFamily="34" charset="0"/>
                <a:cs typeface="Arial" panose="020B0604020202020204" pitchFamily="34" charset="0"/>
              </a:rPr>
              <a:t>Y. Zhang, B. Bijeljic, Y. Gao, Q. Lin, and M. J. Blunt, “Quantification of nonlinear multiphase flow in porous media,” Geophysical Research Letters, vol. 48, no. 5, e2020GL090477, 2021.</a:t>
            </a:r>
          </a:p>
          <a:p>
            <a:pPr lvl="1" indent="-457200">
              <a:spcAft>
                <a:spcPts val="600"/>
              </a:spcAft>
              <a:buFont typeface="Wingdings" panose="05000000000000000000" pitchFamily="2" charset="2"/>
              <a:buChar char="Ø"/>
              <a:tabLst>
                <a:tab pos="446088" algn="l"/>
              </a:tabLst>
            </a:pPr>
            <a:r>
              <a:rPr lang="en-GB" sz="1200" b="0" i="0">
                <a:effectLst/>
                <a:latin typeface="Arial" panose="020B0604020202020204" pitchFamily="34" charset="0"/>
                <a:cs typeface="Arial" panose="020B0604020202020204" pitchFamily="34" charset="0"/>
              </a:rPr>
              <a:t>K. T. Tallakstad, G. Løvoll, H. A. Knudsen, T. Ramstad, E. G. Flekkøy, and K. J. M ̊aløy, “Steady-state, simultaneous two-phase flow in porous media: An experimental study,” Physical Review E, vol. 80, no. 3, p. 036 308, 2009.</a:t>
            </a:r>
          </a:p>
          <a:p>
            <a:pPr lvl="1" indent="-457200">
              <a:spcAft>
                <a:spcPts val="600"/>
              </a:spcAft>
              <a:buFont typeface="Wingdings" panose="05000000000000000000" pitchFamily="2" charset="2"/>
              <a:buChar char="Ø"/>
              <a:tabLst>
                <a:tab pos="446088" algn="l"/>
              </a:tabLst>
            </a:pPr>
            <a:r>
              <a:rPr lang="en-US" sz="1200" b="0" i="0">
                <a:effectLst/>
                <a:latin typeface="Arial" panose="020B0604020202020204" pitchFamily="34" charset="0"/>
                <a:cs typeface="Arial" panose="020B0604020202020204" pitchFamily="34" charset="0"/>
              </a:rPr>
              <a:t>A. Hansen, E. G. Flekkøy, S. Sinha, and P. A. Slotte, “A statistical mechanics framework for immiscible and incompressible two-phase flow in porous media,” Advances in Water Resources, vol. 171, p. 104 336, 2023.</a:t>
            </a:r>
          </a:p>
          <a:p>
            <a:pPr lvl="1" indent="-457200">
              <a:spcAft>
                <a:spcPts val="600"/>
              </a:spcAft>
              <a:buFont typeface="Wingdings" panose="05000000000000000000" pitchFamily="2" charset="2"/>
              <a:buChar char="Ø"/>
              <a:tabLst>
                <a:tab pos="446088" algn="l"/>
              </a:tabLst>
            </a:pPr>
            <a:r>
              <a:rPr lang="en-US" sz="1200" b="0" i="0">
                <a:effectLst/>
                <a:latin typeface="Arial" panose="020B0604020202020204" pitchFamily="34" charset="0"/>
                <a:cs typeface="Arial" panose="020B0604020202020204" pitchFamily="34" charset="0"/>
              </a:rPr>
              <a:t>H. Fyhn, S. Sinha, and A. Hansen, “Local statistics of immiscible and incompressible two-phase flow in porous media,” Physica A: Statistical Mechanics and its Applications, vol. 616, p. 128 626, 2023.</a:t>
            </a:r>
          </a:p>
          <a:p>
            <a:pPr lvl="1" indent="-457200">
              <a:spcAft>
                <a:spcPts val="600"/>
              </a:spcAft>
              <a:buFont typeface="Wingdings" panose="05000000000000000000" pitchFamily="2" charset="2"/>
              <a:buChar char="Ø"/>
              <a:tabLst>
                <a:tab pos="446088" algn="l"/>
              </a:tabLst>
            </a:pPr>
            <a:r>
              <a:rPr lang="en-US" sz="1200" b="0" i="0">
                <a:effectLst/>
                <a:latin typeface="Arial" panose="020B0604020202020204" pitchFamily="34" charset="0"/>
                <a:cs typeface="Arial" panose="020B0604020202020204" pitchFamily="34" charset="0"/>
              </a:rPr>
              <a:t>B. Raeesi, N. R. Morrow, and G. Mason, “Capillary pressure hysteresis behavior of three sandstones measured with a multistep outflow–inflow apparatus,” Vadose Zone Journal, vol. 13, no. 3, 2014.</a:t>
            </a:r>
          </a:p>
          <a:p>
            <a:pPr lvl="1" indent="-457200">
              <a:spcAft>
                <a:spcPts val="600"/>
              </a:spcAft>
              <a:buFont typeface="Wingdings" panose="05000000000000000000" pitchFamily="2" charset="2"/>
              <a:buChar char="Ø"/>
              <a:tabLst>
                <a:tab pos="446088" algn="l"/>
              </a:tabLst>
            </a:pPr>
            <a:r>
              <a:rPr lang="en-US" sz="1200">
                <a:latin typeface="Arial" panose="020B0604020202020204" pitchFamily="34" charset="0"/>
                <a:cs typeface="Arial" panose="020B0604020202020204" pitchFamily="34" charset="0"/>
              </a:rPr>
              <a:t>M. J., Blunt Ostwald ripening and gravitational equilibrium: Implications for long-term subsurface gas storage. Physical Review E, 2022, 106(4): 45-103.</a:t>
            </a:r>
          </a:p>
          <a:p>
            <a:pPr lvl="1" indent="-457200">
              <a:spcAft>
                <a:spcPts val="600"/>
              </a:spcAft>
              <a:buFont typeface="Wingdings" panose="05000000000000000000" pitchFamily="2" charset="2"/>
              <a:buChar char="Ø"/>
              <a:tabLst>
                <a:tab pos="446088" algn="l"/>
              </a:tabLst>
            </a:pPr>
            <a:r>
              <a:rPr lang="en-GB" sz="1200" b="0" i="0">
                <a:effectLst/>
                <a:latin typeface="Arial" panose="020B0604020202020204" pitchFamily="34" charset="0"/>
                <a:cs typeface="Arial" panose="020B0604020202020204" pitchFamily="34" charset="0"/>
              </a:rPr>
              <a:t>de Chalendar, J. A., Garing, C. &amp; Benson, S. M. 2017 Pore-scale considerations on Ostwald ripening in rocks. Energy Proc. 114C, 484–489.</a:t>
            </a:r>
          </a:p>
          <a:p>
            <a:pPr lvl="1" indent="-457200">
              <a:spcAft>
                <a:spcPts val="600"/>
              </a:spcAft>
              <a:buFont typeface="Wingdings" panose="05000000000000000000" pitchFamily="2" charset="2"/>
              <a:buChar char="Ø"/>
              <a:tabLst>
                <a:tab pos="446088" algn="l"/>
              </a:tabLst>
            </a:pPr>
            <a:r>
              <a:rPr lang="en-GB" sz="1200" b="0" i="0">
                <a:effectLst/>
                <a:latin typeface="Arial" panose="020B0604020202020204" pitchFamily="34" charset="0"/>
                <a:cs typeface="Arial" panose="020B0604020202020204" pitchFamily="34" charset="0"/>
              </a:rPr>
              <a:t>Y. Mehmani, K. Xu 2022 Pore-network modeling of Ostwald ripening in porous media: how do trapped bubbles equilibrate? J. Comput. Phys., 457 (2022), Article 111041.</a:t>
            </a:r>
          </a:p>
          <a:p>
            <a:pPr lvl="1" indent="-457200">
              <a:spcAft>
                <a:spcPts val="600"/>
              </a:spcAft>
              <a:buFont typeface="Wingdings" panose="05000000000000000000" pitchFamily="2" charset="2"/>
              <a:buChar char="Ø"/>
              <a:tabLst>
                <a:tab pos="446088" algn="l"/>
              </a:tabLst>
            </a:pPr>
            <a:r>
              <a:rPr lang="en-GB" sz="1200" b="0" i="0">
                <a:effectLst/>
                <a:latin typeface="Arial" panose="020B0604020202020204" pitchFamily="34" charset="0"/>
                <a:cs typeface="Arial" panose="020B0604020202020204" pitchFamily="34" charset="0"/>
              </a:rPr>
              <a:t>N.S. Muhammed, B. Haq, D. Al Shehri, A. Al-Ahmed, M.M. Rahman, E. Zaman. 2022 A review on underground hydrogen storage: insight into geological sites, influencing factors and future outlook</a:t>
            </a:r>
            <a:r>
              <a:rPr lang="en-GB" sz="1200">
                <a:latin typeface="Arial" panose="020B0604020202020204" pitchFamily="34" charset="0"/>
                <a:cs typeface="Arial" panose="020B0604020202020204" pitchFamily="34" charset="0"/>
              </a:rPr>
              <a:t> </a:t>
            </a:r>
            <a:r>
              <a:rPr lang="en-GB" sz="1200" b="0" i="0">
                <a:effectLst/>
                <a:latin typeface="Arial" panose="020B0604020202020204" pitchFamily="34" charset="0"/>
                <a:cs typeface="Arial" panose="020B0604020202020204" pitchFamily="34" charset="0"/>
              </a:rPr>
              <a:t>Energy Rep, 8 (2022), pp. 461-499.</a:t>
            </a:r>
          </a:p>
          <a:p>
            <a:pPr lvl="1" indent="-457200">
              <a:spcAft>
                <a:spcPts val="600"/>
              </a:spcAft>
              <a:buFont typeface="Wingdings" panose="05000000000000000000" pitchFamily="2" charset="2"/>
              <a:buChar char="Ø"/>
              <a:tabLst>
                <a:tab pos="446088" algn="l"/>
              </a:tabLst>
            </a:pPr>
            <a:r>
              <a:rPr lang="en-US" sz="1200"/>
              <a:t>Li, X. and Yortsos, Y.C. 1995. Theory of multiple bubble growth in porous media by solute diffusion. Chemical Engineering Science, 50, 1247-1271.</a:t>
            </a:r>
          </a:p>
          <a:p>
            <a:pPr lvl="1" indent="-457200">
              <a:spcAft>
                <a:spcPts val="600"/>
              </a:spcAft>
              <a:buFont typeface="Wingdings" panose="05000000000000000000" pitchFamily="2" charset="2"/>
              <a:buChar char="Ø"/>
              <a:tabLst>
                <a:tab pos="446088" algn="l"/>
              </a:tabLst>
            </a:pPr>
            <a:r>
              <a:rPr lang="en-US" sz="1200">
                <a:latin typeface="Arial" panose="020B0604020202020204" pitchFamily="34" charset="0"/>
                <a:cs typeface="Arial" panose="020B0604020202020204" pitchFamily="34" charset="0"/>
              </a:rPr>
              <a:t>A. Dominguez, S. Bories &amp; M. Prat 2000 Gas cluster growth by solute diffusion in porous media. Experiments and automaton simulation on pore network. Intl J. Multiphase Flow 26 (12), 1951–1979.</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237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6AE7B8-4CBC-DEFD-879A-B1E93454F9EB}"/>
              </a:ext>
            </a:extLst>
          </p:cNvPr>
          <p:cNvPicPr>
            <a:picLocks noChangeAspect="1"/>
          </p:cNvPicPr>
          <p:nvPr/>
        </p:nvPicPr>
        <p:blipFill>
          <a:blip r:embed="rId2"/>
          <a:stretch>
            <a:fillRect/>
          </a:stretch>
        </p:blipFill>
        <p:spPr>
          <a:xfrm>
            <a:off x="11054215" y="147805"/>
            <a:ext cx="348947" cy="360000"/>
          </a:xfrm>
          <a:prstGeom prst="rect">
            <a:avLst/>
          </a:prstGeom>
        </p:spPr>
      </p:pic>
      <p:pic>
        <p:nvPicPr>
          <p:cNvPr id="10" name="Picture 9">
            <a:extLst>
              <a:ext uri="{FF2B5EF4-FFF2-40B4-BE49-F238E27FC236}">
                <a16:creationId xmlns:a16="http://schemas.microsoft.com/office/drawing/2014/main" id="{3C17A684-F5DD-FBDA-0E8A-296E20679621}"/>
              </a:ext>
            </a:extLst>
          </p:cNvPr>
          <p:cNvPicPr>
            <a:picLocks noChangeAspect="1"/>
          </p:cNvPicPr>
          <p:nvPr/>
        </p:nvPicPr>
        <p:blipFill>
          <a:blip r:embed="rId3"/>
          <a:stretch>
            <a:fillRect/>
          </a:stretch>
        </p:blipFill>
        <p:spPr>
          <a:xfrm>
            <a:off x="11428221" y="147805"/>
            <a:ext cx="360000" cy="360000"/>
          </a:xfrm>
          <a:prstGeom prst="rect">
            <a:avLst/>
          </a:prstGeom>
        </p:spPr>
      </p:pic>
      <p:pic>
        <p:nvPicPr>
          <p:cNvPr id="11" name="Picture 10">
            <a:extLst>
              <a:ext uri="{FF2B5EF4-FFF2-40B4-BE49-F238E27FC236}">
                <a16:creationId xmlns:a16="http://schemas.microsoft.com/office/drawing/2014/main" id="{F8689065-FA94-A8F2-FB90-B621BC8362BF}"/>
              </a:ext>
            </a:extLst>
          </p:cNvPr>
          <p:cNvPicPr>
            <a:picLocks noChangeAspect="1"/>
          </p:cNvPicPr>
          <p:nvPr/>
        </p:nvPicPr>
        <p:blipFill>
          <a:blip r:embed="rId4"/>
          <a:stretch>
            <a:fillRect/>
          </a:stretch>
        </p:blipFill>
        <p:spPr>
          <a:xfrm>
            <a:off x="94566" y="147805"/>
            <a:ext cx="1371131" cy="360000"/>
          </a:xfrm>
          <a:prstGeom prst="rect">
            <a:avLst/>
          </a:prstGeom>
        </p:spPr>
      </p:pic>
      <p:sp>
        <p:nvSpPr>
          <p:cNvPr id="13" name="Rectangle 12">
            <a:extLst>
              <a:ext uri="{FF2B5EF4-FFF2-40B4-BE49-F238E27FC236}">
                <a16:creationId xmlns:a16="http://schemas.microsoft.com/office/drawing/2014/main" id="{B128383E-8A62-FB39-928A-18297BD789BF}"/>
              </a:ext>
            </a:extLst>
          </p:cNvPr>
          <p:cNvSpPr/>
          <p:nvPr/>
        </p:nvSpPr>
        <p:spPr>
          <a:xfrm>
            <a:off x="0" y="628650"/>
            <a:ext cx="12192000" cy="64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E664D08-0110-49FD-9300-C5E9DCC10220}"/>
              </a:ext>
            </a:extLst>
          </p:cNvPr>
          <p:cNvSpPr txBox="1"/>
          <p:nvPr/>
        </p:nvSpPr>
        <p:spPr>
          <a:xfrm>
            <a:off x="2215871" y="0"/>
            <a:ext cx="7672832" cy="584775"/>
          </a:xfrm>
          <a:prstGeom prst="rect">
            <a:avLst/>
          </a:prstGeom>
          <a:noFill/>
        </p:spPr>
        <p:txBody>
          <a:bodyPr wrap="square" rtlCol="0">
            <a:spAutoFit/>
          </a:bodyPr>
          <a:lstStyle/>
          <a:p>
            <a:pPr algn="ctr"/>
            <a:r>
              <a:rPr lang="en-US" sz="3200" dirty="0">
                <a:solidFill>
                  <a:srgbClr val="002060"/>
                </a:solidFill>
              </a:rPr>
              <a:t>Questions/Discussions</a:t>
            </a:r>
            <a:endParaRPr lang="en-GB" sz="3200" dirty="0">
              <a:solidFill>
                <a:srgbClr val="002060"/>
              </a:solidFill>
            </a:endParaRPr>
          </a:p>
        </p:txBody>
      </p:sp>
      <p:pic>
        <p:nvPicPr>
          <p:cNvPr id="3" name="Picture 2" descr="A picture containing text, vector graphics, businesscard&#10;&#10;Description automatically generated">
            <a:extLst>
              <a:ext uri="{FF2B5EF4-FFF2-40B4-BE49-F238E27FC236}">
                <a16:creationId xmlns:a16="http://schemas.microsoft.com/office/drawing/2014/main" id="{5142DF8E-7EBF-872B-1D01-008AA07C57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983" y="858012"/>
            <a:ext cx="3933825" cy="3962400"/>
          </a:xfrm>
          <a:prstGeom prst="rect">
            <a:avLst/>
          </a:prstGeom>
        </p:spPr>
      </p:pic>
      <p:pic>
        <p:nvPicPr>
          <p:cNvPr id="4" name="Picture 3" descr="Icon&#10;&#10;Description automatically generated">
            <a:extLst>
              <a:ext uri="{FF2B5EF4-FFF2-40B4-BE49-F238E27FC236}">
                <a16:creationId xmlns:a16="http://schemas.microsoft.com/office/drawing/2014/main" id="{D4412D0D-F5DA-49EC-C7AB-4D049B595B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0994" y="930146"/>
            <a:ext cx="3223262" cy="3223262"/>
          </a:xfrm>
          <a:prstGeom prst="rect">
            <a:avLst/>
          </a:prstGeom>
        </p:spPr>
      </p:pic>
      <p:sp>
        <p:nvSpPr>
          <p:cNvPr id="6" name="TextBox 5">
            <a:extLst>
              <a:ext uri="{FF2B5EF4-FFF2-40B4-BE49-F238E27FC236}">
                <a16:creationId xmlns:a16="http://schemas.microsoft.com/office/drawing/2014/main" id="{CE28EB82-12BD-E4FE-EA98-A6A4106484EC}"/>
              </a:ext>
            </a:extLst>
          </p:cNvPr>
          <p:cNvSpPr txBox="1"/>
          <p:nvPr/>
        </p:nvSpPr>
        <p:spPr>
          <a:xfrm>
            <a:off x="1719072" y="4820412"/>
            <a:ext cx="7998968" cy="646331"/>
          </a:xfrm>
          <a:prstGeom prst="rect">
            <a:avLst/>
          </a:prstGeom>
          <a:noFill/>
          <a:ln>
            <a:solidFill>
              <a:schemeClr val="accent1"/>
            </a:solidFill>
          </a:ln>
        </p:spPr>
        <p:txBody>
          <a:bodyPr wrap="square">
            <a:spAutoFit/>
          </a:bodyPr>
          <a:lstStyle/>
          <a:p>
            <a:pPr algn="ctr"/>
            <a:r>
              <a:rPr lang="en-US" sz="1800" b="1" dirty="0">
                <a:solidFill>
                  <a:srgbClr val="FF0000"/>
                </a:solidFill>
              </a:rPr>
              <a:t>For suggestions, comments and questions:</a:t>
            </a:r>
          </a:p>
          <a:p>
            <a:pPr algn="ctr"/>
            <a:r>
              <a:rPr lang="en-US" sz="1800" b="1" dirty="0">
                <a:solidFill>
                  <a:srgbClr val="FF0000"/>
                </a:solidFill>
              </a:rPr>
              <a:t>a.adebimpe21@imperial.ac.uk</a:t>
            </a:r>
            <a:endParaRPr lang="en-GB" sz="1400" dirty="0"/>
          </a:p>
        </p:txBody>
      </p:sp>
    </p:spTree>
    <p:extLst>
      <p:ext uri="{BB962C8B-B14F-4D97-AF65-F5344CB8AC3E}">
        <p14:creationId xmlns:p14="http://schemas.microsoft.com/office/powerpoint/2010/main" val="66433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6AE7B8-4CBC-DEFD-879A-B1E93454F9EB}"/>
              </a:ext>
            </a:extLst>
          </p:cNvPr>
          <p:cNvPicPr>
            <a:picLocks noChangeAspect="1"/>
          </p:cNvPicPr>
          <p:nvPr/>
        </p:nvPicPr>
        <p:blipFill>
          <a:blip r:embed="rId2"/>
          <a:stretch>
            <a:fillRect/>
          </a:stretch>
        </p:blipFill>
        <p:spPr>
          <a:xfrm>
            <a:off x="11054215" y="147805"/>
            <a:ext cx="348947" cy="360000"/>
          </a:xfrm>
          <a:prstGeom prst="rect">
            <a:avLst/>
          </a:prstGeom>
        </p:spPr>
      </p:pic>
      <p:pic>
        <p:nvPicPr>
          <p:cNvPr id="10" name="Picture 9">
            <a:extLst>
              <a:ext uri="{FF2B5EF4-FFF2-40B4-BE49-F238E27FC236}">
                <a16:creationId xmlns:a16="http://schemas.microsoft.com/office/drawing/2014/main" id="{3C17A684-F5DD-FBDA-0E8A-296E20679621}"/>
              </a:ext>
            </a:extLst>
          </p:cNvPr>
          <p:cNvPicPr>
            <a:picLocks noChangeAspect="1"/>
          </p:cNvPicPr>
          <p:nvPr/>
        </p:nvPicPr>
        <p:blipFill>
          <a:blip r:embed="rId3"/>
          <a:stretch>
            <a:fillRect/>
          </a:stretch>
        </p:blipFill>
        <p:spPr>
          <a:xfrm>
            <a:off x="11428221" y="147805"/>
            <a:ext cx="360000" cy="360000"/>
          </a:xfrm>
          <a:prstGeom prst="rect">
            <a:avLst/>
          </a:prstGeom>
        </p:spPr>
      </p:pic>
      <p:pic>
        <p:nvPicPr>
          <p:cNvPr id="11" name="Picture 10">
            <a:extLst>
              <a:ext uri="{FF2B5EF4-FFF2-40B4-BE49-F238E27FC236}">
                <a16:creationId xmlns:a16="http://schemas.microsoft.com/office/drawing/2014/main" id="{F8689065-FA94-A8F2-FB90-B621BC8362BF}"/>
              </a:ext>
            </a:extLst>
          </p:cNvPr>
          <p:cNvPicPr>
            <a:picLocks noChangeAspect="1"/>
          </p:cNvPicPr>
          <p:nvPr/>
        </p:nvPicPr>
        <p:blipFill>
          <a:blip r:embed="rId4"/>
          <a:stretch>
            <a:fillRect/>
          </a:stretch>
        </p:blipFill>
        <p:spPr>
          <a:xfrm>
            <a:off x="94566" y="147805"/>
            <a:ext cx="1371131" cy="360000"/>
          </a:xfrm>
          <a:prstGeom prst="rect">
            <a:avLst/>
          </a:prstGeom>
        </p:spPr>
      </p:pic>
      <p:sp>
        <p:nvSpPr>
          <p:cNvPr id="13" name="Rectangle 12">
            <a:extLst>
              <a:ext uri="{FF2B5EF4-FFF2-40B4-BE49-F238E27FC236}">
                <a16:creationId xmlns:a16="http://schemas.microsoft.com/office/drawing/2014/main" id="{B128383E-8A62-FB39-928A-18297BD789BF}"/>
              </a:ext>
            </a:extLst>
          </p:cNvPr>
          <p:cNvSpPr/>
          <p:nvPr/>
        </p:nvSpPr>
        <p:spPr>
          <a:xfrm>
            <a:off x="0" y="628650"/>
            <a:ext cx="12192000" cy="64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E664D08-0110-49FD-9300-C5E9DCC10220}"/>
              </a:ext>
            </a:extLst>
          </p:cNvPr>
          <p:cNvSpPr txBox="1"/>
          <p:nvPr/>
        </p:nvSpPr>
        <p:spPr>
          <a:xfrm>
            <a:off x="2215871" y="0"/>
            <a:ext cx="7672832" cy="584775"/>
          </a:xfrm>
          <a:prstGeom prst="rect">
            <a:avLst/>
          </a:prstGeom>
          <a:noFill/>
        </p:spPr>
        <p:txBody>
          <a:bodyPr wrap="square" rtlCol="0">
            <a:spAutoFit/>
          </a:bodyPr>
          <a:lstStyle/>
          <a:p>
            <a:pPr algn="ctr"/>
            <a:r>
              <a:rPr lang="en-US" sz="3200" dirty="0">
                <a:solidFill>
                  <a:srgbClr val="002060"/>
                </a:solidFill>
              </a:rPr>
              <a:t>Fluid intermittency during two-phase flow</a:t>
            </a:r>
            <a:endParaRPr lang="en-GB" sz="3200" dirty="0">
              <a:solidFill>
                <a:srgbClr val="002060"/>
              </a:solidFill>
            </a:endParaRPr>
          </a:p>
        </p:txBody>
      </p:sp>
      <p:sp>
        <p:nvSpPr>
          <p:cNvPr id="5" name="TextBox 4">
            <a:extLst>
              <a:ext uri="{FF2B5EF4-FFF2-40B4-BE49-F238E27FC236}">
                <a16:creationId xmlns:a16="http://schemas.microsoft.com/office/drawing/2014/main" id="{CBA238D8-B604-3B1B-DA4A-BD0DE24B2995}"/>
              </a:ext>
            </a:extLst>
          </p:cNvPr>
          <p:cNvSpPr txBox="1"/>
          <p:nvPr/>
        </p:nvSpPr>
        <p:spPr>
          <a:xfrm>
            <a:off x="508573" y="924173"/>
            <a:ext cx="6176054" cy="461665"/>
          </a:xfrm>
          <a:prstGeom prst="rect">
            <a:avLst/>
          </a:prstGeom>
          <a:noFill/>
          <a:ln w="12700">
            <a:noFill/>
          </a:ln>
        </p:spPr>
        <p:txBody>
          <a:bodyPr wrap="square" rtlCol="0">
            <a:spAutoFit/>
          </a:bodyPr>
          <a:lstStyle/>
          <a:p>
            <a:r>
              <a:rPr lang="en-US" sz="2400" dirty="0"/>
              <a:t>Extended Darcy’s law for two-phase flow:</a:t>
            </a:r>
            <a:endParaRPr lang="en-GB" sz="24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4EB160E-79D9-157E-D63A-14219E74A31E}"/>
                  </a:ext>
                </a:extLst>
              </p:cNvPr>
              <p:cNvSpPr txBox="1"/>
              <p:nvPr/>
            </p:nvSpPr>
            <p:spPr>
              <a:xfrm>
                <a:off x="654732" y="1663318"/>
                <a:ext cx="5337854" cy="1048107"/>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14:m>
                  <m:oMath xmlns:m="http://schemas.openxmlformats.org/officeDocument/2006/math">
                    <m:acc>
                      <m:accPr>
                        <m:chr m:val="⃗"/>
                        <m:ctrlPr>
                          <a:rPr lang="en-GB" sz="4000" i="1" smtClean="0">
                            <a:latin typeface="Cambria Math" panose="02040503050406030204" pitchFamily="18" charset="0"/>
                          </a:rPr>
                        </m:ctrlPr>
                      </m:accPr>
                      <m:e>
                        <m:sSub>
                          <m:sSubPr>
                            <m:ctrlPr>
                              <a:rPr lang="en-GB" sz="4000" i="1" smtClean="0">
                                <a:latin typeface="Cambria Math" panose="02040503050406030204" pitchFamily="18" charset="0"/>
                              </a:rPr>
                            </m:ctrlPr>
                          </m:sSubPr>
                          <m:e>
                            <m:r>
                              <a:rPr lang="en-US" sz="4000" b="0" i="1" smtClean="0">
                                <a:latin typeface="Cambria Math" panose="02040503050406030204" pitchFamily="18" charset="0"/>
                              </a:rPr>
                              <m:t>𝑞</m:t>
                            </m:r>
                          </m:e>
                          <m:sub>
                            <m:r>
                              <a:rPr lang="en-US" sz="4000" b="0" i="1" smtClean="0">
                                <a:latin typeface="Cambria Math" panose="02040503050406030204" pitchFamily="18" charset="0"/>
                              </a:rPr>
                              <m:t>𝑖</m:t>
                            </m:r>
                          </m:sub>
                        </m:sSub>
                        <m:r>
                          <a:rPr lang="en-US" sz="4000" b="0" i="1" smtClean="0">
                            <a:latin typeface="Cambria Math" panose="02040503050406030204" pitchFamily="18" charset="0"/>
                          </a:rPr>
                          <m:t> </m:t>
                        </m:r>
                      </m:e>
                    </m:acc>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𝐾</m:t>
                        </m:r>
                        <m:r>
                          <a:rPr lang="en-US" sz="4000" b="0" i="1" smtClean="0">
                            <a:latin typeface="Cambria Math" panose="02040503050406030204" pitchFamily="18" charset="0"/>
                          </a:rPr>
                          <m:t> </m:t>
                        </m:r>
                        <m:sSubSup>
                          <m:sSubSupPr>
                            <m:ctrlPr>
                              <a:rPr lang="en-US" sz="4000" b="0" i="1" smtClean="0">
                                <a:latin typeface="Cambria Math" panose="02040503050406030204" pitchFamily="18" charset="0"/>
                              </a:rPr>
                            </m:ctrlPr>
                          </m:sSubSupPr>
                          <m:e>
                            <m:r>
                              <a:rPr lang="en-US" sz="4000" b="0" i="1" smtClean="0">
                                <a:latin typeface="Cambria Math" panose="02040503050406030204" pitchFamily="18" charset="0"/>
                              </a:rPr>
                              <m:t>𝑘</m:t>
                            </m:r>
                          </m:e>
                          <m:sub>
                            <m:r>
                              <a:rPr lang="en-US" sz="4000" b="0" i="1" smtClean="0">
                                <a:latin typeface="Cambria Math" panose="02040503050406030204" pitchFamily="18" charset="0"/>
                              </a:rPr>
                              <m:t>𝑖</m:t>
                            </m:r>
                          </m:sub>
                          <m:sup>
                            <m:r>
                              <a:rPr lang="en-US" sz="4000" b="0" i="1" smtClean="0">
                                <a:latin typeface="Cambria Math" panose="02040503050406030204" pitchFamily="18" charset="0"/>
                              </a:rPr>
                              <m:t>𝑟</m:t>
                            </m:r>
                          </m:sup>
                        </m:sSubSup>
                      </m:num>
                      <m:den>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ea typeface="Cambria Math" panose="02040503050406030204" pitchFamily="18" charset="0"/>
                              </a:rPr>
                              <m:t>𝜇</m:t>
                            </m:r>
                          </m:e>
                          <m:sub>
                            <m:r>
                              <a:rPr lang="en-US" sz="4000" b="0" i="1" smtClean="0">
                                <a:latin typeface="Cambria Math" panose="02040503050406030204" pitchFamily="18" charset="0"/>
                              </a:rPr>
                              <m:t>𝑖</m:t>
                            </m:r>
                          </m:sub>
                        </m:sSub>
                      </m:den>
                    </m:f>
                    <m:d>
                      <m:dPr>
                        <m:ctrlPr>
                          <a:rPr lang="en-GB" sz="4000" i="1" smtClean="0">
                            <a:latin typeface="Cambria Math" panose="02040503050406030204" pitchFamily="18" charset="0"/>
                          </a:rPr>
                        </m:ctrlPr>
                      </m:dPr>
                      <m:e>
                        <m:r>
                          <m:rPr>
                            <m:sty m:val="p"/>
                          </m:rPr>
                          <a:rPr lang="en-US" sz="4000" i="1" smtClean="0">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𝑝</m:t>
                            </m:r>
                          </m:e>
                          <m:sub>
                            <m:r>
                              <a:rPr lang="en-US" sz="4000" i="1">
                                <a:latin typeface="Cambria Math" panose="02040503050406030204" pitchFamily="18" charset="0"/>
                                <a:ea typeface="Cambria Math" panose="02040503050406030204" pitchFamily="18" charset="0"/>
                              </a:rPr>
                              <m:t>𝑖</m:t>
                            </m:r>
                          </m:sub>
                        </m:sSub>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𝜌</m:t>
                            </m:r>
                          </m:e>
                          <m:sub>
                            <m:r>
                              <a:rPr lang="en-US" sz="4000" i="1">
                                <a:latin typeface="Cambria Math" panose="02040503050406030204" pitchFamily="18" charset="0"/>
                                <a:ea typeface="Cambria Math" panose="02040503050406030204" pitchFamily="18" charset="0"/>
                              </a:rPr>
                              <m:t>𝑖</m:t>
                            </m:r>
                          </m:sub>
                        </m:sSub>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𝑔</m:t>
                            </m:r>
                          </m:e>
                        </m:acc>
                      </m:e>
                    </m:d>
                  </m:oMath>
                </a14:m>
                <a:r>
                  <a:rPr lang="en-GB" sz="4000" dirty="0"/>
                  <a:t> </a:t>
                </a:r>
              </a:p>
            </p:txBody>
          </p:sp>
        </mc:Choice>
        <mc:Fallback xmlns="">
          <p:sp>
            <p:nvSpPr>
              <p:cNvPr id="3" name="TextBox 2">
                <a:extLst>
                  <a:ext uri="{FF2B5EF4-FFF2-40B4-BE49-F238E27FC236}">
                    <a16:creationId xmlns:a16="http://schemas.microsoft.com/office/drawing/2014/main" id="{94EB160E-79D9-157E-D63A-14219E74A31E}"/>
                  </a:ext>
                </a:extLst>
              </p:cNvPr>
              <p:cNvSpPr txBox="1">
                <a:spLocks noRot="1" noChangeAspect="1" noMove="1" noResize="1" noEditPoints="1" noAdjustHandles="1" noChangeArrowheads="1" noChangeShapeType="1" noTextEdit="1"/>
              </p:cNvSpPr>
              <p:nvPr/>
            </p:nvSpPr>
            <p:spPr>
              <a:xfrm>
                <a:off x="654732" y="1663318"/>
                <a:ext cx="5337854" cy="104810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E3FF6AC-DEE1-4FA8-CA1E-EA8E5B6BDABC}"/>
                  </a:ext>
                </a:extLst>
              </p:cNvPr>
              <p:cNvSpPr txBox="1"/>
              <p:nvPr/>
            </p:nvSpPr>
            <p:spPr>
              <a:xfrm>
                <a:off x="6570682" y="1492503"/>
                <a:ext cx="4857539" cy="1389739"/>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𝐶</m:t>
                      </m:r>
                      <m:r>
                        <a:rPr lang="en-US" sz="3200" b="0" i="1" smtClean="0">
                          <a:latin typeface="Cambria Math" panose="02040503050406030204" pitchFamily="18" charset="0"/>
                        </a:rPr>
                        <m:t>𝑎</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sSub>
                            <m:sSubPr>
                              <m:ctrlPr>
                                <a:rPr lang="en-US" sz="3200" i="1">
                                  <a:latin typeface="Cambria Math" panose="02040503050406030204" pitchFamily="18" charset="0"/>
                                </a:rPr>
                              </m:ctrlPr>
                            </m:sSubPr>
                            <m:e>
                              <m:r>
                                <a:rPr lang="en-US" sz="3200" b="0" i="1" smtClean="0">
                                  <a:latin typeface="Cambria Math" panose="02040503050406030204" pitchFamily="18" charset="0"/>
                                </a:rPr>
                                <m:t>𝑞</m:t>
                              </m:r>
                            </m:e>
                            <m:sub>
                              <m:r>
                                <a:rPr lang="en-US" sz="3200" b="0" i="1" smtClean="0">
                                  <a:latin typeface="Cambria Math" panose="02040503050406030204" pitchFamily="18" charset="0"/>
                                </a:rPr>
                                <m:t>𝑡</m:t>
                              </m:r>
                            </m:sub>
                          </m:sSub>
                        </m:num>
                        <m:den>
                          <m:r>
                            <a:rPr lang="en-US" sz="3200" b="0" i="1" smtClean="0">
                              <a:latin typeface="Cambria Math" panose="02040503050406030204" pitchFamily="18" charset="0"/>
                              <a:ea typeface="Cambria Math" panose="02040503050406030204" pitchFamily="18" charset="0"/>
                            </a:rPr>
                            <m:t>𝜎</m:t>
                          </m:r>
                          <m:r>
                            <a:rPr lang="en-US" sz="3200" b="0" i="1" smtClean="0">
                              <a:latin typeface="Cambria Math" panose="02040503050406030204" pitchFamily="18" charset="0"/>
                              <a:ea typeface="Cambria Math" panose="02040503050406030204" pitchFamily="18" charset="0"/>
                            </a:rPr>
                            <m:t> </m:t>
                          </m:r>
                          <m:d>
                            <m:dPr>
                              <m:ctrlPr>
                                <a:rPr lang="en-US" sz="3200" b="0" i="1" smtClean="0">
                                  <a:latin typeface="Cambria Math" panose="02040503050406030204" pitchFamily="18" charset="0"/>
                                  <a:ea typeface="Cambria Math" panose="02040503050406030204" pitchFamily="18" charset="0"/>
                                </a:rPr>
                              </m:ctrlPr>
                            </m:dPr>
                            <m:e>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 −</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𝑓</m:t>
                                      </m:r>
                                    </m:e>
                                    <m:sub>
                                      <m:r>
                                        <a:rPr lang="en-US" sz="3200" b="0" i="1" smtClean="0">
                                          <a:latin typeface="Cambria Math" panose="02040503050406030204" pitchFamily="18" charset="0"/>
                                          <a:ea typeface="Cambria Math" panose="02040503050406030204" pitchFamily="18" charset="0"/>
                                        </a:rPr>
                                        <m:t>1</m:t>
                                      </m:r>
                                    </m:sub>
                                  </m:sSub>
                                </m:num>
                                <m:den>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𝜇</m:t>
                                      </m:r>
                                    </m:e>
                                    <m:sub>
                                      <m:r>
                                        <a:rPr lang="en-US" sz="3200" b="0" i="1" smtClean="0">
                                          <a:latin typeface="Cambria Math" panose="02040503050406030204" pitchFamily="18" charset="0"/>
                                          <a:ea typeface="Cambria Math" panose="02040503050406030204" pitchFamily="18" charset="0"/>
                                        </a:rPr>
                                        <m:t>2</m:t>
                                      </m:r>
                                    </m:sub>
                                  </m:sSub>
                                </m:den>
                              </m:f>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𝑓</m:t>
                                      </m:r>
                                    </m:e>
                                    <m:sub>
                                      <m:r>
                                        <a:rPr lang="en-US" sz="3200" b="0" i="1" smtClean="0">
                                          <a:latin typeface="Cambria Math" panose="02040503050406030204" pitchFamily="18" charset="0"/>
                                          <a:ea typeface="Cambria Math" panose="02040503050406030204" pitchFamily="18" charset="0"/>
                                        </a:rPr>
                                        <m:t>1</m:t>
                                      </m:r>
                                    </m:sub>
                                  </m:sSub>
                                </m:num>
                                <m:den>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𝜇</m:t>
                                      </m:r>
                                    </m:e>
                                    <m:sub>
                                      <m:r>
                                        <a:rPr lang="en-US" sz="3200" b="0" i="1" smtClean="0">
                                          <a:latin typeface="Cambria Math" panose="02040503050406030204" pitchFamily="18" charset="0"/>
                                          <a:ea typeface="Cambria Math" panose="02040503050406030204" pitchFamily="18" charset="0"/>
                                        </a:rPr>
                                        <m:t>1</m:t>
                                      </m:r>
                                    </m:sub>
                                  </m:sSub>
                                </m:den>
                              </m:f>
                            </m:e>
                          </m:d>
                        </m:den>
                      </m:f>
                    </m:oMath>
                  </m:oMathPara>
                </a14:m>
                <a:endParaRPr lang="en-GB" sz="3200" dirty="0"/>
              </a:p>
            </p:txBody>
          </p:sp>
        </mc:Choice>
        <mc:Fallback xmlns="">
          <p:sp>
            <p:nvSpPr>
              <p:cNvPr id="6" name="TextBox 5">
                <a:extLst>
                  <a:ext uri="{FF2B5EF4-FFF2-40B4-BE49-F238E27FC236}">
                    <a16:creationId xmlns:a16="http://schemas.microsoft.com/office/drawing/2014/main" id="{FE3FF6AC-DEE1-4FA8-CA1E-EA8E5B6BDABC}"/>
                  </a:ext>
                </a:extLst>
              </p:cNvPr>
              <p:cNvSpPr txBox="1">
                <a:spLocks noRot="1" noChangeAspect="1" noMove="1" noResize="1" noEditPoints="1" noAdjustHandles="1" noChangeArrowheads="1" noChangeShapeType="1" noTextEdit="1"/>
              </p:cNvSpPr>
              <p:nvPr/>
            </p:nvSpPr>
            <p:spPr>
              <a:xfrm>
                <a:off x="6570682" y="1492503"/>
                <a:ext cx="4857539" cy="1389739"/>
              </a:xfrm>
              <a:prstGeom prst="rect">
                <a:avLst/>
              </a:prstGeom>
              <a:blipFill>
                <a:blip r:embed="rId6"/>
                <a:stretch>
                  <a:fillRect/>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5E9C7FCA-4C4C-606F-6C7F-45D3267C571C}"/>
              </a:ext>
            </a:extLst>
          </p:cNvPr>
          <p:cNvSpPr txBox="1"/>
          <p:nvPr/>
        </p:nvSpPr>
        <p:spPr>
          <a:xfrm>
            <a:off x="6506464" y="884692"/>
            <a:ext cx="5628640" cy="461665"/>
          </a:xfrm>
          <a:prstGeom prst="rect">
            <a:avLst/>
          </a:prstGeom>
          <a:noFill/>
          <a:ln w="12700">
            <a:noFill/>
          </a:ln>
        </p:spPr>
        <p:txBody>
          <a:bodyPr wrap="square" rtlCol="0">
            <a:spAutoFit/>
          </a:bodyPr>
          <a:lstStyle/>
          <a:p>
            <a:r>
              <a:rPr lang="en-US" sz="2400" dirty="0"/>
              <a:t>Capillary number for two-phase flow:</a:t>
            </a:r>
            <a:endParaRPr lang="en-GB" sz="2400" dirty="0"/>
          </a:p>
        </p:txBody>
      </p:sp>
      <p:sp>
        <p:nvSpPr>
          <p:cNvPr id="14" name="TextBox 13">
            <a:extLst>
              <a:ext uri="{FF2B5EF4-FFF2-40B4-BE49-F238E27FC236}">
                <a16:creationId xmlns:a16="http://schemas.microsoft.com/office/drawing/2014/main" id="{2194A8C7-181D-5A9D-6FB4-2C150F6DA805}"/>
              </a:ext>
            </a:extLst>
          </p:cNvPr>
          <p:cNvSpPr txBox="1"/>
          <p:nvPr/>
        </p:nvSpPr>
        <p:spPr>
          <a:xfrm>
            <a:off x="1251712" y="3259101"/>
            <a:ext cx="9318752" cy="830997"/>
          </a:xfrm>
          <a:prstGeom prst="rect">
            <a:avLst/>
          </a:prstGeom>
          <a:noFill/>
          <a:ln w="12700">
            <a:solidFill>
              <a:schemeClr val="tx1"/>
            </a:solidFill>
          </a:ln>
        </p:spPr>
        <p:txBody>
          <a:bodyPr wrap="square" rtlCol="0">
            <a:spAutoFit/>
          </a:bodyPr>
          <a:lstStyle/>
          <a:p>
            <a:pPr algn="ctr"/>
            <a:r>
              <a:rPr lang="en-US" sz="2400" dirty="0"/>
              <a:t>Traditional expectation/knowledge is that there is always a linear relationship between pressure gradient and capillary number.</a:t>
            </a:r>
            <a:endParaRPr lang="en-GB" sz="2400" dirty="0"/>
          </a:p>
        </p:txBody>
      </p:sp>
      <p:sp>
        <p:nvSpPr>
          <p:cNvPr id="15" name="TextBox 14">
            <a:extLst>
              <a:ext uri="{FF2B5EF4-FFF2-40B4-BE49-F238E27FC236}">
                <a16:creationId xmlns:a16="http://schemas.microsoft.com/office/drawing/2014/main" id="{8A9F7C68-76C2-DF95-755D-C35DD7975FAF}"/>
              </a:ext>
            </a:extLst>
          </p:cNvPr>
          <p:cNvSpPr txBox="1"/>
          <p:nvPr/>
        </p:nvSpPr>
        <p:spPr>
          <a:xfrm>
            <a:off x="1251712" y="4467492"/>
            <a:ext cx="9318752" cy="1569660"/>
          </a:xfrm>
          <a:prstGeom prst="rect">
            <a:avLst/>
          </a:prstGeom>
          <a:noFill/>
          <a:ln w="12700">
            <a:solidFill>
              <a:schemeClr val="tx1"/>
            </a:solidFill>
          </a:ln>
        </p:spPr>
        <p:txBody>
          <a:bodyPr wrap="square" rtlCol="0">
            <a:spAutoFit/>
          </a:bodyPr>
          <a:lstStyle/>
          <a:p>
            <a:pPr algn="ctr"/>
            <a:r>
              <a:rPr lang="en-US" sz="2400" dirty="0"/>
              <a:t>Recent experimental findings have shown that the relationship between pressure gradient and capillary number is not always linear; </a:t>
            </a:r>
          </a:p>
          <a:p>
            <a:pPr algn="ctr"/>
            <a:r>
              <a:rPr lang="en-US" sz="2400" dirty="0"/>
              <a:t>(major research groups establishing this being </a:t>
            </a:r>
            <a:r>
              <a:rPr lang="en-US" sz="2400" dirty="0" err="1"/>
              <a:t>Tallakstad</a:t>
            </a:r>
            <a:r>
              <a:rPr lang="en-US" sz="2400" dirty="0"/>
              <a:t> and co-researchers; Hansen and co-researchers; Blunt and co-researchers).</a:t>
            </a:r>
            <a:endParaRPr lang="en-GB" sz="2400" dirty="0"/>
          </a:p>
        </p:txBody>
      </p:sp>
    </p:spTree>
    <p:extLst>
      <p:ext uri="{BB962C8B-B14F-4D97-AF65-F5344CB8AC3E}">
        <p14:creationId xmlns:p14="http://schemas.microsoft.com/office/powerpoint/2010/main" val="103596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animBg="1"/>
      <p:bldP spid="8" grpId="0"/>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6AE7B8-4CBC-DEFD-879A-B1E93454F9EB}"/>
              </a:ext>
            </a:extLst>
          </p:cNvPr>
          <p:cNvPicPr>
            <a:picLocks noChangeAspect="1"/>
          </p:cNvPicPr>
          <p:nvPr/>
        </p:nvPicPr>
        <p:blipFill>
          <a:blip r:embed="rId2"/>
          <a:stretch>
            <a:fillRect/>
          </a:stretch>
        </p:blipFill>
        <p:spPr>
          <a:xfrm>
            <a:off x="11054215" y="147805"/>
            <a:ext cx="348947" cy="360000"/>
          </a:xfrm>
          <a:prstGeom prst="rect">
            <a:avLst/>
          </a:prstGeom>
        </p:spPr>
      </p:pic>
      <p:pic>
        <p:nvPicPr>
          <p:cNvPr id="10" name="Picture 9">
            <a:extLst>
              <a:ext uri="{FF2B5EF4-FFF2-40B4-BE49-F238E27FC236}">
                <a16:creationId xmlns:a16="http://schemas.microsoft.com/office/drawing/2014/main" id="{3C17A684-F5DD-FBDA-0E8A-296E20679621}"/>
              </a:ext>
            </a:extLst>
          </p:cNvPr>
          <p:cNvPicPr>
            <a:picLocks noChangeAspect="1"/>
          </p:cNvPicPr>
          <p:nvPr/>
        </p:nvPicPr>
        <p:blipFill>
          <a:blip r:embed="rId3"/>
          <a:stretch>
            <a:fillRect/>
          </a:stretch>
        </p:blipFill>
        <p:spPr>
          <a:xfrm>
            <a:off x="11428221" y="147805"/>
            <a:ext cx="360000" cy="360000"/>
          </a:xfrm>
          <a:prstGeom prst="rect">
            <a:avLst/>
          </a:prstGeom>
        </p:spPr>
      </p:pic>
      <p:pic>
        <p:nvPicPr>
          <p:cNvPr id="11" name="Picture 10">
            <a:extLst>
              <a:ext uri="{FF2B5EF4-FFF2-40B4-BE49-F238E27FC236}">
                <a16:creationId xmlns:a16="http://schemas.microsoft.com/office/drawing/2014/main" id="{F8689065-FA94-A8F2-FB90-B621BC8362BF}"/>
              </a:ext>
            </a:extLst>
          </p:cNvPr>
          <p:cNvPicPr>
            <a:picLocks noChangeAspect="1"/>
          </p:cNvPicPr>
          <p:nvPr/>
        </p:nvPicPr>
        <p:blipFill>
          <a:blip r:embed="rId4"/>
          <a:stretch>
            <a:fillRect/>
          </a:stretch>
        </p:blipFill>
        <p:spPr>
          <a:xfrm>
            <a:off x="94566" y="147805"/>
            <a:ext cx="1371131" cy="360000"/>
          </a:xfrm>
          <a:prstGeom prst="rect">
            <a:avLst/>
          </a:prstGeom>
        </p:spPr>
      </p:pic>
      <p:sp>
        <p:nvSpPr>
          <p:cNvPr id="13" name="Rectangle 12">
            <a:extLst>
              <a:ext uri="{FF2B5EF4-FFF2-40B4-BE49-F238E27FC236}">
                <a16:creationId xmlns:a16="http://schemas.microsoft.com/office/drawing/2014/main" id="{B128383E-8A62-FB39-928A-18297BD789BF}"/>
              </a:ext>
            </a:extLst>
          </p:cNvPr>
          <p:cNvSpPr/>
          <p:nvPr/>
        </p:nvSpPr>
        <p:spPr>
          <a:xfrm>
            <a:off x="0" y="628650"/>
            <a:ext cx="12192000" cy="64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E664D08-0110-49FD-9300-C5E9DCC10220}"/>
              </a:ext>
            </a:extLst>
          </p:cNvPr>
          <p:cNvSpPr txBox="1"/>
          <p:nvPr/>
        </p:nvSpPr>
        <p:spPr>
          <a:xfrm>
            <a:off x="2215871" y="0"/>
            <a:ext cx="7672832" cy="584775"/>
          </a:xfrm>
          <a:prstGeom prst="rect">
            <a:avLst/>
          </a:prstGeom>
          <a:noFill/>
        </p:spPr>
        <p:txBody>
          <a:bodyPr wrap="square" rtlCol="0">
            <a:spAutoFit/>
          </a:bodyPr>
          <a:lstStyle/>
          <a:p>
            <a:pPr algn="ctr"/>
            <a:r>
              <a:rPr lang="en-US" sz="3200" dirty="0">
                <a:solidFill>
                  <a:srgbClr val="002060"/>
                </a:solidFill>
              </a:rPr>
              <a:t>Fluid intermittency during two-phase flow</a:t>
            </a:r>
            <a:endParaRPr lang="en-GB" sz="3200" dirty="0">
              <a:solidFill>
                <a:srgbClr val="002060"/>
              </a:solidFill>
            </a:endParaRPr>
          </a:p>
        </p:txBody>
      </p:sp>
      <p:sp>
        <p:nvSpPr>
          <p:cNvPr id="8" name="TextBox 7">
            <a:extLst>
              <a:ext uri="{FF2B5EF4-FFF2-40B4-BE49-F238E27FC236}">
                <a16:creationId xmlns:a16="http://schemas.microsoft.com/office/drawing/2014/main" id="{5E9C7FCA-4C4C-606F-6C7F-45D3267C571C}"/>
              </a:ext>
            </a:extLst>
          </p:cNvPr>
          <p:cNvSpPr txBox="1"/>
          <p:nvPr/>
        </p:nvSpPr>
        <p:spPr>
          <a:xfrm>
            <a:off x="577125" y="3033173"/>
            <a:ext cx="10656250" cy="1569660"/>
          </a:xfrm>
          <a:prstGeom prst="rect">
            <a:avLst/>
          </a:prstGeom>
          <a:noFill/>
          <a:ln w="12700">
            <a:solidFill>
              <a:schemeClr val="tx1"/>
            </a:solidFill>
          </a:ln>
        </p:spPr>
        <p:txBody>
          <a:bodyPr wrap="square" rtlCol="0">
            <a:spAutoFit/>
          </a:bodyPr>
          <a:lstStyle/>
          <a:p>
            <a:r>
              <a:rPr lang="en-US" sz="2400" dirty="0"/>
              <a:t>Fluid intermittency is caused by the nonwetting phase periodically finding more conductive pathways through the pore space, usually when the viscous force becomes comparable to the capillary forces. Areas of the pore space exhibiting intermittent flow behavior were detected from their scan’s greyscale value.</a:t>
            </a:r>
          </a:p>
        </p:txBody>
      </p:sp>
      <p:grpSp>
        <p:nvGrpSpPr>
          <p:cNvPr id="7" name="Group 6">
            <a:extLst>
              <a:ext uri="{FF2B5EF4-FFF2-40B4-BE49-F238E27FC236}">
                <a16:creationId xmlns:a16="http://schemas.microsoft.com/office/drawing/2014/main" id="{861E68CF-345C-54FC-61D3-8ADC4FB13C5E}"/>
              </a:ext>
            </a:extLst>
          </p:cNvPr>
          <p:cNvGrpSpPr/>
          <p:nvPr/>
        </p:nvGrpSpPr>
        <p:grpSpPr>
          <a:xfrm>
            <a:off x="2497641" y="841246"/>
            <a:ext cx="6409854" cy="1988375"/>
            <a:chOff x="233833" y="774464"/>
            <a:chExt cx="8028812" cy="2648830"/>
          </a:xfrm>
        </p:grpSpPr>
        <p:grpSp>
          <p:nvGrpSpPr>
            <p:cNvPr id="12" name="Group 11">
              <a:extLst>
                <a:ext uri="{FF2B5EF4-FFF2-40B4-BE49-F238E27FC236}">
                  <a16:creationId xmlns:a16="http://schemas.microsoft.com/office/drawing/2014/main" id="{B306E91E-6F58-63C2-22A4-11B5B72768AE}"/>
                </a:ext>
              </a:extLst>
            </p:cNvPr>
            <p:cNvGrpSpPr/>
            <p:nvPr/>
          </p:nvGrpSpPr>
          <p:grpSpPr>
            <a:xfrm>
              <a:off x="233833" y="1922377"/>
              <a:ext cx="3601432" cy="723191"/>
              <a:chOff x="2485608" y="1333608"/>
              <a:chExt cx="3601432" cy="723191"/>
            </a:xfrm>
          </p:grpSpPr>
          <p:sp>
            <p:nvSpPr>
              <p:cNvPr id="258" name="Rectangle 257">
                <a:extLst>
                  <a:ext uri="{FF2B5EF4-FFF2-40B4-BE49-F238E27FC236}">
                    <a16:creationId xmlns:a16="http://schemas.microsoft.com/office/drawing/2014/main" id="{42AC4A3B-2C5B-FAF9-71EC-1E857B217B8E}"/>
                  </a:ext>
                </a:extLst>
              </p:cNvPr>
              <p:cNvSpPr/>
              <p:nvPr/>
            </p:nvSpPr>
            <p:spPr>
              <a:xfrm>
                <a:off x="2485608" y="1336799"/>
                <a:ext cx="3600000" cy="720000"/>
              </a:xfrm>
              <a:prstGeom prst="rect">
                <a:avLst/>
              </a:prstGeom>
              <a:solidFill>
                <a:schemeClr val="accent1">
                  <a:lumMod val="20000"/>
                  <a:lumOff val="80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9" name="Group 258">
                <a:extLst>
                  <a:ext uri="{FF2B5EF4-FFF2-40B4-BE49-F238E27FC236}">
                    <a16:creationId xmlns:a16="http://schemas.microsoft.com/office/drawing/2014/main" id="{773A8B0C-90E7-C1E8-35C8-75B4036E06CF}"/>
                  </a:ext>
                </a:extLst>
              </p:cNvPr>
              <p:cNvGrpSpPr/>
              <p:nvPr/>
            </p:nvGrpSpPr>
            <p:grpSpPr>
              <a:xfrm>
                <a:off x="2487040" y="1333608"/>
                <a:ext cx="3600000" cy="720000"/>
                <a:chOff x="2551008" y="1399346"/>
                <a:chExt cx="3533084" cy="716851"/>
              </a:xfrm>
            </p:grpSpPr>
            <p:sp>
              <p:nvSpPr>
                <p:cNvPr id="260" name="Oval 259">
                  <a:extLst>
                    <a:ext uri="{FF2B5EF4-FFF2-40B4-BE49-F238E27FC236}">
                      <a16:creationId xmlns:a16="http://schemas.microsoft.com/office/drawing/2014/main" id="{58E020A2-6BA9-A23D-E193-86FCDDB0541D}"/>
                    </a:ext>
                  </a:extLst>
                </p:cNvPr>
                <p:cNvSpPr/>
                <p:nvPr/>
              </p:nvSpPr>
              <p:spPr>
                <a:xfrm>
                  <a:off x="5904092" y="190630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a:extLst>
                    <a:ext uri="{FF2B5EF4-FFF2-40B4-BE49-F238E27FC236}">
                      <a16:creationId xmlns:a16="http://schemas.microsoft.com/office/drawing/2014/main" id="{8D54626E-F26F-C2EF-56D8-1E309E12E4E6}"/>
                    </a:ext>
                  </a:extLst>
                </p:cNvPr>
                <p:cNvSpPr/>
                <p:nvPr/>
              </p:nvSpPr>
              <p:spPr>
                <a:xfrm>
                  <a:off x="4767112" y="1922040"/>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3B9FF106-DFC1-D92F-CF6F-B8894E5113D1}"/>
                    </a:ext>
                  </a:extLst>
                </p:cNvPr>
                <p:cNvSpPr/>
                <p:nvPr/>
              </p:nvSpPr>
              <p:spPr>
                <a:xfrm>
                  <a:off x="5893208" y="145528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F40EB7F9-22C9-7E2A-3E9E-0F98ABE18AEC}"/>
                    </a:ext>
                  </a:extLst>
                </p:cNvPr>
                <p:cNvSpPr/>
                <p:nvPr/>
              </p:nvSpPr>
              <p:spPr>
                <a:xfrm>
                  <a:off x="3350968" y="1893691"/>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a:extLst>
                    <a:ext uri="{FF2B5EF4-FFF2-40B4-BE49-F238E27FC236}">
                      <a16:creationId xmlns:a16="http://schemas.microsoft.com/office/drawing/2014/main" id="{FEABA125-F540-DB7F-4744-98D8C5B8CF72}"/>
                    </a:ext>
                  </a:extLst>
                </p:cNvPr>
                <p:cNvSpPr/>
                <p:nvPr/>
              </p:nvSpPr>
              <p:spPr>
                <a:xfrm>
                  <a:off x="3559816" y="1419282"/>
                  <a:ext cx="252000" cy="252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val 264">
                  <a:extLst>
                    <a:ext uri="{FF2B5EF4-FFF2-40B4-BE49-F238E27FC236}">
                      <a16:creationId xmlns:a16="http://schemas.microsoft.com/office/drawing/2014/main" id="{DB1BE3F1-99AB-DEE2-8AFA-90F3CACAE044}"/>
                    </a:ext>
                  </a:extLst>
                </p:cNvPr>
                <p:cNvSpPr/>
                <p:nvPr/>
              </p:nvSpPr>
              <p:spPr>
                <a:xfrm>
                  <a:off x="2925288" y="1437634"/>
                  <a:ext cx="288000" cy="288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1DE72AA6-9833-15A6-6034-E2E39998A1DA}"/>
                    </a:ext>
                  </a:extLst>
                </p:cNvPr>
                <p:cNvSpPr/>
                <p:nvPr/>
              </p:nvSpPr>
              <p:spPr>
                <a:xfrm>
                  <a:off x="3889488" y="1842626"/>
                  <a:ext cx="252000" cy="252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a:extLst>
                    <a:ext uri="{FF2B5EF4-FFF2-40B4-BE49-F238E27FC236}">
                      <a16:creationId xmlns:a16="http://schemas.microsoft.com/office/drawing/2014/main" id="{2E318B0A-A1A8-B4A7-8756-630D50FE0EE8}"/>
                    </a:ext>
                  </a:extLst>
                </p:cNvPr>
                <p:cNvSpPr/>
                <p:nvPr/>
              </p:nvSpPr>
              <p:spPr>
                <a:xfrm>
                  <a:off x="3946416" y="14574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a:extLst>
                    <a:ext uri="{FF2B5EF4-FFF2-40B4-BE49-F238E27FC236}">
                      <a16:creationId xmlns:a16="http://schemas.microsoft.com/office/drawing/2014/main" id="{D5BD6DE3-7154-FAD3-0EF8-165C596D043D}"/>
                    </a:ext>
                  </a:extLst>
                </p:cNvPr>
                <p:cNvSpPr/>
                <p:nvPr/>
              </p:nvSpPr>
              <p:spPr>
                <a:xfrm>
                  <a:off x="4098816" y="16098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a:extLst>
                    <a:ext uri="{FF2B5EF4-FFF2-40B4-BE49-F238E27FC236}">
                      <a16:creationId xmlns:a16="http://schemas.microsoft.com/office/drawing/2014/main" id="{0F9F036D-1C64-E48A-4FEA-19F94D30EE02}"/>
                    </a:ext>
                  </a:extLst>
                </p:cNvPr>
                <p:cNvSpPr/>
                <p:nvPr/>
              </p:nvSpPr>
              <p:spPr>
                <a:xfrm>
                  <a:off x="4251216" y="17622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a:extLst>
                    <a:ext uri="{FF2B5EF4-FFF2-40B4-BE49-F238E27FC236}">
                      <a16:creationId xmlns:a16="http://schemas.microsoft.com/office/drawing/2014/main" id="{FE7E57FA-3D88-BBBF-0805-120E708E9586}"/>
                    </a:ext>
                  </a:extLst>
                </p:cNvPr>
                <p:cNvSpPr/>
                <p:nvPr/>
              </p:nvSpPr>
              <p:spPr>
                <a:xfrm>
                  <a:off x="4403616" y="19146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22520C54-93CB-9940-5875-73D7EFDA5C60}"/>
                    </a:ext>
                  </a:extLst>
                </p:cNvPr>
                <p:cNvSpPr/>
                <p:nvPr/>
              </p:nvSpPr>
              <p:spPr>
                <a:xfrm>
                  <a:off x="5079552" y="14574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2C6E7797-AA24-43CE-6ACB-34A8C774AF14}"/>
                    </a:ext>
                  </a:extLst>
                </p:cNvPr>
                <p:cNvSpPr/>
                <p:nvPr/>
              </p:nvSpPr>
              <p:spPr>
                <a:xfrm>
                  <a:off x="5231952" y="16098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a:extLst>
                    <a:ext uri="{FF2B5EF4-FFF2-40B4-BE49-F238E27FC236}">
                      <a16:creationId xmlns:a16="http://schemas.microsoft.com/office/drawing/2014/main" id="{40318533-A9EF-CAD6-4BE4-FC5DBCF85376}"/>
                    </a:ext>
                  </a:extLst>
                </p:cNvPr>
                <p:cNvSpPr/>
                <p:nvPr/>
              </p:nvSpPr>
              <p:spPr>
                <a:xfrm>
                  <a:off x="5384352" y="17622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BCA2B8C6-E4A5-18DE-191A-BA0764A529C9}"/>
                    </a:ext>
                  </a:extLst>
                </p:cNvPr>
                <p:cNvSpPr/>
                <p:nvPr/>
              </p:nvSpPr>
              <p:spPr>
                <a:xfrm>
                  <a:off x="5536752" y="19146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1330B3D1-6D41-89C5-1A74-FE648FAE7D62}"/>
                    </a:ext>
                  </a:extLst>
                </p:cNvPr>
                <p:cNvSpPr/>
                <p:nvPr/>
              </p:nvSpPr>
              <p:spPr>
                <a:xfrm>
                  <a:off x="4896976" y="1622760"/>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a:extLst>
                    <a:ext uri="{FF2B5EF4-FFF2-40B4-BE49-F238E27FC236}">
                      <a16:creationId xmlns:a16="http://schemas.microsoft.com/office/drawing/2014/main" id="{CFA217AF-62DA-2129-D015-5294E7A70A44}"/>
                    </a:ext>
                  </a:extLst>
                </p:cNvPr>
                <p:cNvSpPr/>
                <p:nvPr/>
              </p:nvSpPr>
              <p:spPr>
                <a:xfrm>
                  <a:off x="4524816" y="14574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a:extLst>
                    <a:ext uri="{FF2B5EF4-FFF2-40B4-BE49-F238E27FC236}">
                      <a16:creationId xmlns:a16="http://schemas.microsoft.com/office/drawing/2014/main" id="{F31C34D7-DA2B-29CE-8300-A9FC2956B4C9}"/>
                    </a:ext>
                  </a:extLst>
                </p:cNvPr>
                <p:cNvSpPr/>
                <p:nvPr/>
              </p:nvSpPr>
              <p:spPr>
                <a:xfrm>
                  <a:off x="2551008" y="14591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16FF2519-26B6-4B0B-062B-0D2E3DFD193B}"/>
                    </a:ext>
                  </a:extLst>
                </p:cNvPr>
                <p:cNvSpPr/>
                <p:nvPr/>
              </p:nvSpPr>
              <p:spPr>
                <a:xfrm>
                  <a:off x="2703408" y="16115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a:extLst>
                    <a:ext uri="{FF2B5EF4-FFF2-40B4-BE49-F238E27FC236}">
                      <a16:creationId xmlns:a16="http://schemas.microsoft.com/office/drawing/2014/main" id="{F1A6EAC5-3A80-28E5-5165-5595E3A547C2}"/>
                    </a:ext>
                  </a:extLst>
                </p:cNvPr>
                <p:cNvSpPr/>
                <p:nvPr/>
              </p:nvSpPr>
              <p:spPr>
                <a:xfrm>
                  <a:off x="2855808" y="17639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a:extLst>
                    <a:ext uri="{FF2B5EF4-FFF2-40B4-BE49-F238E27FC236}">
                      <a16:creationId xmlns:a16="http://schemas.microsoft.com/office/drawing/2014/main" id="{9CB674AB-76B0-39BE-EB0C-2F1EB71100E1}"/>
                    </a:ext>
                  </a:extLst>
                </p:cNvPr>
                <p:cNvSpPr/>
                <p:nvPr/>
              </p:nvSpPr>
              <p:spPr>
                <a:xfrm>
                  <a:off x="3117936" y="1790338"/>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Star: 5 Points 38">
                  <a:extLst>
                    <a:ext uri="{FF2B5EF4-FFF2-40B4-BE49-F238E27FC236}">
                      <a16:creationId xmlns:a16="http://schemas.microsoft.com/office/drawing/2014/main" id="{A8C902D6-68DB-7B98-EB7F-CFA500C07858}"/>
                    </a:ext>
                  </a:extLst>
                </p:cNvPr>
                <p:cNvSpPr/>
                <p:nvPr/>
              </p:nvSpPr>
              <p:spPr>
                <a:xfrm>
                  <a:off x="3735269" y="1635282"/>
                  <a:ext cx="180000" cy="180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Star: 5 Points 38">
                  <a:extLst>
                    <a:ext uri="{FF2B5EF4-FFF2-40B4-BE49-F238E27FC236}">
                      <a16:creationId xmlns:a16="http://schemas.microsoft.com/office/drawing/2014/main" id="{94701F14-F601-46D9-13EF-8CFA74F8ECA5}"/>
                    </a:ext>
                  </a:extLst>
                </p:cNvPr>
                <p:cNvSpPr/>
                <p:nvPr/>
              </p:nvSpPr>
              <p:spPr>
                <a:xfrm>
                  <a:off x="3335413" y="1563811"/>
                  <a:ext cx="216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Star: 5 Points 38">
                  <a:extLst>
                    <a:ext uri="{FF2B5EF4-FFF2-40B4-BE49-F238E27FC236}">
                      <a16:creationId xmlns:a16="http://schemas.microsoft.com/office/drawing/2014/main" id="{793A0F9D-CBB7-B4D5-B767-547E38222FCC}"/>
                    </a:ext>
                  </a:extLst>
                </p:cNvPr>
                <p:cNvSpPr/>
                <p:nvPr/>
              </p:nvSpPr>
              <p:spPr>
                <a:xfrm>
                  <a:off x="5770472" y="1671811"/>
                  <a:ext cx="216000" cy="252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Star: 5 Points 38">
                  <a:extLst>
                    <a:ext uri="{FF2B5EF4-FFF2-40B4-BE49-F238E27FC236}">
                      <a16:creationId xmlns:a16="http://schemas.microsoft.com/office/drawing/2014/main" id="{9DF833D1-1859-2932-19EC-5CBCA0DF1161}"/>
                    </a:ext>
                  </a:extLst>
                </p:cNvPr>
                <p:cNvSpPr/>
                <p:nvPr/>
              </p:nvSpPr>
              <p:spPr>
                <a:xfrm>
                  <a:off x="4568096" y="1698626"/>
                  <a:ext cx="216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Star: 5 Points 38">
                  <a:extLst>
                    <a:ext uri="{FF2B5EF4-FFF2-40B4-BE49-F238E27FC236}">
                      <a16:creationId xmlns:a16="http://schemas.microsoft.com/office/drawing/2014/main" id="{D77892B6-88B3-14BC-4780-57AD0F4DB46B}"/>
                    </a:ext>
                  </a:extLst>
                </p:cNvPr>
                <p:cNvSpPr/>
                <p:nvPr/>
              </p:nvSpPr>
              <p:spPr>
                <a:xfrm>
                  <a:off x="5518472" y="1413522"/>
                  <a:ext cx="252000" cy="288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Star: 5 Points 38">
                  <a:extLst>
                    <a:ext uri="{FF2B5EF4-FFF2-40B4-BE49-F238E27FC236}">
                      <a16:creationId xmlns:a16="http://schemas.microsoft.com/office/drawing/2014/main" id="{0B062D0B-082D-A80D-875B-E0CC0491089A}"/>
                    </a:ext>
                  </a:extLst>
                </p:cNvPr>
                <p:cNvSpPr/>
                <p:nvPr/>
              </p:nvSpPr>
              <p:spPr>
                <a:xfrm>
                  <a:off x="5026976" y="1841651"/>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Star: 5 Points 38">
                  <a:extLst>
                    <a:ext uri="{FF2B5EF4-FFF2-40B4-BE49-F238E27FC236}">
                      <a16:creationId xmlns:a16="http://schemas.microsoft.com/office/drawing/2014/main" id="{08FBC081-F7A0-B0B0-9A17-83801D34E5D9}"/>
                    </a:ext>
                  </a:extLst>
                </p:cNvPr>
                <p:cNvSpPr/>
                <p:nvPr/>
              </p:nvSpPr>
              <p:spPr>
                <a:xfrm>
                  <a:off x="2567808" y="1839131"/>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Star: 5 Points 38">
                  <a:extLst>
                    <a:ext uri="{FF2B5EF4-FFF2-40B4-BE49-F238E27FC236}">
                      <a16:creationId xmlns:a16="http://schemas.microsoft.com/office/drawing/2014/main" id="{CEF3DFE6-BAB9-4C21-C5A7-A5772249A902}"/>
                    </a:ext>
                  </a:extLst>
                </p:cNvPr>
                <p:cNvSpPr/>
                <p:nvPr/>
              </p:nvSpPr>
              <p:spPr>
                <a:xfrm rot="14706367">
                  <a:off x="3556620" y="1864197"/>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Star: 5 Points 38">
                  <a:extLst>
                    <a:ext uri="{FF2B5EF4-FFF2-40B4-BE49-F238E27FC236}">
                      <a16:creationId xmlns:a16="http://schemas.microsoft.com/office/drawing/2014/main" id="{3AC7901B-B8ED-54F5-D5FC-5F2F2E0288E3}"/>
                    </a:ext>
                  </a:extLst>
                </p:cNvPr>
                <p:cNvSpPr/>
                <p:nvPr/>
              </p:nvSpPr>
              <p:spPr>
                <a:xfrm rot="12967042">
                  <a:off x="4210173" y="1428313"/>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Star: 5 Points 38">
                  <a:extLst>
                    <a:ext uri="{FF2B5EF4-FFF2-40B4-BE49-F238E27FC236}">
                      <a16:creationId xmlns:a16="http://schemas.microsoft.com/office/drawing/2014/main" id="{485FC65A-7EC5-4BC9-F429-C4BD4BCEAE1D}"/>
                    </a:ext>
                  </a:extLst>
                </p:cNvPr>
                <p:cNvSpPr/>
                <p:nvPr/>
              </p:nvSpPr>
              <p:spPr>
                <a:xfrm>
                  <a:off x="4723752" y="1399346"/>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7" name="Group 16">
              <a:extLst>
                <a:ext uri="{FF2B5EF4-FFF2-40B4-BE49-F238E27FC236}">
                  <a16:creationId xmlns:a16="http://schemas.microsoft.com/office/drawing/2014/main" id="{0C7B188F-EA36-6EC1-C75B-5040D4C88FEF}"/>
                </a:ext>
              </a:extLst>
            </p:cNvPr>
            <p:cNvGrpSpPr/>
            <p:nvPr/>
          </p:nvGrpSpPr>
          <p:grpSpPr>
            <a:xfrm>
              <a:off x="4632255" y="1187383"/>
              <a:ext cx="3630390" cy="743736"/>
              <a:chOff x="3778440" y="4542075"/>
              <a:chExt cx="3630390" cy="743736"/>
            </a:xfrm>
          </p:grpSpPr>
          <p:sp>
            <p:nvSpPr>
              <p:cNvPr id="142" name="Rectangle 141">
                <a:extLst>
                  <a:ext uri="{FF2B5EF4-FFF2-40B4-BE49-F238E27FC236}">
                    <a16:creationId xmlns:a16="http://schemas.microsoft.com/office/drawing/2014/main" id="{8F45B367-F41B-4393-F8F0-CAF8EA833A2B}"/>
                  </a:ext>
                </a:extLst>
              </p:cNvPr>
              <p:cNvSpPr/>
              <p:nvPr/>
            </p:nvSpPr>
            <p:spPr>
              <a:xfrm>
                <a:off x="3787966" y="4557069"/>
                <a:ext cx="3600000" cy="720000"/>
              </a:xfrm>
              <a:prstGeom prst="rect">
                <a:avLst/>
              </a:prstGeom>
              <a:solidFill>
                <a:schemeClr val="accent1">
                  <a:lumMod val="20000"/>
                  <a:lumOff val="80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3" name="Group 142">
                <a:extLst>
                  <a:ext uri="{FF2B5EF4-FFF2-40B4-BE49-F238E27FC236}">
                    <a16:creationId xmlns:a16="http://schemas.microsoft.com/office/drawing/2014/main" id="{1E4F8E2B-B8EC-4678-1D07-3CF4BDFE1354}"/>
                  </a:ext>
                </a:extLst>
              </p:cNvPr>
              <p:cNvGrpSpPr/>
              <p:nvPr/>
            </p:nvGrpSpPr>
            <p:grpSpPr>
              <a:xfrm>
                <a:off x="3778440" y="4559591"/>
                <a:ext cx="3591899" cy="726220"/>
                <a:chOff x="2615518" y="2304662"/>
                <a:chExt cx="3591899" cy="726220"/>
              </a:xfrm>
            </p:grpSpPr>
            <p:sp>
              <p:nvSpPr>
                <p:cNvPr id="176" name="TextBox 175">
                  <a:extLst>
                    <a:ext uri="{FF2B5EF4-FFF2-40B4-BE49-F238E27FC236}">
                      <a16:creationId xmlns:a16="http://schemas.microsoft.com/office/drawing/2014/main" id="{D685830E-82C0-9D39-C2BE-0397596158E1}"/>
                    </a:ext>
                  </a:extLst>
                </p:cNvPr>
                <p:cNvSpPr txBox="1"/>
                <p:nvPr/>
              </p:nvSpPr>
              <p:spPr>
                <a:xfrm>
                  <a:off x="5987817" y="2505281"/>
                  <a:ext cx="219600" cy="180000"/>
                </a:xfrm>
                <a:prstGeom prst="rect">
                  <a:avLst/>
                </a:prstGeom>
                <a:solidFill>
                  <a:schemeClr val="tx1"/>
                </a:solidFill>
              </p:spPr>
              <p:txBody>
                <a:bodyPr wrap="square" rtlCol="0">
                  <a:spAutoFit/>
                </a:bodyPr>
                <a:lstStyle/>
                <a:p>
                  <a:endParaRPr lang="en-GB" dirty="0"/>
                </a:p>
              </p:txBody>
            </p:sp>
            <p:sp>
              <p:nvSpPr>
                <p:cNvPr id="177" name="TextBox 176">
                  <a:extLst>
                    <a:ext uri="{FF2B5EF4-FFF2-40B4-BE49-F238E27FC236}">
                      <a16:creationId xmlns:a16="http://schemas.microsoft.com/office/drawing/2014/main" id="{6124E80B-C02F-74AC-8068-731B90ED9763}"/>
                    </a:ext>
                  </a:extLst>
                </p:cNvPr>
                <p:cNvSpPr txBox="1"/>
                <p:nvPr/>
              </p:nvSpPr>
              <p:spPr>
                <a:xfrm>
                  <a:off x="5987817" y="2676142"/>
                  <a:ext cx="219600" cy="180000"/>
                </a:xfrm>
                <a:prstGeom prst="rect">
                  <a:avLst/>
                </a:prstGeom>
                <a:solidFill>
                  <a:schemeClr val="tx1"/>
                </a:solidFill>
              </p:spPr>
              <p:txBody>
                <a:bodyPr wrap="square" rtlCol="0">
                  <a:spAutoFit/>
                </a:bodyPr>
                <a:lstStyle/>
                <a:p>
                  <a:endParaRPr lang="en-GB" dirty="0"/>
                </a:p>
              </p:txBody>
            </p:sp>
            <p:grpSp>
              <p:nvGrpSpPr>
                <p:cNvPr id="178" name="Group 177">
                  <a:extLst>
                    <a:ext uri="{FF2B5EF4-FFF2-40B4-BE49-F238E27FC236}">
                      <a16:creationId xmlns:a16="http://schemas.microsoft.com/office/drawing/2014/main" id="{2DB1FD97-3758-432C-6186-3B2C8119DAF9}"/>
                    </a:ext>
                  </a:extLst>
                </p:cNvPr>
                <p:cNvGrpSpPr/>
                <p:nvPr/>
              </p:nvGrpSpPr>
              <p:grpSpPr>
                <a:xfrm>
                  <a:off x="2615518" y="2304662"/>
                  <a:ext cx="3389235" cy="726220"/>
                  <a:chOff x="3681215" y="3759863"/>
                  <a:chExt cx="3389235" cy="726220"/>
                </a:xfrm>
              </p:grpSpPr>
              <p:sp>
                <p:nvSpPr>
                  <p:cNvPr id="179" name="TextBox 178">
                    <a:extLst>
                      <a:ext uri="{FF2B5EF4-FFF2-40B4-BE49-F238E27FC236}">
                        <a16:creationId xmlns:a16="http://schemas.microsoft.com/office/drawing/2014/main" id="{FB86EA48-871D-9FC4-DE05-23580BA954CF}"/>
                      </a:ext>
                    </a:extLst>
                  </p:cNvPr>
                  <p:cNvSpPr txBox="1"/>
                  <p:nvPr/>
                </p:nvSpPr>
                <p:spPr>
                  <a:xfrm>
                    <a:off x="6873721" y="3956736"/>
                    <a:ext cx="180000" cy="180000"/>
                  </a:xfrm>
                  <a:prstGeom prst="rect">
                    <a:avLst/>
                  </a:prstGeom>
                  <a:solidFill>
                    <a:schemeClr val="tx1"/>
                  </a:solidFill>
                </p:spPr>
                <p:txBody>
                  <a:bodyPr wrap="square" rtlCol="0">
                    <a:spAutoFit/>
                  </a:bodyPr>
                  <a:lstStyle/>
                  <a:p>
                    <a:endParaRPr lang="en-GB" dirty="0"/>
                  </a:p>
                </p:txBody>
              </p:sp>
              <p:sp>
                <p:nvSpPr>
                  <p:cNvPr id="180" name="TextBox 179">
                    <a:extLst>
                      <a:ext uri="{FF2B5EF4-FFF2-40B4-BE49-F238E27FC236}">
                        <a16:creationId xmlns:a16="http://schemas.microsoft.com/office/drawing/2014/main" id="{2E1319D2-5930-246B-5D9A-E3DB84FD91D9}"/>
                      </a:ext>
                    </a:extLst>
                  </p:cNvPr>
                  <p:cNvSpPr txBox="1"/>
                  <p:nvPr/>
                </p:nvSpPr>
                <p:spPr>
                  <a:xfrm>
                    <a:off x="6889040" y="4134686"/>
                    <a:ext cx="180000" cy="180000"/>
                  </a:xfrm>
                  <a:prstGeom prst="rect">
                    <a:avLst/>
                  </a:prstGeom>
                  <a:solidFill>
                    <a:schemeClr val="tx1"/>
                  </a:solidFill>
                </p:spPr>
                <p:txBody>
                  <a:bodyPr wrap="square" rtlCol="0">
                    <a:spAutoFit/>
                  </a:bodyPr>
                  <a:lstStyle/>
                  <a:p>
                    <a:endParaRPr lang="en-GB" dirty="0"/>
                  </a:p>
                </p:txBody>
              </p:sp>
              <p:sp>
                <p:nvSpPr>
                  <p:cNvPr id="181" name="TextBox 180">
                    <a:extLst>
                      <a:ext uri="{FF2B5EF4-FFF2-40B4-BE49-F238E27FC236}">
                        <a16:creationId xmlns:a16="http://schemas.microsoft.com/office/drawing/2014/main" id="{97C0594B-B159-9E22-30EF-C00EAAD730EF}"/>
                      </a:ext>
                    </a:extLst>
                  </p:cNvPr>
                  <p:cNvSpPr txBox="1"/>
                  <p:nvPr/>
                </p:nvSpPr>
                <p:spPr>
                  <a:xfrm>
                    <a:off x="3685846" y="3940798"/>
                    <a:ext cx="180000" cy="180000"/>
                  </a:xfrm>
                  <a:prstGeom prst="rect">
                    <a:avLst/>
                  </a:prstGeom>
                  <a:solidFill>
                    <a:schemeClr val="tx1"/>
                  </a:solidFill>
                </p:spPr>
                <p:txBody>
                  <a:bodyPr wrap="square" rtlCol="0">
                    <a:spAutoFit/>
                  </a:bodyPr>
                  <a:lstStyle/>
                  <a:p>
                    <a:endParaRPr lang="en-GB" dirty="0"/>
                  </a:p>
                </p:txBody>
              </p:sp>
              <p:sp>
                <p:nvSpPr>
                  <p:cNvPr id="182" name="TextBox 181">
                    <a:extLst>
                      <a:ext uri="{FF2B5EF4-FFF2-40B4-BE49-F238E27FC236}">
                        <a16:creationId xmlns:a16="http://schemas.microsoft.com/office/drawing/2014/main" id="{30BAA79F-F2CC-C070-EE92-2EF8044CD444}"/>
                      </a:ext>
                    </a:extLst>
                  </p:cNvPr>
                  <p:cNvSpPr txBox="1"/>
                  <p:nvPr/>
                </p:nvSpPr>
                <p:spPr>
                  <a:xfrm>
                    <a:off x="6705571" y="3957852"/>
                    <a:ext cx="180000" cy="180000"/>
                  </a:xfrm>
                  <a:prstGeom prst="rect">
                    <a:avLst/>
                  </a:prstGeom>
                  <a:solidFill>
                    <a:schemeClr val="tx1"/>
                  </a:solidFill>
                </p:spPr>
                <p:txBody>
                  <a:bodyPr wrap="square" rtlCol="0">
                    <a:spAutoFit/>
                  </a:bodyPr>
                  <a:lstStyle/>
                  <a:p>
                    <a:endParaRPr lang="en-GB" dirty="0"/>
                  </a:p>
                </p:txBody>
              </p:sp>
              <p:sp>
                <p:nvSpPr>
                  <p:cNvPr id="183" name="TextBox 182">
                    <a:extLst>
                      <a:ext uri="{FF2B5EF4-FFF2-40B4-BE49-F238E27FC236}">
                        <a16:creationId xmlns:a16="http://schemas.microsoft.com/office/drawing/2014/main" id="{55E942A9-82B6-5BA5-AE54-48E551A2DB9D}"/>
                      </a:ext>
                    </a:extLst>
                  </p:cNvPr>
                  <p:cNvSpPr txBox="1"/>
                  <p:nvPr/>
                </p:nvSpPr>
                <p:spPr>
                  <a:xfrm>
                    <a:off x="3682516" y="4124154"/>
                    <a:ext cx="216000" cy="180000"/>
                  </a:xfrm>
                  <a:prstGeom prst="rect">
                    <a:avLst/>
                  </a:prstGeom>
                  <a:solidFill>
                    <a:schemeClr val="tx1"/>
                  </a:solidFill>
                </p:spPr>
                <p:txBody>
                  <a:bodyPr wrap="square" rtlCol="0">
                    <a:spAutoFit/>
                  </a:bodyPr>
                  <a:lstStyle/>
                  <a:p>
                    <a:endParaRPr lang="en-GB" dirty="0"/>
                  </a:p>
                </p:txBody>
              </p:sp>
              <p:sp>
                <p:nvSpPr>
                  <p:cNvPr id="184" name="TextBox 183">
                    <a:extLst>
                      <a:ext uri="{FF2B5EF4-FFF2-40B4-BE49-F238E27FC236}">
                        <a16:creationId xmlns:a16="http://schemas.microsoft.com/office/drawing/2014/main" id="{E53FADE3-FFEE-31D6-87E3-24805E333941}"/>
                      </a:ext>
                    </a:extLst>
                  </p:cNvPr>
                  <p:cNvSpPr txBox="1"/>
                  <p:nvPr/>
                </p:nvSpPr>
                <p:spPr>
                  <a:xfrm>
                    <a:off x="3873646" y="4131277"/>
                    <a:ext cx="180000" cy="180000"/>
                  </a:xfrm>
                  <a:prstGeom prst="rect">
                    <a:avLst/>
                  </a:prstGeom>
                  <a:solidFill>
                    <a:schemeClr val="tx1"/>
                  </a:solidFill>
                </p:spPr>
                <p:txBody>
                  <a:bodyPr wrap="square" rtlCol="0">
                    <a:spAutoFit/>
                  </a:bodyPr>
                  <a:lstStyle/>
                  <a:p>
                    <a:endParaRPr lang="en-GB" dirty="0"/>
                  </a:p>
                </p:txBody>
              </p:sp>
              <p:grpSp>
                <p:nvGrpSpPr>
                  <p:cNvPr id="185" name="Group 184">
                    <a:extLst>
                      <a:ext uri="{FF2B5EF4-FFF2-40B4-BE49-F238E27FC236}">
                        <a16:creationId xmlns:a16="http://schemas.microsoft.com/office/drawing/2014/main" id="{E2F6B704-0133-867A-7962-CA9443FFD161}"/>
                      </a:ext>
                    </a:extLst>
                  </p:cNvPr>
                  <p:cNvGrpSpPr/>
                  <p:nvPr/>
                </p:nvGrpSpPr>
                <p:grpSpPr>
                  <a:xfrm>
                    <a:off x="3681215" y="3759863"/>
                    <a:ext cx="3389235" cy="726220"/>
                    <a:chOff x="5104005" y="3616416"/>
                    <a:chExt cx="3389235" cy="726220"/>
                  </a:xfrm>
                </p:grpSpPr>
                <p:grpSp>
                  <p:nvGrpSpPr>
                    <p:cNvPr id="186" name="Group 185">
                      <a:extLst>
                        <a:ext uri="{FF2B5EF4-FFF2-40B4-BE49-F238E27FC236}">
                          <a16:creationId xmlns:a16="http://schemas.microsoft.com/office/drawing/2014/main" id="{39DDAED6-E10A-4DBE-D3AB-3EBB6A6984B4}"/>
                        </a:ext>
                      </a:extLst>
                    </p:cNvPr>
                    <p:cNvGrpSpPr/>
                    <p:nvPr/>
                  </p:nvGrpSpPr>
                  <p:grpSpPr>
                    <a:xfrm>
                      <a:off x="6526530" y="3621041"/>
                      <a:ext cx="894750" cy="720000"/>
                      <a:chOff x="6526530" y="3621041"/>
                      <a:chExt cx="894750" cy="720000"/>
                    </a:xfrm>
                  </p:grpSpPr>
                  <p:sp>
                    <p:nvSpPr>
                      <p:cNvPr id="250" name="TextBox 249">
                        <a:extLst>
                          <a:ext uri="{FF2B5EF4-FFF2-40B4-BE49-F238E27FC236}">
                            <a16:creationId xmlns:a16="http://schemas.microsoft.com/office/drawing/2014/main" id="{6E766D53-8282-10EF-991D-4B9C50F92A6C}"/>
                          </a:ext>
                        </a:extLst>
                      </p:cNvPr>
                      <p:cNvSpPr txBox="1"/>
                      <p:nvPr/>
                    </p:nvSpPr>
                    <p:spPr>
                      <a:xfrm>
                        <a:off x="6526530" y="3621041"/>
                        <a:ext cx="180000" cy="180000"/>
                      </a:xfrm>
                      <a:prstGeom prst="rect">
                        <a:avLst/>
                      </a:prstGeom>
                      <a:solidFill>
                        <a:schemeClr val="tx1"/>
                      </a:solidFill>
                    </p:spPr>
                    <p:txBody>
                      <a:bodyPr wrap="square" rtlCol="0">
                        <a:spAutoFit/>
                      </a:bodyPr>
                      <a:lstStyle/>
                      <a:p>
                        <a:endParaRPr lang="en-GB" dirty="0"/>
                      </a:p>
                    </p:txBody>
                  </p:sp>
                  <p:sp>
                    <p:nvSpPr>
                      <p:cNvPr id="251" name="TextBox 250">
                        <a:extLst>
                          <a:ext uri="{FF2B5EF4-FFF2-40B4-BE49-F238E27FC236}">
                            <a16:creationId xmlns:a16="http://schemas.microsoft.com/office/drawing/2014/main" id="{78AA5EFB-385E-AAE6-BAFC-0F9583E4BA47}"/>
                          </a:ext>
                        </a:extLst>
                      </p:cNvPr>
                      <p:cNvSpPr txBox="1"/>
                      <p:nvPr/>
                    </p:nvSpPr>
                    <p:spPr>
                      <a:xfrm>
                        <a:off x="6701790" y="380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252" name="TextBox 251">
                        <a:extLst>
                          <a:ext uri="{FF2B5EF4-FFF2-40B4-BE49-F238E27FC236}">
                            <a16:creationId xmlns:a16="http://schemas.microsoft.com/office/drawing/2014/main" id="{B6F8EEAE-054C-4499-6E14-59D60E94506E}"/>
                          </a:ext>
                        </a:extLst>
                      </p:cNvPr>
                      <p:cNvSpPr txBox="1"/>
                      <p:nvPr/>
                    </p:nvSpPr>
                    <p:spPr>
                      <a:xfrm>
                        <a:off x="6881790" y="3981041"/>
                        <a:ext cx="180000" cy="180000"/>
                      </a:xfrm>
                      <a:prstGeom prst="rect">
                        <a:avLst/>
                      </a:prstGeom>
                      <a:solidFill>
                        <a:schemeClr val="tx1"/>
                      </a:solidFill>
                    </p:spPr>
                    <p:txBody>
                      <a:bodyPr wrap="square" rtlCol="0">
                        <a:spAutoFit/>
                      </a:bodyPr>
                      <a:lstStyle/>
                      <a:p>
                        <a:endParaRPr lang="en-GB" dirty="0"/>
                      </a:p>
                    </p:txBody>
                  </p:sp>
                  <p:sp>
                    <p:nvSpPr>
                      <p:cNvPr id="253" name="TextBox 252">
                        <a:extLst>
                          <a:ext uri="{FF2B5EF4-FFF2-40B4-BE49-F238E27FC236}">
                            <a16:creationId xmlns:a16="http://schemas.microsoft.com/office/drawing/2014/main" id="{59C0D2C2-1637-84E8-921C-09A41FA77BAB}"/>
                          </a:ext>
                        </a:extLst>
                      </p:cNvPr>
                      <p:cNvSpPr txBox="1"/>
                      <p:nvPr/>
                    </p:nvSpPr>
                    <p:spPr>
                      <a:xfrm>
                        <a:off x="7061790" y="416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254" name="TextBox 253">
                        <a:extLst>
                          <a:ext uri="{FF2B5EF4-FFF2-40B4-BE49-F238E27FC236}">
                            <a16:creationId xmlns:a16="http://schemas.microsoft.com/office/drawing/2014/main" id="{A445E5DD-EA68-0442-2346-308A921E78FA}"/>
                          </a:ext>
                        </a:extLst>
                      </p:cNvPr>
                      <p:cNvSpPr txBox="1"/>
                      <p:nvPr/>
                    </p:nvSpPr>
                    <p:spPr>
                      <a:xfrm>
                        <a:off x="6706020" y="3621041"/>
                        <a:ext cx="180000" cy="180000"/>
                      </a:xfrm>
                      <a:prstGeom prst="rect">
                        <a:avLst/>
                      </a:prstGeom>
                      <a:solidFill>
                        <a:schemeClr val="tx1"/>
                      </a:solidFill>
                    </p:spPr>
                    <p:txBody>
                      <a:bodyPr wrap="square" rtlCol="0">
                        <a:spAutoFit/>
                      </a:bodyPr>
                      <a:lstStyle/>
                      <a:p>
                        <a:endParaRPr lang="en-GB" dirty="0"/>
                      </a:p>
                    </p:txBody>
                  </p:sp>
                  <p:sp>
                    <p:nvSpPr>
                      <p:cNvPr id="255" name="TextBox 254">
                        <a:extLst>
                          <a:ext uri="{FF2B5EF4-FFF2-40B4-BE49-F238E27FC236}">
                            <a16:creationId xmlns:a16="http://schemas.microsoft.com/office/drawing/2014/main" id="{C69799F2-9236-06A0-A0C4-9A4E02D8EDCD}"/>
                          </a:ext>
                        </a:extLst>
                      </p:cNvPr>
                      <p:cNvSpPr txBox="1"/>
                      <p:nvPr/>
                    </p:nvSpPr>
                    <p:spPr>
                      <a:xfrm>
                        <a:off x="6881280" y="380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256" name="TextBox 255">
                        <a:extLst>
                          <a:ext uri="{FF2B5EF4-FFF2-40B4-BE49-F238E27FC236}">
                            <a16:creationId xmlns:a16="http://schemas.microsoft.com/office/drawing/2014/main" id="{22028B08-284C-78F9-B651-7F3E8A311561}"/>
                          </a:ext>
                        </a:extLst>
                      </p:cNvPr>
                      <p:cNvSpPr txBox="1"/>
                      <p:nvPr/>
                    </p:nvSpPr>
                    <p:spPr>
                      <a:xfrm>
                        <a:off x="7061280" y="3942938"/>
                        <a:ext cx="180000" cy="180000"/>
                      </a:xfrm>
                      <a:prstGeom prst="rect">
                        <a:avLst/>
                      </a:prstGeom>
                      <a:solidFill>
                        <a:schemeClr val="tx1"/>
                      </a:solidFill>
                    </p:spPr>
                    <p:txBody>
                      <a:bodyPr wrap="square" rtlCol="0">
                        <a:spAutoFit/>
                      </a:bodyPr>
                      <a:lstStyle/>
                      <a:p>
                        <a:endParaRPr lang="en-GB" dirty="0"/>
                      </a:p>
                    </p:txBody>
                  </p:sp>
                  <p:sp>
                    <p:nvSpPr>
                      <p:cNvPr id="257" name="TextBox 256">
                        <a:extLst>
                          <a:ext uri="{FF2B5EF4-FFF2-40B4-BE49-F238E27FC236}">
                            <a16:creationId xmlns:a16="http://schemas.microsoft.com/office/drawing/2014/main" id="{866645FB-F624-42EA-FB8C-18157F3EC374}"/>
                          </a:ext>
                        </a:extLst>
                      </p:cNvPr>
                      <p:cNvSpPr txBox="1"/>
                      <p:nvPr/>
                    </p:nvSpPr>
                    <p:spPr>
                      <a:xfrm>
                        <a:off x="7241280" y="4161041"/>
                        <a:ext cx="180000" cy="180000"/>
                      </a:xfrm>
                      <a:prstGeom prst="rect">
                        <a:avLst/>
                      </a:prstGeom>
                      <a:solidFill>
                        <a:schemeClr val="tx1"/>
                      </a:solidFill>
                    </p:spPr>
                    <p:txBody>
                      <a:bodyPr wrap="square" rtlCol="0">
                        <a:spAutoFit/>
                      </a:bodyPr>
                      <a:lstStyle/>
                      <a:p>
                        <a:endParaRPr lang="en-GB" dirty="0"/>
                      </a:p>
                    </p:txBody>
                  </p:sp>
                </p:grpSp>
                <p:grpSp>
                  <p:nvGrpSpPr>
                    <p:cNvPr id="187" name="Group 186">
                      <a:extLst>
                        <a:ext uri="{FF2B5EF4-FFF2-40B4-BE49-F238E27FC236}">
                          <a16:creationId xmlns:a16="http://schemas.microsoft.com/office/drawing/2014/main" id="{7B324B6B-5E7A-2F2B-E479-58473E5FF25A}"/>
                        </a:ext>
                      </a:extLst>
                    </p:cNvPr>
                    <p:cNvGrpSpPr/>
                    <p:nvPr/>
                  </p:nvGrpSpPr>
                  <p:grpSpPr>
                    <a:xfrm>
                      <a:off x="6882810" y="3622445"/>
                      <a:ext cx="894750" cy="720000"/>
                      <a:chOff x="6526530" y="3621041"/>
                      <a:chExt cx="894750" cy="720000"/>
                    </a:xfrm>
                  </p:grpSpPr>
                  <p:sp>
                    <p:nvSpPr>
                      <p:cNvPr id="242" name="TextBox 241">
                        <a:extLst>
                          <a:ext uri="{FF2B5EF4-FFF2-40B4-BE49-F238E27FC236}">
                            <a16:creationId xmlns:a16="http://schemas.microsoft.com/office/drawing/2014/main" id="{253C650A-2747-0D5E-17E0-4D62C4AC5D9D}"/>
                          </a:ext>
                        </a:extLst>
                      </p:cNvPr>
                      <p:cNvSpPr txBox="1"/>
                      <p:nvPr/>
                    </p:nvSpPr>
                    <p:spPr>
                      <a:xfrm>
                        <a:off x="6526530" y="3621041"/>
                        <a:ext cx="180000" cy="180000"/>
                      </a:xfrm>
                      <a:prstGeom prst="rect">
                        <a:avLst/>
                      </a:prstGeom>
                      <a:solidFill>
                        <a:schemeClr val="tx1"/>
                      </a:solidFill>
                    </p:spPr>
                    <p:txBody>
                      <a:bodyPr wrap="square" rtlCol="0">
                        <a:spAutoFit/>
                      </a:bodyPr>
                      <a:lstStyle/>
                      <a:p>
                        <a:endParaRPr lang="en-GB" dirty="0"/>
                      </a:p>
                    </p:txBody>
                  </p:sp>
                  <p:sp>
                    <p:nvSpPr>
                      <p:cNvPr id="243" name="TextBox 242">
                        <a:extLst>
                          <a:ext uri="{FF2B5EF4-FFF2-40B4-BE49-F238E27FC236}">
                            <a16:creationId xmlns:a16="http://schemas.microsoft.com/office/drawing/2014/main" id="{C6CBFFFB-02FB-F2C6-0953-F87A37420BB0}"/>
                          </a:ext>
                        </a:extLst>
                      </p:cNvPr>
                      <p:cNvSpPr txBox="1"/>
                      <p:nvPr/>
                    </p:nvSpPr>
                    <p:spPr>
                      <a:xfrm>
                        <a:off x="6701790" y="380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244" name="TextBox 243">
                        <a:extLst>
                          <a:ext uri="{FF2B5EF4-FFF2-40B4-BE49-F238E27FC236}">
                            <a16:creationId xmlns:a16="http://schemas.microsoft.com/office/drawing/2014/main" id="{4BA0FFE1-67D9-CEE6-B18B-27D00D3E2947}"/>
                          </a:ext>
                        </a:extLst>
                      </p:cNvPr>
                      <p:cNvSpPr txBox="1"/>
                      <p:nvPr/>
                    </p:nvSpPr>
                    <p:spPr>
                      <a:xfrm>
                        <a:off x="6881790" y="3981041"/>
                        <a:ext cx="180000" cy="180000"/>
                      </a:xfrm>
                      <a:prstGeom prst="rect">
                        <a:avLst/>
                      </a:prstGeom>
                      <a:solidFill>
                        <a:schemeClr val="tx1"/>
                      </a:solidFill>
                    </p:spPr>
                    <p:txBody>
                      <a:bodyPr wrap="square" rtlCol="0">
                        <a:spAutoFit/>
                      </a:bodyPr>
                      <a:lstStyle/>
                      <a:p>
                        <a:endParaRPr lang="en-GB" dirty="0"/>
                      </a:p>
                    </p:txBody>
                  </p:sp>
                  <p:sp>
                    <p:nvSpPr>
                      <p:cNvPr id="245" name="TextBox 244">
                        <a:extLst>
                          <a:ext uri="{FF2B5EF4-FFF2-40B4-BE49-F238E27FC236}">
                            <a16:creationId xmlns:a16="http://schemas.microsoft.com/office/drawing/2014/main" id="{DB120A34-3980-2388-AFC6-0944C568C68A}"/>
                          </a:ext>
                        </a:extLst>
                      </p:cNvPr>
                      <p:cNvSpPr txBox="1"/>
                      <p:nvPr/>
                    </p:nvSpPr>
                    <p:spPr>
                      <a:xfrm>
                        <a:off x="7061790" y="4161041"/>
                        <a:ext cx="180000" cy="180000"/>
                      </a:xfrm>
                      <a:prstGeom prst="rect">
                        <a:avLst/>
                      </a:prstGeom>
                      <a:solidFill>
                        <a:schemeClr val="tx1"/>
                      </a:solidFill>
                    </p:spPr>
                    <p:txBody>
                      <a:bodyPr wrap="square" rtlCol="0">
                        <a:spAutoFit/>
                      </a:bodyPr>
                      <a:lstStyle/>
                      <a:p>
                        <a:endParaRPr lang="en-GB" dirty="0"/>
                      </a:p>
                    </p:txBody>
                  </p:sp>
                  <p:sp>
                    <p:nvSpPr>
                      <p:cNvPr id="246" name="TextBox 245">
                        <a:extLst>
                          <a:ext uri="{FF2B5EF4-FFF2-40B4-BE49-F238E27FC236}">
                            <a16:creationId xmlns:a16="http://schemas.microsoft.com/office/drawing/2014/main" id="{88890741-5D8F-98D5-CAE1-A53CE62046A9}"/>
                          </a:ext>
                        </a:extLst>
                      </p:cNvPr>
                      <p:cNvSpPr txBox="1"/>
                      <p:nvPr/>
                    </p:nvSpPr>
                    <p:spPr>
                      <a:xfrm>
                        <a:off x="6706020" y="3621041"/>
                        <a:ext cx="180000" cy="180000"/>
                      </a:xfrm>
                      <a:prstGeom prst="rect">
                        <a:avLst/>
                      </a:prstGeom>
                      <a:solidFill>
                        <a:schemeClr val="tx1"/>
                      </a:solidFill>
                    </p:spPr>
                    <p:txBody>
                      <a:bodyPr wrap="square" rtlCol="0">
                        <a:spAutoFit/>
                      </a:bodyPr>
                      <a:lstStyle/>
                      <a:p>
                        <a:endParaRPr lang="en-GB" dirty="0"/>
                      </a:p>
                    </p:txBody>
                  </p:sp>
                  <p:sp>
                    <p:nvSpPr>
                      <p:cNvPr id="247" name="TextBox 246">
                        <a:extLst>
                          <a:ext uri="{FF2B5EF4-FFF2-40B4-BE49-F238E27FC236}">
                            <a16:creationId xmlns:a16="http://schemas.microsoft.com/office/drawing/2014/main" id="{FF603F2B-BEF7-3191-32F7-29A9D0697121}"/>
                          </a:ext>
                        </a:extLst>
                      </p:cNvPr>
                      <p:cNvSpPr txBox="1"/>
                      <p:nvPr/>
                    </p:nvSpPr>
                    <p:spPr>
                      <a:xfrm>
                        <a:off x="6881280" y="380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248" name="TextBox 247">
                        <a:extLst>
                          <a:ext uri="{FF2B5EF4-FFF2-40B4-BE49-F238E27FC236}">
                            <a16:creationId xmlns:a16="http://schemas.microsoft.com/office/drawing/2014/main" id="{B5F602DF-92AC-B628-E05F-B1100BB929D5}"/>
                          </a:ext>
                        </a:extLst>
                      </p:cNvPr>
                      <p:cNvSpPr txBox="1"/>
                      <p:nvPr/>
                    </p:nvSpPr>
                    <p:spPr>
                      <a:xfrm>
                        <a:off x="7061280" y="398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249" name="TextBox 248">
                        <a:extLst>
                          <a:ext uri="{FF2B5EF4-FFF2-40B4-BE49-F238E27FC236}">
                            <a16:creationId xmlns:a16="http://schemas.microsoft.com/office/drawing/2014/main" id="{803D0444-2D6E-DE54-6BC3-963B1426CAEA}"/>
                          </a:ext>
                        </a:extLst>
                      </p:cNvPr>
                      <p:cNvSpPr txBox="1"/>
                      <p:nvPr/>
                    </p:nvSpPr>
                    <p:spPr>
                      <a:xfrm>
                        <a:off x="7241280" y="4161041"/>
                        <a:ext cx="180000" cy="180000"/>
                      </a:xfrm>
                      <a:prstGeom prst="rect">
                        <a:avLst/>
                      </a:prstGeom>
                      <a:solidFill>
                        <a:schemeClr val="tx1"/>
                      </a:solidFill>
                    </p:spPr>
                    <p:txBody>
                      <a:bodyPr wrap="square" rtlCol="0">
                        <a:spAutoFit/>
                      </a:bodyPr>
                      <a:lstStyle/>
                      <a:p>
                        <a:endParaRPr lang="en-GB" dirty="0"/>
                      </a:p>
                    </p:txBody>
                  </p:sp>
                </p:grpSp>
                <p:grpSp>
                  <p:nvGrpSpPr>
                    <p:cNvPr id="188" name="Group 187">
                      <a:extLst>
                        <a:ext uri="{FF2B5EF4-FFF2-40B4-BE49-F238E27FC236}">
                          <a16:creationId xmlns:a16="http://schemas.microsoft.com/office/drawing/2014/main" id="{A127CCA4-F5D1-DF44-533E-F2B385CBA702}"/>
                        </a:ext>
                      </a:extLst>
                    </p:cNvPr>
                    <p:cNvGrpSpPr/>
                    <p:nvPr/>
                  </p:nvGrpSpPr>
                  <p:grpSpPr>
                    <a:xfrm>
                      <a:off x="7598490" y="3622503"/>
                      <a:ext cx="894750" cy="720000"/>
                      <a:chOff x="6526530" y="3621041"/>
                      <a:chExt cx="894750" cy="720000"/>
                    </a:xfrm>
                  </p:grpSpPr>
                  <p:sp>
                    <p:nvSpPr>
                      <p:cNvPr id="234" name="TextBox 233">
                        <a:extLst>
                          <a:ext uri="{FF2B5EF4-FFF2-40B4-BE49-F238E27FC236}">
                            <a16:creationId xmlns:a16="http://schemas.microsoft.com/office/drawing/2014/main" id="{561C963C-1B02-0620-8F26-9A1F5DBDCCB8}"/>
                          </a:ext>
                        </a:extLst>
                      </p:cNvPr>
                      <p:cNvSpPr txBox="1"/>
                      <p:nvPr/>
                    </p:nvSpPr>
                    <p:spPr>
                      <a:xfrm>
                        <a:off x="6526530" y="362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235" name="TextBox 234">
                        <a:extLst>
                          <a:ext uri="{FF2B5EF4-FFF2-40B4-BE49-F238E27FC236}">
                            <a16:creationId xmlns:a16="http://schemas.microsoft.com/office/drawing/2014/main" id="{D376E40A-79F6-84C1-2100-A52B4EB7E002}"/>
                          </a:ext>
                        </a:extLst>
                      </p:cNvPr>
                      <p:cNvSpPr txBox="1"/>
                      <p:nvPr/>
                    </p:nvSpPr>
                    <p:spPr>
                      <a:xfrm>
                        <a:off x="6701790" y="3801041"/>
                        <a:ext cx="180000" cy="180000"/>
                      </a:xfrm>
                      <a:prstGeom prst="rect">
                        <a:avLst/>
                      </a:prstGeom>
                      <a:solidFill>
                        <a:schemeClr val="tx1"/>
                      </a:solidFill>
                    </p:spPr>
                    <p:txBody>
                      <a:bodyPr wrap="square" rtlCol="0">
                        <a:spAutoFit/>
                      </a:bodyPr>
                      <a:lstStyle/>
                      <a:p>
                        <a:endParaRPr lang="en-GB" dirty="0"/>
                      </a:p>
                    </p:txBody>
                  </p:sp>
                  <p:sp>
                    <p:nvSpPr>
                      <p:cNvPr id="236" name="TextBox 235">
                        <a:extLst>
                          <a:ext uri="{FF2B5EF4-FFF2-40B4-BE49-F238E27FC236}">
                            <a16:creationId xmlns:a16="http://schemas.microsoft.com/office/drawing/2014/main" id="{807234D9-BD4C-CB65-2DC2-9C3DC06D1326}"/>
                          </a:ext>
                        </a:extLst>
                      </p:cNvPr>
                      <p:cNvSpPr txBox="1"/>
                      <p:nvPr/>
                    </p:nvSpPr>
                    <p:spPr>
                      <a:xfrm>
                        <a:off x="6881790" y="398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237" name="TextBox 236">
                        <a:extLst>
                          <a:ext uri="{FF2B5EF4-FFF2-40B4-BE49-F238E27FC236}">
                            <a16:creationId xmlns:a16="http://schemas.microsoft.com/office/drawing/2014/main" id="{2533A0A7-603D-205A-2752-978750F96CFA}"/>
                          </a:ext>
                        </a:extLst>
                      </p:cNvPr>
                      <p:cNvSpPr txBox="1"/>
                      <p:nvPr/>
                    </p:nvSpPr>
                    <p:spPr>
                      <a:xfrm>
                        <a:off x="7061790" y="4161041"/>
                        <a:ext cx="180000" cy="180000"/>
                      </a:xfrm>
                      <a:prstGeom prst="rect">
                        <a:avLst/>
                      </a:prstGeom>
                      <a:solidFill>
                        <a:schemeClr val="tx1"/>
                      </a:solidFill>
                    </p:spPr>
                    <p:txBody>
                      <a:bodyPr wrap="square" rtlCol="0">
                        <a:spAutoFit/>
                      </a:bodyPr>
                      <a:lstStyle/>
                      <a:p>
                        <a:endParaRPr lang="en-GB" dirty="0"/>
                      </a:p>
                    </p:txBody>
                  </p:sp>
                  <p:sp>
                    <p:nvSpPr>
                      <p:cNvPr id="238" name="TextBox 237">
                        <a:extLst>
                          <a:ext uri="{FF2B5EF4-FFF2-40B4-BE49-F238E27FC236}">
                            <a16:creationId xmlns:a16="http://schemas.microsoft.com/office/drawing/2014/main" id="{56EB9BF5-09C6-B81B-67FE-183441E87968}"/>
                          </a:ext>
                        </a:extLst>
                      </p:cNvPr>
                      <p:cNvSpPr txBox="1"/>
                      <p:nvPr/>
                    </p:nvSpPr>
                    <p:spPr>
                      <a:xfrm>
                        <a:off x="6706020" y="3621041"/>
                        <a:ext cx="180000" cy="180000"/>
                      </a:xfrm>
                      <a:prstGeom prst="rect">
                        <a:avLst/>
                      </a:prstGeom>
                      <a:solidFill>
                        <a:schemeClr val="tx1"/>
                      </a:solidFill>
                    </p:spPr>
                    <p:txBody>
                      <a:bodyPr wrap="square" rtlCol="0">
                        <a:spAutoFit/>
                      </a:bodyPr>
                      <a:lstStyle/>
                      <a:p>
                        <a:endParaRPr lang="en-GB" dirty="0"/>
                      </a:p>
                    </p:txBody>
                  </p:sp>
                  <p:sp>
                    <p:nvSpPr>
                      <p:cNvPr id="239" name="TextBox 238">
                        <a:extLst>
                          <a:ext uri="{FF2B5EF4-FFF2-40B4-BE49-F238E27FC236}">
                            <a16:creationId xmlns:a16="http://schemas.microsoft.com/office/drawing/2014/main" id="{6058B7D3-A3B8-F7C8-B51D-8E01CF7990C3}"/>
                          </a:ext>
                        </a:extLst>
                      </p:cNvPr>
                      <p:cNvSpPr txBox="1"/>
                      <p:nvPr/>
                    </p:nvSpPr>
                    <p:spPr>
                      <a:xfrm>
                        <a:off x="6881280" y="3801041"/>
                        <a:ext cx="180000" cy="180000"/>
                      </a:xfrm>
                      <a:prstGeom prst="rect">
                        <a:avLst/>
                      </a:prstGeom>
                      <a:solidFill>
                        <a:schemeClr val="tx1"/>
                      </a:solidFill>
                    </p:spPr>
                    <p:txBody>
                      <a:bodyPr wrap="square" rtlCol="0">
                        <a:spAutoFit/>
                      </a:bodyPr>
                      <a:lstStyle/>
                      <a:p>
                        <a:endParaRPr lang="en-GB" dirty="0"/>
                      </a:p>
                    </p:txBody>
                  </p:sp>
                  <p:sp>
                    <p:nvSpPr>
                      <p:cNvPr id="240" name="TextBox 239">
                        <a:extLst>
                          <a:ext uri="{FF2B5EF4-FFF2-40B4-BE49-F238E27FC236}">
                            <a16:creationId xmlns:a16="http://schemas.microsoft.com/office/drawing/2014/main" id="{724070FB-9F2A-00B1-A563-6C40A2897C32}"/>
                          </a:ext>
                        </a:extLst>
                      </p:cNvPr>
                      <p:cNvSpPr txBox="1"/>
                      <p:nvPr/>
                    </p:nvSpPr>
                    <p:spPr>
                      <a:xfrm>
                        <a:off x="7061280" y="3981041"/>
                        <a:ext cx="180000" cy="180000"/>
                      </a:xfrm>
                      <a:prstGeom prst="rect">
                        <a:avLst/>
                      </a:prstGeom>
                      <a:solidFill>
                        <a:schemeClr val="tx1"/>
                      </a:solidFill>
                    </p:spPr>
                    <p:txBody>
                      <a:bodyPr wrap="square" rtlCol="0">
                        <a:spAutoFit/>
                      </a:bodyPr>
                      <a:lstStyle/>
                      <a:p>
                        <a:endParaRPr lang="en-GB" dirty="0"/>
                      </a:p>
                    </p:txBody>
                  </p:sp>
                  <p:sp>
                    <p:nvSpPr>
                      <p:cNvPr id="241" name="TextBox 240">
                        <a:extLst>
                          <a:ext uri="{FF2B5EF4-FFF2-40B4-BE49-F238E27FC236}">
                            <a16:creationId xmlns:a16="http://schemas.microsoft.com/office/drawing/2014/main" id="{1A8AFA30-2870-0244-4F3E-376282E6ECFA}"/>
                          </a:ext>
                        </a:extLst>
                      </p:cNvPr>
                      <p:cNvSpPr txBox="1"/>
                      <p:nvPr/>
                    </p:nvSpPr>
                    <p:spPr>
                      <a:xfrm>
                        <a:off x="7241280" y="4161041"/>
                        <a:ext cx="180000" cy="180000"/>
                      </a:xfrm>
                      <a:prstGeom prst="rect">
                        <a:avLst/>
                      </a:prstGeom>
                      <a:solidFill>
                        <a:schemeClr val="tx1"/>
                      </a:solidFill>
                    </p:spPr>
                    <p:txBody>
                      <a:bodyPr wrap="square" rtlCol="0">
                        <a:spAutoFit/>
                      </a:bodyPr>
                      <a:lstStyle/>
                      <a:p>
                        <a:endParaRPr lang="en-GB" dirty="0"/>
                      </a:p>
                    </p:txBody>
                  </p:sp>
                </p:grpSp>
                <p:grpSp>
                  <p:nvGrpSpPr>
                    <p:cNvPr id="189" name="Group 188">
                      <a:extLst>
                        <a:ext uri="{FF2B5EF4-FFF2-40B4-BE49-F238E27FC236}">
                          <a16:creationId xmlns:a16="http://schemas.microsoft.com/office/drawing/2014/main" id="{1D4C8FB8-6335-B647-0B05-6920C753935F}"/>
                        </a:ext>
                      </a:extLst>
                    </p:cNvPr>
                    <p:cNvGrpSpPr/>
                    <p:nvPr/>
                  </p:nvGrpSpPr>
                  <p:grpSpPr>
                    <a:xfrm>
                      <a:off x="7242300" y="3622636"/>
                      <a:ext cx="894750" cy="720000"/>
                      <a:chOff x="6526530" y="3621041"/>
                      <a:chExt cx="894750" cy="720000"/>
                    </a:xfrm>
                  </p:grpSpPr>
                  <p:sp>
                    <p:nvSpPr>
                      <p:cNvPr id="226" name="TextBox 225">
                        <a:extLst>
                          <a:ext uri="{FF2B5EF4-FFF2-40B4-BE49-F238E27FC236}">
                            <a16:creationId xmlns:a16="http://schemas.microsoft.com/office/drawing/2014/main" id="{C9681DC6-3ED9-517C-BDC3-19DE7CFBFE54}"/>
                          </a:ext>
                        </a:extLst>
                      </p:cNvPr>
                      <p:cNvSpPr txBox="1"/>
                      <p:nvPr/>
                    </p:nvSpPr>
                    <p:spPr>
                      <a:xfrm>
                        <a:off x="6526530" y="3621041"/>
                        <a:ext cx="180000" cy="180000"/>
                      </a:xfrm>
                      <a:prstGeom prst="rect">
                        <a:avLst/>
                      </a:prstGeom>
                      <a:solidFill>
                        <a:schemeClr val="tx1"/>
                      </a:solidFill>
                    </p:spPr>
                    <p:txBody>
                      <a:bodyPr wrap="square" rtlCol="0">
                        <a:spAutoFit/>
                      </a:bodyPr>
                      <a:lstStyle/>
                      <a:p>
                        <a:endParaRPr lang="en-GB" dirty="0"/>
                      </a:p>
                    </p:txBody>
                  </p:sp>
                  <p:sp>
                    <p:nvSpPr>
                      <p:cNvPr id="227" name="TextBox 226">
                        <a:extLst>
                          <a:ext uri="{FF2B5EF4-FFF2-40B4-BE49-F238E27FC236}">
                            <a16:creationId xmlns:a16="http://schemas.microsoft.com/office/drawing/2014/main" id="{0F610BBD-FD10-6D64-0F7E-D60D37E83142}"/>
                          </a:ext>
                        </a:extLst>
                      </p:cNvPr>
                      <p:cNvSpPr txBox="1"/>
                      <p:nvPr/>
                    </p:nvSpPr>
                    <p:spPr>
                      <a:xfrm>
                        <a:off x="6701790" y="3801041"/>
                        <a:ext cx="180000" cy="180000"/>
                      </a:xfrm>
                      <a:prstGeom prst="rect">
                        <a:avLst/>
                      </a:prstGeom>
                      <a:solidFill>
                        <a:schemeClr val="tx1"/>
                      </a:solidFill>
                    </p:spPr>
                    <p:txBody>
                      <a:bodyPr wrap="square" rtlCol="0">
                        <a:spAutoFit/>
                      </a:bodyPr>
                      <a:lstStyle/>
                      <a:p>
                        <a:endParaRPr lang="en-GB" dirty="0"/>
                      </a:p>
                    </p:txBody>
                  </p:sp>
                  <p:sp>
                    <p:nvSpPr>
                      <p:cNvPr id="228" name="TextBox 227">
                        <a:extLst>
                          <a:ext uri="{FF2B5EF4-FFF2-40B4-BE49-F238E27FC236}">
                            <a16:creationId xmlns:a16="http://schemas.microsoft.com/office/drawing/2014/main" id="{EC1E52DB-7FE9-770C-7723-1CC6859BBDE2}"/>
                          </a:ext>
                        </a:extLst>
                      </p:cNvPr>
                      <p:cNvSpPr txBox="1"/>
                      <p:nvPr/>
                    </p:nvSpPr>
                    <p:spPr>
                      <a:xfrm>
                        <a:off x="6881790" y="398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229" name="TextBox 228">
                        <a:extLst>
                          <a:ext uri="{FF2B5EF4-FFF2-40B4-BE49-F238E27FC236}">
                            <a16:creationId xmlns:a16="http://schemas.microsoft.com/office/drawing/2014/main" id="{EF82F34F-5519-1050-D3EE-B22F0D0C7E65}"/>
                          </a:ext>
                        </a:extLst>
                      </p:cNvPr>
                      <p:cNvSpPr txBox="1"/>
                      <p:nvPr/>
                    </p:nvSpPr>
                    <p:spPr>
                      <a:xfrm>
                        <a:off x="7061790" y="4161041"/>
                        <a:ext cx="180000" cy="180000"/>
                      </a:xfrm>
                      <a:prstGeom prst="rect">
                        <a:avLst/>
                      </a:prstGeom>
                      <a:solidFill>
                        <a:schemeClr val="tx1"/>
                      </a:solidFill>
                    </p:spPr>
                    <p:txBody>
                      <a:bodyPr wrap="square" rtlCol="0">
                        <a:spAutoFit/>
                      </a:bodyPr>
                      <a:lstStyle/>
                      <a:p>
                        <a:endParaRPr lang="en-GB" dirty="0"/>
                      </a:p>
                    </p:txBody>
                  </p:sp>
                  <p:sp>
                    <p:nvSpPr>
                      <p:cNvPr id="230" name="TextBox 229">
                        <a:extLst>
                          <a:ext uri="{FF2B5EF4-FFF2-40B4-BE49-F238E27FC236}">
                            <a16:creationId xmlns:a16="http://schemas.microsoft.com/office/drawing/2014/main" id="{C35696BC-8ECA-0DD4-08BD-ADEB6389CDEA}"/>
                          </a:ext>
                        </a:extLst>
                      </p:cNvPr>
                      <p:cNvSpPr txBox="1"/>
                      <p:nvPr/>
                    </p:nvSpPr>
                    <p:spPr>
                      <a:xfrm>
                        <a:off x="6706020" y="3621041"/>
                        <a:ext cx="180000" cy="180000"/>
                      </a:xfrm>
                      <a:prstGeom prst="rect">
                        <a:avLst/>
                      </a:prstGeom>
                      <a:solidFill>
                        <a:schemeClr val="tx1"/>
                      </a:solidFill>
                    </p:spPr>
                    <p:txBody>
                      <a:bodyPr wrap="square" rtlCol="0">
                        <a:spAutoFit/>
                      </a:bodyPr>
                      <a:lstStyle/>
                      <a:p>
                        <a:endParaRPr lang="en-GB" dirty="0"/>
                      </a:p>
                    </p:txBody>
                  </p:sp>
                  <p:sp>
                    <p:nvSpPr>
                      <p:cNvPr id="231" name="TextBox 230">
                        <a:extLst>
                          <a:ext uri="{FF2B5EF4-FFF2-40B4-BE49-F238E27FC236}">
                            <a16:creationId xmlns:a16="http://schemas.microsoft.com/office/drawing/2014/main" id="{4116F176-503E-66F6-46D8-E802B1AB37EB}"/>
                          </a:ext>
                        </a:extLst>
                      </p:cNvPr>
                      <p:cNvSpPr txBox="1"/>
                      <p:nvPr/>
                    </p:nvSpPr>
                    <p:spPr>
                      <a:xfrm>
                        <a:off x="6881280" y="3801041"/>
                        <a:ext cx="180000" cy="180000"/>
                      </a:xfrm>
                      <a:prstGeom prst="rect">
                        <a:avLst/>
                      </a:prstGeom>
                      <a:solidFill>
                        <a:schemeClr val="tx1"/>
                      </a:solidFill>
                    </p:spPr>
                    <p:txBody>
                      <a:bodyPr wrap="square" rtlCol="0">
                        <a:spAutoFit/>
                      </a:bodyPr>
                      <a:lstStyle/>
                      <a:p>
                        <a:endParaRPr lang="en-GB" dirty="0"/>
                      </a:p>
                    </p:txBody>
                  </p:sp>
                  <p:sp>
                    <p:nvSpPr>
                      <p:cNvPr id="232" name="TextBox 231">
                        <a:extLst>
                          <a:ext uri="{FF2B5EF4-FFF2-40B4-BE49-F238E27FC236}">
                            <a16:creationId xmlns:a16="http://schemas.microsoft.com/office/drawing/2014/main" id="{181679EF-5791-4F25-60B2-8607A1E345E5}"/>
                          </a:ext>
                        </a:extLst>
                      </p:cNvPr>
                      <p:cNvSpPr txBox="1"/>
                      <p:nvPr/>
                    </p:nvSpPr>
                    <p:spPr>
                      <a:xfrm>
                        <a:off x="7061280" y="398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233" name="TextBox 232">
                        <a:extLst>
                          <a:ext uri="{FF2B5EF4-FFF2-40B4-BE49-F238E27FC236}">
                            <a16:creationId xmlns:a16="http://schemas.microsoft.com/office/drawing/2014/main" id="{F5902C07-5CA1-1A3E-C612-C00B02D955A5}"/>
                          </a:ext>
                        </a:extLst>
                      </p:cNvPr>
                      <p:cNvSpPr txBox="1"/>
                      <p:nvPr/>
                    </p:nvSpPr>
                    <p:spPr>
                      <a:xfrm>
                        <a:off x="7241280" y="4161041"/>
                        <a:ext cx="180000" cy="180000"/>
                      </a:xfrm>
                      <a:prstGeom prst="rect">
                        <a:avLst/>
                      </a:prstGeom>
                      <a:solidFill>
                        <a:schemeClr val="tx1"/>
                      </a:solidFill>
                    </p:spPr>
                    <p:txBody>
                      <a:bodyPr wrap="square" rtlCol="0">
                        <a:spAutoFit/>
                      </a:bodyPr>
                      <a:lstStyle/>
                      <a:p>
                        <a:endParaRPr lang="en-GB" dirty="0"/>
                      </a:p>
                    </p:txBody>
                  </p:sp>
                </p:grpSp>
                <p:grpSp>
                  <p:nvGrpSpPr>
                    <p:cNvPr id="190" name="Group 189">
                      <a:extLst>
                        <a:ext uri="{FF2B5EF4-FFF2-40B4-BE49-F238E27FC236}">
                          <a16:creationId xmlns:a16="http://schemas.microsoft.com/office/drawing/2014/main" id="{9323CEDD-6DCA-8940-0A0F-B6CF85C4DE11}"/>
                        </a:ext>
                      </a:extLst>
                    </p:cNvPr>
                    <p:cNvGrpSpPr/>
                    <p:nvPr/>
                  </p:nvGrpSpPr>
                  <p:grpSpPr>
                    <a:xfrm>
                      <a:off x="5104005" y="3616416"/>
                      <a:ext cx="894750" cy="720000"/>
                      <a:chOff x="6526530" y="3621041"/>
                      <a:chExt cx="894750" cy="720000"/>
                    </a:xfrm>
                  </p:grpSpPr>
                  <p:sp>
                    <p:nvSpPr>
                      <p:cNvPr id="218" name="TextBox 217">
                        <a:extLst>
                          <a:ext uri="{FF2B5EF4-FFF2-40B4-BE49-F238E27FC236}">
                            <a16:creationId xmlns:a16="http://schemas.microsoft.com/office/drawing/2014/main" id="{2D7D2957-E168-92BB-1529-AC3D85F00588}"/>
                          </a:ext>
                        </a:extLst>
                      </p:cNvPr>
                      <p:cNvSpPr txBox="1"/>
                      <p:nvPr/>
                    </p:nvSpPr>
                    <p:spPr>
                      <a:xfrm>
                        <a:off x="6526530" y="3621041"/>
                        <a:ext cx="180000" cy="180000"/>
                      </a:xfrm>
                      <a:prstGeom prst="rect">
                        <a:avLst/>
                      </a:prstGeom>
                      <a:solidFill>
                        <a:schemeClr val="tx1"/>
                      </a:solidFill>
                    </p:spPr>
                    <p:txBody>
                      <a:bodyPr wrap="square" rtlCol="0">
                        <a:spAutoFit/>
                      </a:bodyPr>
                      <a:lstStyle/>
                      <a:p>
                        <a:endParaRPr lang="en-GB" dirty="0"/>
                      </a:p>
                    </p:txBody>
                  </p:sp>
                  <p:sp>
                    <p:nvSpPr>
                      <p:cNvPr id="219" name="TextBox 218">
                        <a:extLst>
                          <a:ext uri="{FF2B5EF4-FFF2-40B4-BE49-F238E27FC236}">
                            <a16:creationId xmlns:a16="http://schemas.microsoft.com/office/drawing/2014/main" id="{260C7756-DF2C-2CEF-5BFA-E42C7B0F137F}"/>
                          </a:ext>
                        </a:extLst>
                      </p:cNvPr>
                      <p:cNvSpPr txBox="1"/>
                      <p:nvPr/>
                    </p:nvSpPr>
                    <p:spPr>
                      <a:xfrm>
                        <a:off x="6701790" y="3801041"/>
                        <a:ext cx="180000" cy="180000"/>
                      </a:xfrm>
                      <a:prstGeom prst="rect">
                        <a:avLst/>
                      </a:prstGeom>
                      <a:solidFill>
                        <a:schemeClr val="tx1"/>
                      </a:solidFill>
                    </p:spPr>
                    <p:txBody>
                      <a:bodyPr wrap="square" rtlCol="0">
                        <a:spAutoFit/>
                      </a:bodyPr>
                      <a:lstStyle/>
                      <a:p>
                        <a:endParaRPr lang="en-GB" dirty="0"/>
                      </a:p>
                    </p:txBody>
                  </p:sp>
                  <p:sp>
                    <p:nvSpPr>
                      <p:cNvPr id="220" name="TextBox 219">
                        <a:extLst>
                          <a:ext uri="{FF2B5EF4-FFF2-40B4-BE49-F238E27FC236}">
                            <a16:creationId xmlns:a16="http://schemas.microsoft.com/office/drawing/2014/main" id="{A576EB5D-F1BC-D1F8-689B-F0864D0DD094}"/>
                          </a:ext>
                        </a:extLst>
                      </p:cNvPr>
                      <p:cNvSpPr txBox="1"/>
                      <p:nvPr/>
                    </p:nvSpPr>
                    <p:spPr>
                      <a:xfrm>
                        <a:off x="6881790" y="3981041"/>
                        <a:ext cx="180000" cy="180000"/>
                      </a:xfrm>
                      <a:prstGeom prst="rect">
                        <a:avLst/>
                      </a:prstGeom>
                      <a:solidFill>
                        <a:schemeClr val="tx1"/>
                      </a:solidFill>
                    </p:spPr>
                    <p:txBody>
                      <a:bodyPr wrap="square" rtlCol="0">
                        <a:spAutoFit/>
                      </a:bodyPr>
                      <a:lstStyle/>
                      <a:p>
                        <a:endParaRPr lang="en-GB" dirty="0"/>
                      </a:p>
                    </p:txBody>
                  </p:sp>
                  <p:sp>
                    <p:nvSpPr>
                      <p:cNvPr id="221" name="TextBox 220">
                        <a:extLst>
                          <a:ext uri="{FF2B5EF4-FFF2-40B4-BE49-F238E27FC236}">
                            <a16:creationId xmlns:a16="http://schemas.microsoft.com/office/drawing/2014/main" id="{E2D06604-0333-FAFD-36BD-E38C2CFAB1E3}"/>
                          </a:ext>
                        </a:extLst>
                      </p:cNvPr>
                      <p:cNvSpPr txBox="1"/>
                      <p:nvPr/>
                    </p:nvSpPr>
                    <p:spPr>
                      <a:xfrm>
                        <a:off x="7061790" y="4161041"/>
                        <a:ext cx="180000" cy="180000"/>
                      </a:xfrm>
                      <a:prstGeom prst="rect">
                        <a:avLst/>
                      </a:prstGeom>
                      <a:solidFill>
                        <a:schemeClr val="tx1"/>
                      </a:solidFill>
                    </p:spPr>
                    <p:txBody>
                      <a:bodyPr wrap="square" rtlCol="0">
                        <a:spAutoFit/>
                      </a:bodyPr>
                      <a:lstStyle/>
                      <a:p>
                        <a:endParaRPr lang="en-GB" dirty="0"/>
                      </a:p>
                    </p:txBody>
                  </p:sp>
                  <p:sp>
                    <p:nvSpPr>
                      <p:cNvPr id="222" name="TextBox 221">
                        <a:extLst>
                          <a:ext uri="{FF2B5EF4-FFF2-40B4-BE49-F238E27FC236}">
                            <a16:creationId xmlns:a16="http://schemas.microsoft.com/office/drawing/2014/main" id="{C4916627-37D1-6FE0-0CB6-59440A818D9C}"/>
                          </a:ext>
                        </a:extLst>
                      </p:cNvPr>
                      <p:cNvSpPr txBox="1"/>
                      <p:nvPr/>
                    </p:nvSpPr>
                    <p:spPr>
                      <a:xfrm>
                        <a:off x="6706020" y="3621041"/>
                        <a:ext cx="180000" cy="180000"/>
                      </a:xfrm>
                      <a:prstGeom prst="rect">
                        <a:avLst/>
                      </a:prstGeom>
                      <a:solidFill>
                        <a:schemeClr val="tx1"/>
                      </a:solidFill>
                    </p:spPr>
                    <p:txBody>
                      <a:bodyPr wrap="square" rtlCol="0">
                        <a:spAutoFit/>
                      </a:bodyPr>
                      <a:lstStyle/>
                      <a:p>
                        <a:endParaRPr lang="en-GB" dirty="0"/>
                      </a:p>
                    </p:txBody>
                  </p:sp>
                  <p:sp>
                    <p:nvSpPr>
                      <p:cNvPr id="223" name="TextBox 222">
                        <a:extLst>
                          <a:ext uri="{FF2B5EF4-FFF2-40B4-BE49-F238E27FC236}">
                            <a16:creationId xmlns:a16="http://schemas.microsoft.com/office/drawing/2014/main" id="{26194C12-87AF-85BE-9F93-0BA37AD5CFB3}"/>
                          </a:ext>
                        </a:extLst>
                      </p:cNvPr>
                      <p:cNvSpPr txBox="1"/>
                      <p:nvPr/>
                    </p:nvSpPr>
                    <p:spPr>
                      <a:xfrm>
                        <a:off x="6881280" y="380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224" name="TextBox 223">
                        <a:extLst>
                          <a:ext uri="{FF2B5EF4-FFF2-40B4-BE49-F238E27FC236}">
                            <a16:creationId xmlns:a16="http://schemas.microsoft.com/office/drawing/2014/main" id="{20F87016-AAA2-2ED7-F300-A5759113650C}"/>
                          </a:ext>
                        </a:extLst>
                      </p:cNvPr>
                      <p:cNvSpPr txBox="1"/>
                      <p:nvPr/>
                    </p:nvSpPr>
                    <p:spPr>
                      <a:xfrm>
                        <a:off x="7061280" y="4009619"/>
                        <a:ext cx="180000" cy="180000"/>
                      </a:xfrm>
                      <a:prstGeom prst="rect">
                        <a:avLst/>
                      </a:prstGeom>
                      <a:solidFill>
                        <a:schemeClr val="tx1"/>
                      </a:solidFill>
                    </p:spPr>
                    <p:txBody>
                      <a:bodyPr wrap="square" rtlCol="0">
                        <a:spAutoFit/>
                      </a:bodyPr>
                      <a:lstStyle/>
                      <a:p>
                        <a:endParaRPr lang="en-GB" dirty="0"/>
                      </a:p>
                    </p:txBody>
                  </p:sp>
                  <p:sp>
                    <p:nvSpPr>
                      <p:cNvPr id="225" name="TextBox 224">
                        <a:extLst>
                          <a:ext uri="{FF2B5EF4-FFF2-40B4-BE49-F238E27FC236}">
                            <a16:creationId xmlns:a16="http://schemas.microsoft.com/office/drawing/2014/main" id="{76B373FF-2649-E436-FE56-7886B49D9E4B}"/>
                          </a:ext>
                        </a:extLst>
                      </p:cNvPr>
                      <p:cNvSpPr txBox="1"/>
                      <p:nvPr/>
                    </p:nvSpPr>
                    <p:spPr>
                      <a:xfrm>
                        <a:off x="7241280" y="4161041"/>
                        <a:ext cx="180000" cy="180000"/>
                      </a:xfrm>
                      <a:prstGeom prst="rect">
                        <a:avLst/>
                      </a:prstGeom>
                      <a:solidFill>
                        <a:schemeClr val="tx1"/>
                      </a:solidFill>
                    </p:spPr>
                    <p:txBody>
                      <a:bodyPr wrap="square" rtlCol="0">
                        <a:spAutoFit/>
                      </a:bodyPr>
                      <a:lstStyle/>
                      <a:p>
                        <a:endParaRPr lang="en-GB" dirty="0"/>
                      </a:p>
                    </p:txBody>
                  </p:sp>
                </p:grpSp>
                <p:grpSp>
                  <p:nvGrpSpPr>
                    <p:cNvPr id="191" name="Group 190">
                      <a:extLst>
                        <a:ext uri="{FF2B5EF4-FFF2-40B4-BE49-F238E27FC236}">
                          <a16:creationId xmlns:a16="http://schemas.microsoft.com/office/drawing/2014/main" id="{BD862AE5-C422-C73D-3292-9ED1770963F6}"/>
                        </a:ext>
                      </a:extLst>
                    </p:cNvPr>
                    <p:cNvGrpSpPr/>
                    <p:nvPr/>
                  </p:nvGrpSpPr>
                  <p:grpSpPr>
                    <a:xfrm>
                      <a:off x="5456475" y="3617820"/>
                      <a:ext cx="894750" cy="720000"/>
                      <a:chOff x="6526530" y="3621041"/>
                      <a:chExt cx="894750" cy="720000"/>
                    </a:xfrm>
                  </p:grpSpPr>
                  <p:sp>
                    <p:nvSpPr>
                      <p:cNvPr id="210" name="TextBox 209">
                        <a:extLst>
                          <a:ext uri="{FF2B5EF4-FFF2-40B4-BE49-F238E27FC236}">
                            <a16:creationId xmlns:a16="http://schemas.microsoft.com/office/drawing/2014/main" id="{AD9106CE-3119-8368-DBFA-E124270933D8}"/>
                          </a:ext>
                        </a:extLst>
                      </p:cNvPr>
                      <p:cNvSpPr txBox="1"/>
                      <p:nvPr/>
                    </p:nvSpPr>
                    <p:spPr>
                      <a:xfrm>
                        <a:off x="6526530" y="3621041"/>
                        <a:ext cx="180000" cy="180000"/>
                      </a:xfrm>
                      <a:prstGeom prst="rect">
                        <a:avLst/>
                      </a:prstGeom>
                      <a:solidFill>
                        <a:schemeClr val="tx1"/>
                      </a:solidFill>
                    </p:spPr>
                    <p:txBody>
                      <a:bodyPr wrap="square" rtlCol="0">
                        <a:spAutoFit/>
                      </a:bodyPr>
                      <a:lstStyle/>
                      <a:p>
                        <a:endParaRPr lang="en-GB" dirty="0"/>
                      </a:p>
                    </p:txBody>
                  </p:sp>
                  <p:sp>
                    <p:nvSpPr>
                      <p:cNvPr id="211" name="TextBox 210">
                        <a:extLst>
                          <a:ext uri="{FF2B5EF4-FFF2-40B4-BE49-F238E27FC236}">
                            <a16:creationId xmlns:a16="http://schemas.microsoft.com/office/drawing/2014/main" id="{94B950A8-0303-AD16-ED4D-74D4F32460BC}"/>
                          </a:ext>
                        </a:extLst>
                      </p:cNvPr>
                      <p:cNvSpPr txBox="1"/>
                      <p:nvPr/>
                    </p:nvSpPr>
                    <p:spPr>
                      <a:xfrm>
                        <a:off x="6701790" y="3801041"/>
                        <a:ext cx="180000" cy="180000"/>
                      </a:xfrm>
                      <a:prstGeom prst="rect">
                        <a:avLst/>
                      </a:prstGeom>
                      <a:solidFill>
                        <a:schemeClr val="tx1"/>
                      </a:solidFill>
                    </p:spPr>
                    <p:txBody>
                      <a:bodyPr wrap="square" rtlCol="0">
                        <a:spAutoFit/>
                      </a:bodyPr>
                      <a:lstStyle/>
                      <a:p>
                        <a:endParaRPr lang="en-GB" dirty="0"/>
                      </a:p>
                    </p:txBody>
                  </p:sp>
                  <p:sp>
                    <p:nvSpPr>
                      <p:cNvPr id="212" name="TextBox 211">
                        <a:extLst>
                          <a:ext uri="{FF2B5EF4-FFF2-40B4-BE49-F238E27FC236}">
                            <a16:creationId xmlns:a16="http://schemas.microsoft.com/office/drawing/2014/main" id="{1D47AA7F-500C-4317-470B-B030A1DD7347}"/>
                          </a:ext>
                        </a:extLst>
                      </p:cNvPr>
                      <p:cNvSpPr txBox="1"/>
                      <p:nvPr/>
                    </p:nvSpPr>
                    <p:spPr>
                      <a:xfrm>
                        <a:off x="6881790" y="4009619"/>
                        <a:ext cx="180000" cy="180000"/>
                      </a:xfrm>
                      <a:prstGeom prst="rect">
                        <a:avLst/>
                      </a:prstGeom>
                      <a:solidFill>
                        <a:schemeClr val="tx1"/>
                      </a:solidFill>
                    </p:spPr>
                    <p:txBody>
                      <a:bodyPr wrap="square" rtlCol="0">
                        <a:spAutoFit/>
                      </a:bodyPr>
                      <a:lstStyle/>
                      <a:p>
                        <a:endParaRPr lang="en-GB" dirty="0"/>
                      </a:p>
                    </p:txBody>
                  </p:sp>
                  <p:sp>
                    <p:nvSpPr>
                      <p:cNvPr id="213" name="TextBox 212">
                        <a:extLst>
                          <a:ext uri="{FF2B5EF4-FFF2-40B4-BE49-F238E27FC236}">
                            <a16:creationId xmlns:a16="http://schemas.microsoft.com/office/drawing/2014/main" id="{D405A585-F3DC-1D18-C37D-B1B47D87E102}"/>
                          </a:ext>
                        </a:extLst>
                      </p:cNvPr>
                      <p:cNvSpPr txBox="1"/>
                      <p:nvPr/>
                    </p:nvSpPr>
                    <p:spPr>
                      <a:xfrm>
                        <a:off x="7061790" y="4161041"/>
                        <a:ext cx="180000" cy="180000"/>
                      </a:xfrm>
                      <a:prstGeom prst="rect">
                        <a:avLst/>
                      </a:prstGeom>
                      <a:solidFill>
                        <a:schemeClr val="tx1"/>
                      </a:solidFill>
                    </p:spPr>
                    <p:txBody>
                      <a:bodyPr wrap="square" rtlCol="0">
                        <a:spAutoFit/>
                      </a:bodyPr>
                      <a:lstStyle/>
                      <a:p>
                        <a:endParaRPr lang="en-GB" dirty="0"/>
                      </a:p>
                    </p:txBody>
                  </p:sp>
                  <p:sp>
                    <p:nvSpPr>
                      <p:cNvPr id="214" name="TextBox 213">
                        <a:extLst>
                          <a:ext uri="{FF2B5EF4-FFF2-40B4-BE49-F238E27FC236}">
                            <a16:creationId xmlns:a16="http://schemas.microsoft.com/office/drawing/2014/main" id="{EEB21C17-B74E-9683-C78F-C7DB0180A62D}"/>
                          </a:ext>
                        </a:extLst>
                      </p:cNvPr>
                      <p:cNvSpPr txBox="1"/>
                      <p:nvPr/>
                    </p:nvSpPr>
                    <p:spPr>
                      <a:xfrm>
                        <a:off x="6706020" y="3621041"/>
                        <a:ext cx="180000" cy="180000"/>
                      </a:xfrm>
                      <a:prstGeom prst="rect">
                        <a:avLst/>
                      </a:prstGeom>
                      <a:solidFill>
                        <a:schemeClr val="tx1"/>
                      </a:solidFill>
                    </p:spPr>
                    <p:txBody>
                      <a:bodyPr wrap="square" rtlCol="0">
                        <a:spAutoFit/>
                      </a:bodyPr>
                      <a:lstStyle/>
                      <a:p>
                        <a:endParaRPr lang="en-GB" dirty="0"/>
                      </a:p>
                    </p:txBody>
                  </p:sp>
                  <p:sp>
                    <p:nvSpPr>
                      <p:cNvPr id="215" name="TextBox 214">
                        <a:extLst>
                          <a:ext uri="{FF2B5EF4-FFF2-40B4-BE49-F238E27FC236}">
                            <a16:creationId xmlns:a16="http://schemas.microsoft.com/office/drawing/2014/main" id="{745B89F8-70B5-A9BE-5ED5-59E53BD24BC3}"/>
                          </a:ext>
                        </a:extLst>
                      </p:cNvPr>
                      <p:cNvSpPr txBox="1"/>
                      <p:nvPr/>
                    </p:nvSpPr>
                    <p:spPr>
                      <a:xfrm>
                        <a:off x="6881280" y="3801041"/>
                        <a:ext cx="180000" cy="180000"/>
                      </a:xfrm>
                      <a:prstGeom prst="rect">
                        <a:avLst/>
                      </a:prstGeom>
                      <a:solidFill>
                        <a:schemeClr val="tx1"/>
                      </a:solidFill>
                    </p:spPr>
                    <p:txBody>
                      <a:bodyPr wrap="square" rtlCol="0">
                        <a:spAutoFit/>
                      </a:bodyPr>
                      <a:lstStyle/>
                      <a:p>
                        <a:endParaRPr lang="en-GB" dirty="0"/>
                      </a:p>
                    </p:txBody>
                  </p:sp>
                  <p:sp>
                    <p:nvSpPr>
                      <p:cNvPr id="216" name="TextBox 215">
                        <a:extLst>
                          <a:ext uri="{FF2B5EF4-FFF2-40B4-BE49-F238E27FC236}">
                            <a16:creationId xmlns:a16="http://schemas.microsoft.com/office/drawing/2014/main" id="{E54A962E-98F8-A997-29E1-668C629D27BD}"/>
                          </a:ext>
                        </a:extLst>
                      </p:cNvPr>
                      <p:cNvSpPr txBox="1"/>
                      <p:nvPr/>
                    </p:nvSpPr>
                    <p:spPr>
                      <a:xfrm>
                        <a:off x="7061280" y="398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217" name="TextBox 216">
                        <a:extLst>
                          <a:ext uri="{FF2B5EF4-FFF2-40B4-BE49-F238E27FC236}">
                            <a16:creationId xmlns:a16="http://schemas.microsoft.com/office/drawing/2014/main" id="{92449112-AB8B-9B88-47DC-F83E9FA849E3}"/>
                          </a:ext>
                        </a:extLst>
                      </p:cNvPr>
                      <p:cNvSpPr txBox="1"/>
                      <p:nvPr/>
                    </p:nvSpPr>
                    <p:spPr>
                      <a:xfrm>
                        <a:off x="7241280" y="4161041"/>
                        <a:ext cx="180000" cy="180000"/>
                      </a:xfrm>
                      <a:prstGeom prst="rect">
                        <a:avLst/>
                      </a:prstGeom>
                      <a:solidFill>
                        <a:schemeClr val="tx1"/>
                      </a:solidFill>
                    </p:spPr>
                    <p:txBody>
                      <a:bodyPr wrap="square" rtlCol="0">
                        <a:spAutoFit/>
                      </a:bodyPr>
                      <a:lstStyle/>
                      <a:p>
                        <a:endParaRPr lang="en-GB" dirty="0"/>
                      </a:p>
                    </p:txBody>
                  </p:sp>
                </p:grpSp>
                <p:grpSp>
                  <p:nvGrpSpPr>
                    <p:cNvPr id="192" name="Group 191">
                      <a:extLst>
                        <a:ext uri="{FF2B5EF4-FFF2-40B4-BE49-F238E27FC236}">
                          <a16:creationId xmlns:a16="http://schemas.microsoft.com/office/drawing/2014/main" id="{2ECE00AC-2696-4061-72D0-B4ACE23457AD}"/>
                        </a:ext>
                      </a:extLst>
                    </p:cNvPr>
                    <p:cNvGrpSpPr/>
                    <p:nvPr/>
                  </p:nvGrpSpPr>
                  <p:grpSpPr>
                    <a:xfrm>
                      <a:off x="6172155" y="3617878"/>
                      <a:ext cx="894750" cy="720000"/>
                      <a:chOff x="6526530" y="3621041"/>
                      <a:chExt cx="894750" cy="720000"/>
                    </a:xfrm>
                  </p:grpSpPr>
                  <p:sp>
                    <p:nvSpPr>
                      <p:cNvPr id="202" name="TextBox 201">
                        <a:extLst>
                          <a:ext uri="{FF2B5EF4-FFF2-40B4-BE49-F238E27FC236}">
                            <a16:creationId xmlns:a16="http://schemas.microsoft.com/office/drawing/2014/main" id="{D782F5B3-BE66-4BFB-3680-2ABFD934E1CA}"/>
                          </a:ext>
                        </a:extLst>
                      </p:cNvPr>
                      <p:cNvSpPr txBox="1"/>
                      <p:nvPr/>
                    </p:nvSpPr>
                    <p:spPr>
                      <a:xfrm>
                        <a:off x="6526530" y="362485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203" name="TextBox 202">
                        <a:extLst>
                          <a:ext uri="{FF2B5EF4-FFF2-40B4-BE49-F238E27FC236}">
                            <a16:creationId xmlns:a16="http://schemas.microsoft.com/office/drawing/2014/main" id="{44CD9EB9-770E-2F78-F577-438FF1D50F8E}"/>
                          </a:ext>
                        </a:extLst>
                      </p:cNvPr>
                      <p:cNvSpPr txBox="1"/>
                      <p:nvPr/>
                    </p:nvSpPr>
                    <p:spPr>
                      <a:xfrm>
                        <a:off x="6701790" y="3801041"/>
                        <a:ext cx="180000" cy="180000"/>
                      </a:xfrm>
                      <a:prstGeom prst="rect">
                        <a:avLst/>
                      </a:prstGeom>
                      <a:solidFill>
                        <a:schemeClr val="tx1"/>
                      </a:solidFill>
                    </p:spPr>
                    <p:txBody>
                      <a:bodyPr wrap="square" rtlCol="0">
                        <a:spAutoFit/>
                      </a:bodyPr>
                      <a:lstStyle/>
                      <a:p>
                        <a:endParaRPr lang="en-GB" dirty="0"/>
                      </a:p>
                    </p:txBody>
                  </p:sp>
                  <p:sp>
                    <p:nvSpPr>
                      <p:cNvPr id="204" name="TextBox 203">
                        <a:extLst>
                          <a:ext uri="{FF2B5EF4-FFF2-40B4-BE49-F238E27FC236}">
                            <a16:creationId xmlns:a16="http://schemas.microsoft.com/office/drawing/2014/main" id="{96A3950B-B4A6-2A14-A844-431A225DC52D}"/>
                          </a:ext>
                        </a:extLst>
                      </p:cNvPr>
                      <p:cNvSpPr txBox="1"/>
                      <p:nvPr/>
                    </p:nvSpPr>
                    <p:spPr>
                      <a:xfrm>
                        <a:off x="6881790" y="3981041"/>
                        <a:ext cx="180000" cy="180000"/>
                      </a:xfrm>
                      <a:prstGeom prst="rect">
                        <a:avLst/>
                      </a:prstGeom>
                      <a:solidFill>
                        <a:schemeClr val="tx1"/>
                      </a:solidFill>
                    </p:spPr>
                    <p:txBody>
                      <a:bodyPr wrap="square" rtlCol="0">
                        <a:spAutoFit/>
                      </a:bodyPr>
                      <a:lstStyle/>
                      <a:p>
                        <a:endParaRPr lang="en-GB" dirty="0"/>
                      </a:p>
                    </p:txBody>
                  </p:sp>
                  <p:sp>
                    <p:nvSpPr>
                      <p:cNvPr id="205" name="TextBox 204">
                        <a:extLst>
                          <a:ext uri="{FF2B5EF4-FFF2-40B4-BE49-F238E27FC236}">
                            <a16:creationId xmlns:a16="http://schemas.microsoft.com/office/drawing/2014/main" id="{5D9064AC-0C8E-0585-856C-EFF77FFE3D63}"/>
                          </a:ext>
                        </a:extLst>
                      </p:cNvPr>
                      <p:cNvSpPr txBox="1"/>
                      <p:nvPr/>
                    </p:nvSpPr>
                    <p:spPr>
                      <a:xfrm>
                        <a:off x="7061790" y="416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206" name="TextBox 205">
                        <a:extLst>
                          <a:ext uri="{FF2B5EF4-FFF2-40B4-BE49-F238E27FC236}">
                            <a16:creationId xmlns:a16="http://schemas.microsoft.com/office/drawing/2014/main" id="{A3904E72-74EC-006D-7E82-EF95DAD26063}"/>
                          </a:ext>
                        </a:extLst>
                      </p:cNvPr>
                      <p:cNvSpPr txBox="1"/>
                      <p:nvPr/>
                    </p:nvSpPr>
                    <p:spPr>
                      <a:xfrm>
                        <a:off x="6706020" y="3621041"/>
                        <a:ext cx="180000" cy="180000"/>
                      </a:xfrm>
                      <a:prstGeom prst="rect">
                        <a:avLst/>
                      </a:prstGeom>
                      <a:solidFill>
                        <a:schemeClr val="tx1"/>
                      </a:solidFill>
                    </p:spPr>
                    <p:txBody>
                      <a:bodyPr wrap="square" rtlCol="0">
                        <a:spAutoFit/>
                      </a:bodyPr>
                      <a:lstStyle/>
                      <a:p>
                        <a:endParaRPr lang="en-GB" dirty="0"/>
                      </a:p>
                    </p:txBody>
                  </p:sp>
                  <p:sp>
                    <p:nvSpPr>
                      <p:cNvPr id="207" name="TextBox 206">
                        <a:extLst>
                          <a:ext uri="{FF2B5EF4-FFF2-40B4-BE49-F238E27FC236}">
                            <a16:creationId xmlns:a16="http://schemas.microsoft.com/office/drawing/2014/main" id="{85DEED0D-DFCB-C854-8CD0-9931C93A5329}"/>
                          </a:ext>
                        </a:extLst>
                      </p:cNvPr>
                      <p:cNvSpPr txBox="1"/>
                      <p:nvPr/>
                    </p:nvSpPr>
                    <p:spPr>
                      <a:xfrm>
                        <a:off x="6881280" y="380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208" name="TextBox 207">
                        <a:extLst>
                          <a:ext uri="{FF2B5EF4-FFF2-40B4-BE49-F238E27FC236}">
                            <a16:creationId xmlns:a16="http://schemas.microsoft.com/office/drawing/2014/main" id="{B18BF2D2-2740-97A0-3C0F-C583322D1D20}"/>
                          </a:ext>
                        </a:extLst>
                      </p:cNvPr>
                      <p:cNvSpPr txBox="1"/>
                      <p:nvPr/>
                    </p:nvSpPr>
                    <p:spPr>
                      <a:xfrm>
                        <a:off x="7061280" y="4000093"/>
                        <a:ext cx="180000" cy="180000"/>
                      </a:xfrm>
                      <a:prstGeom prst="rect">
                        <a:avLst/>
                      </a:prstGeom>
                      <a:solidFill>
                        <a:schemeClr val="tx1"/>
                      </a:solidFill>
                    </p:spPr>
                    <p:txBody>
                      <a:bodyPr wrap="square" rtlCol="0">
                        <a:spAutoFit/>
                      </a:bodyPr>
                      <a:lstStyle/>
                      <a:p>
                        <a:endParaRPr lang="en-GB" dirty="0"/>
                      </a:p>
                    </p:txBody>
                  </p:sp>
                  <p:sp>
                    <p:nvSpPr>
                      <p:cNvPr id="209" name="TextBox 208">
                        <a:extLst>
                          <a:ext uri="{FF2B5EF4-FFF2-40B4-BE49-F238E27FC236}">
                            <a16:creationId xmlns:a16="http://schemas.microsoft.com/office/drawing/2014/main" id="{3276B91B-4B47-72B4-7FDE-764AE8DC9F3F}"/>
                          </a:ext>
                        </a:extLst>
                      </p:cNvPr>
                      <p:cNvSpPr txBox="1"/>
                      <p:nvPr/>
                    </p:nvSpPr>
                    <p:spPr>
                      <a:xfrm>
                        <a:off x="7241280" y="4161041"/>
                        <a:ext cx="180000" cy="180000"/>
                      </a:xfrm>
                      <a:prstGeom prst="rect">
                        <a:avLst/>
                      </a:prstGeom>
                      <a:solidFill>
                        <a:schemeClr val="accent1">
                          <a:lumMod val="20000"/>
                          <a:lumOff val="80000"/>
                        </a:schemeClr>
                      </a:solidFill>
                    </p:spPr>
                    <p:txBody>
                      <a:bodyPr wrap="square" rtlCol="0">
                        <a:spAutoFit/>
                      </a:bodyPr>
                      <a:lstStyle/>
                      <a:p>
                        <a:endParaRPr lang="en-GB" dirty="0"/>
                      </a:p>
                    </p:txBody>
                  </p:sp>
                </p:grpSp>
                <p:grpSp>
                  <p:nvGrpSpPr>
                    <p:cNvPr id="193" name="Group 192">
                      <a:extLst>
                        <a:ext uri="{FF2B5EF4-FFF2-40B4-BE49-F238E27FC236}">
                          <a16:creationId xmlns:a16="http://schemas.microsoft.com/office/drawing/2014/main" id="{6084AED9-7C2F-5200-898A-5FAFF197FAAF}"/>
                        </a:ext>
                      </a:extLst>
                    </p:cNvPr>
                    <p:cNvGrpSpPr/>
                    <p:nvPr/>
                  </p:nvGrpSpPr>
                  <p:grpSpPr>
                    <a:xfrm>
                      <a:off x="5815965" y="3618011"/>
                      <a:ext cx="894750" cy="720000"/>
                      <a:chOff x="6526530" y="3621041"/>
                      <a:chExt cx="894750" cy="720000"/>
                    </a:xfrm>
                  </p:grpSpPr>
                  <p:sp>
                    <p:nvSpPr>
                      <p:cNvPr id="194" name="TextBox 193">
                        <a:extLst>
                          <a:ext uri="{FF2B5EF4-FFF2-40B4-BE49-F238E27FC236}">
                            <a16:creationId xmlns:a16="http://schemas.microsoft.com/office/drawing/2014/main" id="{71DE59E4-AD12-FC5F-355C-614EB09796A5}"/>
                          </a:ext>
                        </a:extLst>
                      </p:cNvPr>
                      <p:cNvSpPr txBox="1"/>
                      <p:nvPr/>
                    </p:nvSpPr>
                    <p:spPr>
                      <a:xfrm>
                        <a:off x="6526530" y="362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195" name="TextBox 194">
                        <a:extLst>
                          <a:ext uri="{FF2B5EF4-FFF2-40B4-BE49-F238E27FC236}">
                            <a16:creationId xmlns:a16="http://schemas.microsoft.com/office/drawing/2014/main" id="{FBF6A76D-3A38-A464-9F1B-F5FAF5B1CEEF}"/>
                          </a:ext>
                        </a:extLst>
                      </p:cNvPr>
                      <p:cNvSpPr txBox="1"/>
                      <p:nvPr/>
                    </p:nvSpPr>
                    <p:spPr>
                      <a:xfrm>
                        <a:off x="6701790" y="3801041"/>
                        <a:ext cx="180000" cy="180000"/>
                      </a:xfrm>
                      <a:prstGeom prst="rect">
                        <a:avLst/>
                      </a:prstGeom>
                      <a:solidFill>
                        <a:schemeClr val="tx1"/>
                      </a:solidFill>
                    </p:spPr>
                    <p:txBody>
                      <a:bodyPr wrap="square" rtlCol="0">
                        <a:spAutoFit/>
                      </a:bodyPr>
                      <a:lstStyle/>
                      <a:p>
                        <a:endParaRPr lang="en-GB" dirty="0"/>
                      </a:p>
                    </p:txBody>
                  </p:sp>
                  <p:sp>
                    <p:nvSpPr>
                      <p:cNvPr id="196" name="TextBox 195">
                        <a:extLst>
                          <a:ext uri="{FF2B5EF4-FFF2-40B4-BE49-F238E27FC236}">
                            <a16:creationId xmlns:a16="http://schemas.microsoft.com/office/drawing/2014/main" id="{66F9B280-690B-DD59-76EA-260A937E449C}"/>
                          </a:ext>
                        </a:extLst>
                      </p:cNvPr>
                      <p:cNvSpPr txBox="1"/>
                      <p:nvPr/>
                    </p:nvSpPr>
                    <p:spPr>
                      <a:xfrm>
                        <a:off x="6881790" y="3981041"/>
                        <a:ext cx="180000" cy="180000"/>
                      </a:xfrm>
                      <a:prstGeom prst="rect">
                        <a:avLst/>
                      </a:prstGeom>
                      <a:solidFill>
                        <a:schemeClr val="tx1"/>
                      </a:solidFill>
                    </p:spPr>
                    <p:txBody>
                      <a:bodyPr wrap="square" rtlCol="0">
                        <a:spAutoFit/>
                      </a:bodyPr>
                      <a:lstStyle/>
                      <a:p>
                        <a:endParaRPr lang="en-GB" dirty="0"/>
                      </a:p>
                    </p:txBody>
                  </p:sp>
                  <p:sp>
                    <p:nvSpPr>
                      <p:cNvPr id="197" name="TextBox 196">
                        <a:extLst>
                          <a:ext uri="{FF2B5EF4-FFF2-40B4-BE49-F238E27FC236}">
                            <a16:creationId xmlns:a16="http://schemas.microsoft.com/office/drawing/2014/main" id="{48F0C463-DBA9-C631-19D6-6FC3E91F711C}"/>
                          </a:ext>
                        </a:extLst>
                      </p:cNvPr>
                      <p:cNvSpPr txBox="1"/>
                      <p:nvPr/>
                    </p:nvSpPr>
                    <p:spPr>
                      <a:xfrm>
                        <a:off x="7061790" y="4161041"/>
                        <a:ext cx="180000" cy="180000"/>
                      </a:xfrm>
                      <a:prstGeom prst="rect">
                        <a:avLst/>
                      </a:prstGeom>
                      <a:solidFill>
                        <a:schemeClr val="tx1"/>
                      </a:solidFill>
                    </p:spPr>
                    <p:txBody>
                      <a:bodyPr wrap="square" rtlCol="0">
                        <a:spAutoFit/>
                      </a:bodyPr>
                      <a:lstStyle/>
                      <a:p>
                        <a:endParaRPr lang="en-GB" dirty="0"/>
                      </a:p>
                    </p:txBody>
                  </p:sp>
                  <p:sp>
                    <p:nvSpPr>
                      <p:cNvPr id="198" name="TextBox 197">
                        <a:extLst>
                          <a:ext uri="{FF2B5EF4-FFF2-40B4-BE49-F238E27FC236}">
                            <a16:creationId xmlns:a16="http://schemas.microsoft.com/office/drawing/2014/main" id="{709EC9B4-5EDD-5758-562D-57A26EB89C63}"/>
                          </a:ext>
                        </a:extLst>
                      </p:cNvPr>
                      <p:cNvSpPr txBox="1"/>
                      <p:nvPr/>
                    </p:nvSpPr>
                    <p:spPr>
                      <a:xfrm>
                        <a:off x="6706020" y="362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199" name="TextBox 198">
                        <a:extLst>
                          <a:ext uri="{FF2B5EF4-FFF2-40B4-BE49-F238E27FC236}">
                            <a16:creationId xmlns:a16="http://schemas.microsoft.com/office/drawing/2014/main" id="{10CD3240-55E4-09AE-9059-498F322B1E10}"/>
                          </a:ext>
                        </a:extLst>
                      </p:cNvPr>
                      <p:cNvSpPr txBox="1"/>
                      <p:nvPr/>
                    </p:nvSpPr>
                    <p:spPr>
                      <a:xfrm>
                        <a:off x="6881280" y="3801041"/>
                        <a:ext cx="180000" cy="180000"/>
                      </a:xfrm>
                      <a:prstGeom prst="rect">
                        <a:avLst/>
                      </a:prstGeom>
                      <a:solidFill>
                        <a:schemeClr val="tx1"/>
                      </a:solidFill>
                    </p:spPr>
                    <p:txBody>
                      <a:bodyPr wrap="square" rtlCol="0">
                        <a:spAutoFit/>
                      </a:bodyPr>
                      <a:lstStyle/>
                      <a:p>
                        <a:endParaRPr lang="en-GB" dirty="0"/>
                      </a:p>
                    </p:txBody>
                  </p:sp>
                  <p:sp>
                    <p:nvSpPr>
                      <p:cNvPr id="200" name="TextBox 199">
                        <a:extLst>
                          <a:ext uri="{FF2B5EF4-FFF2-40B4-BE49-F238E27FC236}">
                            <a16:creationId xmlns:a16="http://schemas.microsoft.com/office/drawing/2014/main" id="{A6B5C516-0306-1C1E-0F97-41637DE4FD64}"/>
                          </a:ext>
                        </a:extLst>
                      </p:cNvPr>
                      <p:cNvSpPr txBox="1"/>
                      <p:nvPr/>
                    </p:nvSpPr>
                    <p:spPr>
                      <a:xfrm>
                        <a:off x="7061280" y="398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201" name="TextBox 200">
                        <a:extLst>
                          <a:ext uri="{FF2B5EF4-FFF2-40B4-BE49-F238E27FC236}">
                            <a16:creationId xmlns:a16="http://schemas.microsoft.com/office/drawing/2014/main" id="{C14CF0EB-5A35-E438-BF45-03FDF0DBD578}"/>
                          </a:ext>
                        </a:extLst>
                      </p:cNvPr>
                      <p:cNvSpPr txBox="1"/>
                      <p:nvPr/>
                    </p:nvSpPr>
                    <p:spPr>
                      <a:xfrm>
                        <a:off x="7241280" y="4161041"/>
                        <a:ext cx="180000" cy="180000"/>
                      </a:xfrm>
                      <a:prstGeom prst="rect">
                        <a:avLst/>
                      </a:prstGeom>
                      <a:solidFill>
                        <a:schemeClr val="tx1"/>
                      </a:solidFill>
                    </p:spPr>
                    <p:txBody>
                      <a:bodyPr wrap="square" rtlCol="0">
                        <a:spAutoFit/>
                      </a:bodyPr>
                      <a:lstStyle/>
                      <a:p>
                        <a:endParaRPr lang="en-GB" dirty="0"/>
                      </a:p>
                    </p:txBody>
                  </p:sp>
                </p:grpSp>
              </p:grpSp>
            </p:grpSp>
          </p:grpSp>
          <p:grpSp>
            <p:nvGrpSpPr>
              <p:cNvPr id="144" name="Group 143">
                <a:extLst>
                  <a:ext uri="{FF2B5EF4-FFF2-40B4-BE49-F238E27FC236}">
                    <a16:creationId xmlns:a16="http://schemas.microsoft.com/office/drawing/2014/main" id="{79BFEA83-78C6-3B29-684A-277B96824B78}"/>
                  </a:ext>
                </a:extLst>
              </p:cNvPr>
              <p:cNvGrpSpPr/>
              <p:nvPr/>
            </p:nvGrpSpPr>
            <p:grpSpPr>
              <a:xfrm>
                <a:off x="3808830" y="4542075"/>
                <a:ext cx="3600000" cy="720000"/>
                <a:chOff x="2551008" y="1399346"/>
                <a:chExt cx="3533084" cy="716851"/>
              </a:xfrm>
            </p:grpSpPr>
            <p:sp>
              <p:nvSpPr>
                <p:cNvPr id="145" name="Oval 144">
                  <a:extLst>
                    <a:ext uri="{FF2B5EF4-FFF2-40B4-BE49-F238E27FC236}">
                      <a16:creationId xmlns:a16="http://schemas.microsoft.com/office/drawing/2014/main" id="{7D5C4676-D31C-90C9-3AD4-C566AA6D40AC}"/>
                    </a:ext>
                  </a:extLst>
                </p:cNvPr>
                <p:cNvSpPr/>
                <p:nvPr/>
              </p:nvSpPr>
              <p:spPr>
                <a:xfrm>
                  <a:off x="5904092" y="190630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EAC6F371-EBA7-3FC0-8174-036687FA1A3F}"/>
                    </a:ext>
                  </a:extLst>
                </p:cNvPr>
                <p:cNvSpPr/>
                <p:nvPr/>
              </p:nvSpPr>
              <p:spPr>
                <a:xfrm>
                  <a:off x="4767112" y="1922040"/>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B8DCAC74-17E9-C8CC-ECA4-8E802DA5363A}"/>
                    </a:ext>
                  </a:extLst>
                </p:cNvPr>
                <p:cNvSpPr/>
                <p:nvPr/>
              </p:nvSpPr>
              <p:spPr>
                <a:xfrm>
                  <a:off x="5893208" y="145528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AF8C8C8E-7664-98A4-B40A-7586B00009B6}"/>
                    </a:ext>
                  </a:extLst>
                </p:cNvPr>
                <p:cNvSpPr/>
                <p:nvPr/>
              </p:nvSpPr>
              <p:spPr>
                <a:xfrm>
                  <a:off x="3350968" y="1893691"/>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3F6EB2-00B9-4060-3C19-859F110EA583}"/>
                    </a:ext>
                  </a:extLst>
                </p:cNvPr>
                <p:cNvSpPr/>
                <p:nvPr/>
              </p:nvSpPr>
              <p:spPr>
                <a:xfrm>
                  <a:off x="3559816" y="1419282"/>
                  <a:ext cx="252000" cy="252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6B67D67E-FD5D-5A1E-DE32-F30FE36D425C}"/>
                    </a:ext>
                  </a:extLst>
                </p:cNvPr>
                <p:cNvSpPr/>
                <p:nvPr/>
              </p:nvSpPr>
              <p:spPr>
                <a:xfrm>
                  <a:off x="2925288" y="1437634"/>
                  <a:ext cx="288000" cy="288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DD94043B-918D-4DF2-D68F-67A729DC3351}"/>
                    </a:ext>
                  </a:extLst>
                </p:cNvPr>
                <p:cNvSpPr/>
                <p:nvPr/>
              </p:nvSpPr>
              <p:spPr>
                <a:xfrm>
                  <a:off x="3889488" y="1842626"/>
                  <a:ext cx="252000" cy="252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324D3BCE-6201-3278-3A1D-7606F09E2B88}"/>
                    </a:ext>
                  </a:extLst>
                </p:cNvPr>
                <p:cNvSpPr/>
                <p:nvPr/>
              </p:nvSpPr>
              <p:spPr>
                <a:xfrm>
                  <a:off x="3946416" y="14574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a:extLst>
                    <a:ext uri="{FF2B5EF4-FFF2-40B4-BE49-F238E27FC236}">
                      <a16:creationId xmlns:a16="http://schemas.microsoft.com/office/drawing/2014/main" id="{383A7F84-F9C0-A661-C38C-9880CBEB69F6}"/>
                    </a:ext>
                  </a:extLst>
                </p:cNvPr>
                <p:cNvSpPr/>
                <p:nvPr/>
              </p:nvSpPr>
              <p:spPr>
                <a:xfrm>
                  <a:off x="4098816" y="16098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D3DA4F54-4367-7702-B5BA-9F9E21194436}"/>
                    </a:ext>
                  </a:extLst>
                </p:cNvPr>
                <p:cNvSpPr/>
                <p:nvPr/>
              </p:nvSpPr>
              <p:spPr>
                <a:xfrm>
                  <a:off x="4251216" y="17622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C1C007A7-AEB7-B2DE-DE9E-9D67EAF9C8EB}"/>
                    </a:ext>
                  </a:extLst>
                </p:cNvPr>
                <p:cNvSpPr/>
                <p:nvPr/>
              </p:nvSpPr>
              <p:spPr>
                <a:xfrm>
                  <a:off x="4403616" y="19146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A0D3EFDE-5891-860D-7EB3-9AC5A4237882}"/>
                    </a:ext>
                  </a:extLst>
                </p:cNvPr>
                <p:cNvSpPr/>
                <p:nvPr/>
              </p:nvSpPr>
              <p:spPr>
                <a:xfrm>
                  <a:off x="5079552" y="14574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28609E69-26F6-2570-6D90-E5415B541BA3}"/>
                    </a:ext>
                  </a:extLst>
                </p:cNvPr>
                <p:cNvSpPr/>
                <p:nvPr/>
              </p:nvSpPr>
              <p:spPr>
                <a:xfrm>
                  <a:off x="5231952" y="16098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1F7E8FF2-7A44-3EAA-F02B-83034265C0AC}"/>
                    </a:ext>
                  </a:extLst>
                </p:cNvPr>
                <p:cNvSpPr/>
                <p:nvPr/>
              </p:nvSpPr>
              <p:spPr>
                <a:xfrm>
                  <a:off x="5384352" y="17622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A8A18291-6F0E-D23F-F55D-BA7702611E53}"/>
                    </a:ext>
                  </a:extLst>
                </p:cNvPr>
                <p:cNvSpPr/>
                <p:nvPr/>
              </p:nvSpPr>
              <p:spPr>
                <a:xfrm>
                  <a:off x="5536752" y="19146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2B4C6C92-F985-D23D-9D52-A906BC05FB68}"/>
                    </a:ext>
                  </a:extLst>
                </p:cNvPr>
                <p:cNvSpPr/>
                <p:nvPr/>
              </p:nvSpPr>
              <p:spPr>
                <a:xfrm>
                  <a:off x="4896976" y="1622760"/>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a:extLst>
                    <a:ext uri="{FF2B5EF4-FFF2-40B4-BE49-F238E27FC236}">
                      <a16:creationId xmlns:a16="http://schemas.microsoft.com/office/drawing/2014/main" id="{B518BE26-9ECC-2396-B81E-5CC0FEE1DB35}"/>
                    </a:ext>
                  </a:extLst>
                </p:cNvPr>
                <p:cNvSpPr/>
                <p:nvPr/>
              </p:nvSpPr>
              <p:spPr>
                <a:xfrm>
                  <a:off x="4524816" y="14574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CAFC14D0-4947-7B4B-BFB1-B95035323230}"/>
                    </a:ext>
                  </a:extLst>
                </p:cNvPr>
                <p:cNvSpPr/>
                <p:nvPr/>
              </p:nvSpPr>
              <p:spPr>
                <a:xfrm>
                  <a:off x="2551008" y="14591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BE81684A-0900-2E1B-11DA-90550D1293B1}"/>
                    </a:ext>
                  </a:extLst>
                </p:cNvPr>
                <p:cNvSpPr/>
                <p:nvPr/>
              </p:nvSpPr>
              <p:spPr>
                <a:xfrm>
                  <a:off x="2703408" y="16115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B89ED3D9-217B-E8CD-9431-32D3D7DF08FA}"/>
                    </a:ext>
                  </a:extLst>
                </p:cNvPr>
                <p:cNvSpPr/>
                <p:nvPr/>
              </p:nvSpPr>
              <p:spPr>
                <a:xfrm>
                  <a:off x="2855808" y="17639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a:extLst>
                    <a:ext uri="{FF2B5EF4-FFF2-40B4-BE49-F238E27FC236}">
                      <a16:creationId xmlns:a16="http://schemas.microsoft.com/office/drawing/2014/main" id="{A9851D56-82A4-C4B5-06C8-FAE4AC87D3EE}"/>
                    </a:ext>
                  </a:extLst>
                </p:cNvPr>
                <p:cNvSpPr/>
                <p:nvPr/>
              </p:nvSpPr>
              <p:spPr>
                <a:xfrm>
                  <a:off x="3117936" y="1790338"/>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Star: 5 Points 38">
                  <a:extLst>
                    <a:ext uri="{FF2B5EF4-FFF2-40B4-BE49-F238E27FC236}">
                      <a16:creationId xmlns:a16="http://schemas.microsoft.com/office/drawing/2014/main" id="{984DFF67-F2EE-5C69-CE64-20EF00A4ABDB}"/>
                    </a:ext>
                  </a:extLst>
                </p:cNvPr>
                <p:cNvSpPr/>
                <p:nvPr/>
              </p:nvSpPr>
              <p:spPr>
                <a:xfrm>
                  <a:off x="3735269" y="1635282"/>
                  <a:ext cx="180000" cy="180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Star: 5 Points 38">
                  <a:extLst>
                    <a:ext uri="{FF2B5EF4-FFF2-40B4-BE49-F238E27FC236}">
                      <a16:creationId xmlns:a16="http://schemas.microsoft.com/office/drawing/2014/main" id="{8F7139F9-48BA-7282-A55F-9CCC7C5BFF66}"/>
                    </a:ext>
                  </a:extLst>
                </p:cNvPr>
                <p:cNvSpPr/>
                <p:nvPr/>
              </p:nvSpPr>
              <p:spPr>
                <a:xfrm>
                  <a:off x="3335413" y="1563811"/>
                  <a:ext cx="216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Star: 5 Points 38">
                  <a:extLst>
                    <a:ext uri="{FF2B5EF4-FFF2-40B4-BE49-F238E27FC236}">
                      <a16:creationId xmlns:a16="http://schemas.microsoft.com/office/drawing/2014/main" id="{5B12729A-1D11-470E-7D47-A57B1D1D0BFB}"/>
                    </a:ext>
                  </a:extLst>
                </p:cNvPr>
                <p:cNvSpPr/>
                <p:nvPr/>
              </p:nvSpPr>
              <p:spPr>
                <a:xfrm>
                  <a:off x="5770472" y="1671811"/>
                  <a:ext cx="216000" cy="252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Star: 5 Points 38">
                  <a:extLst>
                    <a:ext uri="{FF2B5EF4-FFF2-40B4-BE49-F238E27FC236}">
                      <a16:creationId xmlns:a16="http://schemas.microsoft.com/office/drawing/2014/main" id="{C1E35D46-9ABE-424F-C2A5-D4D473151761}"/>
                    </a:ext>
                  </a:extLst>
                </p:cNvPr>
                <p:cNvSpPr/>
                <p:nvPr/>
              </p:nvSpPr>
              <p:spPr>
                <a:xfrm>
                  <a:off x="4568096" y="1698626"/>
                  <a:ext cx="216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Star: 5 Points 38">
                  <a:extLst>
                    <a:ext uri="{FF2B5EF4-FFF2-40B4-BE49-F238E27FC236}">
                      <a16:creationId xmlns:a16="http://schemas.microsoft.com/office/drawing/2014/main" id="{F279C1BC-BFFC-9728-5328-CC3236BE077A}"/>
                    </a:ext>
                  </a:extLst>
                </p:cNvPr>
                <p:cNvSpPr/>
                <p:nvPr/>
              </p:nvSpPr>
              <p:spPr>
                <a:xfrm>
                  <a:off x="5518472" y="1413522"/>
                  <a:ext cx="252000" cy="288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Star: 5 Points 38">
                  <a:extLst>
                    <a:ext uri="{FF2B5EF4-FFF2-40B4-BE49-F238E27FC236}">
                      <a16:creationId xmlns:a16="http://schemas.microsoft.com/office/drawing/2014/main" id="{44497CC8-42F6-555B-B9F8-0435336F3843}"/>
                    </a:ext>
                  </a:extLst>
                </p:cNvPr>
                <p:cNvSpPr/>
                <p:nvPr/>
              </p:nvSpPr>
              <p:spPr>
                <a:xfrm>
                  <a:off x="5026976" y="1841651"/>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Star: 5 Points 38">
                  <a:extLst>
                    <a:ext uri="{FF2B5EF4-FFF2-40B4-BE49-F238E27FC236}">
                      <a16:creationId xmlns:a16="http://schemas.microsoft.com/office/drawing/2014/main" id="{31BA18ED-A9B3-2EC9-FE6D-B6890DFB1CFC}"/>
                    </a:ext>
                  </a:extLst>
                </p:cNvPr>
                <p:cNvSpPr/>
                <p:nvPr/>
              </p:nvSpPr>
              <p:spPr>
                <a:xfrm>
                  <a:off x="2567808" y="1839131"/>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Star: 5 Points 38">
                  <a:extLst>
                    <a:ext uri="{FF2B5EF4-FFF2-40B4-BE49-F238E27FC236}">
                      <a16:creationId xmlns:a16="http://schemas.microsoft.com/office/drawing/2014/main" id="{2C7AC6F9-5AFA-B908-20BD-7FD0AA3AD460}"/>
                    </a:ext>
                  </a:extLst>
                </p:cNvPr>
                <p:cNvSpPr/>
                <p:nvPr/>
              </p:nvSpPr>
              <p:spPr>
                <a:xfrm rot="14706367">
                  <a:off x="3556620" y="1864197"/>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Star: 5 Points 38">
                  <a:extLst>
                    <a:ext uri="{FF2B5EF4-FFF2-40B4-BE49-F238E27FC236}">
                      <a16:creationId xmlns:a16="http://schemas.microsoft.com/office/drawing/2014/main" id="{DE0829E7-2E1E-2F40-1DA9-186CB94C626F}"/>
                    </a:ext>
                  </a:extLst>
                </p:cNvPr>
                <p:cNvSpPr/>
                <p:nvPr/>
              </p:nvSpPr>
              <p:spPr>
                <a:xfrm rot="12967042">
                  <a:off x="4210173" y="1428313"/>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Star: 5 Points 38">
                  <a:extLst>
                    <a:ext uri="{FF2B5EF4-FFF2-40B4-BE49-F238E27FC236}">
                      <a16:creationId xmlns:a16="http://schemas.microsoft.com/office/drawing/2014/main" id="{61355428-575A-8B17-AD91-B180253A18EC}"/>
                    </a:ext>
                  </a:extLst>
                </p:cNvPr>
                <p:cNvSpPr/>
                <p:nvPr/>
              </p:nvSpPr>
              <p:spPr>
                <a:xfrm>
                  <a:off x="4723752" y="1399346"/>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id="{19154B4B-6E5D-1FCF-18FD-7016F40C2E3B}"/>
                </a:ext>
              </a:extLst>
            </p:cNvPr>
            <p:cNvGrpSpPr/>
            <p:nvPr/>
          </p:nvGrpSpPr>
          <p:grpSpPr>
            <a:xfrm>
              <a:off x="4647842" y="2673633"/>
              <a:ext cx="3609526" cy="749661"/>
              <a:chOff x="5082463" y="2290809"/>
              <a:chExt cx="3609526" cy="749661"/>
            </a:xfrm>
          </p:grpSpPr>
          <p:sp>
            <p:nvSpPr>
              <p:cNvPr id="26" name="Rectangle 25">
                <a:extLst>
                  <a:ext uri="{FF2B5EF4-FFF2-40B4-BE49-F238E27FC236}">
                    <a16:creationId xmlns:a16="http://schemas.microsoft.com/office/drawing/2014/main" id="{D63AE891-AD33-55F5-169E-1B3A83A38EBC}"/>
                  </a:ext>
                </a:extLst>
              </p:cNvPr>
              <p:cNvSpPr/>
              <p:nvPr/>
            </p:nvSpPr>
            <p:spPr>
              <a:xfrm>
                <a:off x="5091989" y="2311728"/>
                <a:ext cx="3600000" cy="720000"/>
              </a:xfrm>
              <a:prstGeom prst="rect">
                <a:avLst/>
              </a:prstGeom>
              <a:solidFill>
                <a:schemeClr val="accent1">
                  <a:lumMod val="20000"/>
                  <a:lumOff val="80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F90CFFCB-41B1-2947-0AA3-3873D8FC822D}"/>
                  </a:ext>
                </a:extLst>
              </p:cNvPr>
              <p:cNvGrpSpPr/>
              <p:nvPr/>
            </p:nvGrpSpPr>
            <p:grpSpPr>
              <a:xfrm>
                <a:off x="5082463" y="2314250"/>
                <a:ext cx="3591899" cy="726220"/>
                <a:chOff x="2615518" y="2304662"/>
                <a:chExt cx="3591899" cy="726220"/>
              </a:xfrm>
            </p:grpSpPr>
            <p:sp>
              <p:nvSpPr>
                <p:cNvPr id="60" name="TextBox 59">
                  <a:extLst>
                    <a:ext uri="{FF2B5EF4-FFF2-40B4-BE49-F238E27FC236}">
                      <a16:creationId xmlns:a16="http://schemas.microsoft.com/office/drawing/2014/main" id="{ABEE9EDA-B48F-FC79-8CC7-B7F5AEFD2A07}"/>
                    </a:ext>
                  </a:extLst>
                </p:cNvPr>
                <p:cNvSpPr txBox="1"/>
                <p:nvPr/>
              </p:nvSpPr>
              <p:spPr>
                <a:xfrm>
                  <a:off x="5987817" y="2505281"/>
                  <a:ext cx="219600" cy="180000"/>
                </a:xfrm>
                <a:prstGeom prst="rect">
                  <a:avLst/>
                </a:prstGeom>
                <a:solidFill>
                  <a:schemeClr val="tx1"/>
                </a:solidFill>
              </p:spPr>
              <p:txBody>
                <a:bodyPr wrap="square" rtlCol="0">
                  <a:spAutoFit/>
                </a:bodyPr>
                <a:lstStyle/>
                <a:p>
                  <a:endParaRPr lang="en-GB" dirty="0"/>
                </a:p>
              </p:txBody>
            </p:sp>
            <p:sp>
              <p:nvSpPr>
                <p:cNvPr id="61" name="TextBox 60">
                  <a:extLst>
                    <a:ext uri="{FF2B5EF4-FFF2-40B4-BE49-F238E27FC236}">
                      <a16:creationId xmlns:a16="http://schemas.microsoft.com/office/drawing/2014/main" id="{2DE96087-8D30-C122-4403-2CE6C03A25E7}"/>
                    </a:ext>
                  </a:extLst>
                </p:cNvPr>
                <p:cNvSpPr txBox="1"/>
                <p:nvPr/>
              </p:nvSpPr>
              <p:spPr>
                <a:xfrm>
                  <a:off x="5987817" y="2676142"/>
                  <a:ext cx="219600" cy="180000"/>
                </a:xfrm>
                <a:prstGeom prst="rect">
                  <a:avLst/>
                </a:prstGeom>
                <a:solidFill>
                  <a:schemeClr val="tx1"/>
                </a:solidFill>
              </p:spPr>
              <p:txBody>
                <a:bodyPr wrap="square" rtlCol="0">
                  <a:spAutoFit/>
                </a:bodyPr>
                <a:lstStyle/>
                <a:p>
                  <a:endParaRPr lang="en-GB" dirty="0"/>
                </a:p>
              </p:txBody>
            </p:sp>
            <p:grpSp>
              <p:nvGrpSpPr>
                <p:cNvPr id="62" name="Group 61">
                  <a:extLst>
                    <a:ext uri="{FF2B5EF4-FFF2-40B4-BE49-F238E27FC236}">
                      <a16:creationId xmlns:a16="http://schemas.microsoft.com/office/drawing/2014/main" id="{AC87924F-D617-612F-488A-CB74286EF95F}"/>
                    </a:ext>
                  </a:extLst>
                </p:cNvPr>
                <p:cNvGrpSpPr/>
                <p:nvPr/>
              </p:nvGrpSpPr>
              <p:grpSpPr>
                <a:xfrm>
                  <a:off x="2615518" y="2304662"/>
                  <a:ext cx="3389235" cy="726220"/>
                  <a:chOff x="3681215" y="3759863"/>
                  <a:chExt cx="3389235" cy="726220"/>
                </a:xfrm>
              </p:grpSpPr>
              <p:sp>
                <p:nvSpPr>
                  <p:cNvPr id="63" name="TextBox 62">
                    <a:extLst>
                      <a:ext uri="{FF2B5EF4-FFF2-40B4-BE49-F238E27FC236}">
                        <a16:creationId xmlns:a16="http://schemas.microsoft.com/office/drawing/2014/main" id="{AADE311D-8640-6C11-0B14-C8D4B8CF6DFB}"/>
                      </a:ext>
                    </a:extLst>
                  </p:cNvPr>
                  <p:cNvSpPr txBox="1"/>
                  <p:nvPr/>
                </p:nvSpPr>
                <p:spPr>
                  <a:xfrm>
                    <a:off x="6873721" y="3956736"/>
                    <a:ext cx="180000" cy="180000"/>
                  </a:xfrm>
                  <a:prstGeom prst="rect">
                    <a:avLst/>
                  </a:prstGeom>
                  <a:solidFill>
                    <a:schemeClr val="tx1"/>
                  </a:solidFill>
                </p:spPr>
                <p:txBody>
                  <a:bodyPr wrap="square" rtlCol="0">
                    <a:spAutoFit/>
                  </a:bodyPr>
                  <a:lstStyle/>
                  <a:p>
                    <a:endParaRPr lang="en-GB" dirty="0"/>
                  </a:p>
                </p:txBody>
              </p:sp>
              <p:sp>
                <p:nvSpPr>
                  <p:cNvPr id="64" name="TextBox 63">
                    <a:extLst>
                      <a:ext uri="{FF2B5EF4-FFF2-40B4-BE49-F238E27FC236}">
                        <a16:creationId xmlns:a16="http://schemas.microsoft.com/office/drawing/2014/main" id="{3C36C3E4-BA04-4207-1482-D284845722AB}"/>
                      </a:ext>
                    </a:extLst>
                  </p:cNvPr>
                  <p:cNvSpPr txBox="1"/>
                  <p:nvPr/>
                </p:nvSpPr>
                <p:spPr>
                  <a:xfrm>
                    <a:off x="6889040" y="4134686"/>
                    <a:ext cx="180000" cy="180000"/>
                  </a:xfrm>
                  <a:prstGeom prst="rect">
                    <a:avLst/>
                  </a:prstGeom>
                  <a:solidFill>
                    <a:schemeClr val="tx1"/>
                  </a:solidFill>
                </p:spPr>
                <p:txBody>
                  <a:bodyPr wrap="square" rtlCol="0">
                    <a:spAutoFit/>
                  </a:bodyPr>
                  <a:lstStyle/>
                  <a:p>
                    <a:endParaRPr lang="en-GB" dirty="0"/>
                  </a:p>
                </p:txBody>
              </p:sp>
              <p:sp>
                <p:nvSpPr>
                  <p:cNvPr id="65" name="TextBox 64">
                    <a:extLst>
                      <a:ext uri="{FF2B5EF4-FFF2-40B4-BE49-F238E27FC236}">
                        <a16:creationId xmlns:a16="http://schemas.microsoft.com/office/drawing/2014/main" id="{DFFBD4A9-5845-12B0-9908-1D52C3D30123}"/>
                      </a:ext>
                    </a:extLst>
                  </p:cNvPr>
                  <p:cNvSpPr txBox="1"/>
                  <p:nvPr/>
                </p:nvSpPr>
                <p:spPr>
                  <a:xfrm>
                    <a:off x="3685846" y="3940798"/>
                    <a:ext cx="180000" cy="180000"/>
                  </a:xfrm>
                  <a:prstGeom prst="rect">
                    <a:avLst/>
                  </a:prstGeom>
                  <a:solidFill>
                    <a:schemeClr val="tx1"/>
                  </a:solidFill>
                </p:spPr>
                <p:txBody>
                  <a:bodyPr wrap="square" rtlCol="0">
                    <a:spAutoFit/>
                  </a:bodyPr>
                  <a:lstStyle/>
                  <a:p>
                    <a:endParaRPr lang="en-GB" dirty="0"/>
                  </a:p>
                </p:txBody>
              </p:sp>
              <p:sp>
                <p:nvSpPr>
                  <p:cNvPr id="66" name="TextBox 65">
                    <a:extLst>
                      <a:ext uri="{FF2B5EF4-FFF2-40B4-BE49-F238E27FC236}">
                        <a16:creationId xmlns:a16="http://schemas.microsoft.com/office/drawing/2014/main" id="{0DC83639-E8E1-8A77-2008-F8959E7625C2}"/>
                      </a:ext>
                    </a:extLst>
                  </p:cNvPr>
                  <p:cNvSpPr txBox="1"/>
                  <p:nvPr/>
                </p:nvSpPr>
                <p:spPr>
                  <a:xfrm>
                    <a:off x="6705571" y="3957852"/>
                    <a:ext cx="180000" cy="180000"/>
                  </a:xfrm>
                  <a:prstGeom prst="rect">
                    <a:avLst/>
                  </a:prstGeom>
                  <a:solidFill>
                    <a:schemeClr val="tx1"/>
                  </a:solidFill>
                </p:spPr>
                <p:txBody>
                  <a:bodyPr wrap="square" rtlCol="0">
                    <a:spAutoFit/>
                  </a:bodyPr>
                  <a:lstStyle/>
                  <a:p>
                    <a:endParaRPr lang="en-GB" dirty="0"/>
                  </a:p>
                </p:txBody>
              </p:sp>
              <p:sp>
                <p:nvSpPr>
                  <p:cNvPr id="67" name="TextBox 66">
                    <a:extLst>
                      <a:ext uri="{FF2B5EF4-FFF2-40B4-BE49-F238E27FC236}">
                        <a16:creationId xmlns:a16="http://schemas.microsoft.com/office/drawing/2014/main" id="{B4E3F5AB-7F32-FB47-40DD-CC421C0BD9FE}"/>
                      </a:ext>
                    </a:extLst>
                  </p:cNvPr>
                  <p:cNvSpPr txBox="1"/>
                  <p:nvPr/>
                </p:nvSpPr>
                <p:spPr>
                  <a:xfrm>
                    <a:off x="3682516" y="4124154"/>
                    <a:ext cx="216000" cy="180000"/>
                  </a:xfrm>
                  <a:prstGeom prst="rect">
                    <a:avLst/>
                  </a:prstGeom>
                  <a:solidFill>
                    <a:schemeClr val="tx1"/>
                  </a:solidFill>
                </p:spPr>
                <p:txBody>
                  <a:bodyPr wrap="square" rtlCol="0">
                    <a:spAutoFit/>
                  </a:bodyPr>
                  <a:lstStyle/>
                  <a:p>
                    <a:endParaRPr lang="en-GB" dirty="0"/>
                  </a:p>
                </p:txBody>
              </p:sp>
              <p:sp>
                <p:nvSpPr>
                  <p:cNvPr id="68" name="TextBox 67">
                    <a:extLst>
                      <a:ext uri="{FF2B5EF4-FFF2-40B4-BE49-F238E27FC236}">
                        <a16:creationId xmlns:a16="http://schemas.microsoft.com/office/drawing/2014/main" id="{E1EC8A3E-EF2D-2FB3-C01F-2A26F8504DF4}"/>
                      </a:ext>
                    </a:extLst>
                  </p:cNvPr>
                  <p:cNvSpPr txBox="1"/>
                  <p:nvPr/>
                </p:nvSpPr>
                <p:spPr>
                  <a:xfrm>
                    <a:off x="3873646" y="4131277"/>
                    <a:ext cx="180000" cy="180000"/>
                  </a:xfrm>
                  <a:prstGeom prst="rect">
                    <a:avLst/>
                  </a:prstGeom>
                  <a:solidFill>
                    <a:schemeClr val="tx1"/>
                  </a:solidFill>
                </p:spPr>
                <p:txBody>
                  <a:bodyPr wrap="square" rtlCol="0">
                    <a:spAutoFit/>
                  </a:bodyPr>
                  <a:lstStyle/>
                  <a:p>
                    <a:endParaRPr lang="en-GB" dirty="0"/>
                  </a:p>
                </p:txBody>
              </p:sp>
              <p:grpSp>
                <p:nvGrpSpPr>
                  <p:cNvPr id="69" name="Group 68">
                    <a:extLst>
                      <a:ext uri="{FF2B5EF4-FFF2-40B4-BE49-F238E27FC236}">
                        <a16:creationId xmlns:a16="http://schemas.microsoft.com/office/drawing/2014/main" id="{3E8C6D85-D223-69F5-8223-8EB2B17A3DB4}"/>
                      </a:ext>
                    </a:extLst>
                  </p:cNvPr>
                  <p:cNvGrpSpPr/>
                  <p:nvPr/>
                </p:nvGrpSpPr>
                <p:grpSpPr>
                  <a:xfrm>
                    <a:off x="3681215" y="3759863"/>
                    <a:ext cx="3389235" cy="726220"/>
                    <a:chOff x="5104005" y="3616416"/>
                    <a:chExt cx="3389235" cy="726220"/>
                  </a:xfrm>
                </p:grpSpPr>
                <p:grpSp>
                  <p:nvGrpSpPr>
                    <p:cNvPr id="70" name="Group 69">
                      <a:extLst>
                        <a:ext uri="{FF2B5EF4-FFF2-40B4-BE49-F238E27FC236}">
                          <a16:creationId xmlns:a16="http://schemas.microsoft.com/office/drawing/2014/main" id="{66618383-BBAE-1304-1242-6CA58513FD88}"/>
                        </a:ext>
                      </a:extLst>
                    </p:cNvPr>
                    <p:cNvGrpSpPr/>
                    <p:nvPr/>
                  </p:nvGrpSpPr>
                  <p:grpSpPr>
                    <a:xfrm>
                      <a:off x="6526530" y="3621041"/>
                      <a:ext cx="894750" cy="720000"/>
                      <a:chOff x="6526530" y="3621041"/>
                      <a:chExt cx="894750" cy="720000"/>
                    </a:xfrm>
                  </p:grpSpPr>
                  <p:sp>
                    <p:nvSpPr>
                      <p:cNvPr id="134" name="TextBox 133">
                        <a:extLst>
                          <a:ext uri="{FF2B5EF4-FFF2-40B4-BE49-F238E27FC236}">
                            <a16:creationId xmlns:a16="http://schemas.microsoft.com/office/drawing/2014/main" id="{AF2E033E-02F0-97EF-A252-1C966A93F46C}"/>
                          </a:ext>
                        </a:extLst>
                      </p:cNvPr>
                      <p:cNvSpPr txBox="1"/>
                      <p:nvPr/>
                    </p:nvSpPr>
                    <p:spPr>
                      <a:xfrm>
                        <a:off x="6526530" y="3621041"/>
                        <a:ext cx="180000" cy="180000"/>
                      </a:xfrm>
                      <a:prstGeom prst="rect">
                        <a:avLst/>
                      </a:prstGeom>
                      <a:solidFill>
                        <a:schemeClr val="tx1"/>
                      </a:solidFill>
                    </p:spPr>
                    <p:txBody>
                      <a:bodyPr wrap="square" rtlCol="0">
                        <a:spAutoFit/>
                      </a:bodyPr>
                      <a:lstStyle/>
                      <a:p>
                        <a:endParaRPr lang="en-GB" dirty="0"/>
                      </a:p>
                    </p:txBody>
                  </p:sp>
                  <p:sp>
                    <p:nvSpPr>
                      <p:cNvPr id="135" name="TextBox 134">
                        <a:extLst>
                          <a:ext uri="{FF2B5EF4-FFF2-40B4-BE49-F238E27FC236}">
                            <a16:creationId xmlns:a16="http://schemas.microsoft.com/office/drawing/2014/main" id="{FECE4AAF-99D4-815D-8CC6-8A89B097794E}"/>
                          </a:ext>
                        </a:extLst>
                      </p:cNvPr>
                      <p:cNvSpPr txBox="1"/>
                      <p:nvPr/>
                    </p:nvSpPr>
                    <p:spPr>
                      <a:xfrm>
                        <a:off x="6701790" y="3801041"/>
                        <a:ext cx="180000" cy="216000"/>
                      </a:xfrm>
                      <a:prstGeom prst="rect">
                        <a:avLst/>
                      </a:prstGeom>
                      <a:solidFill>
                        <a:schemeClr val="accent2">
                          <a:lumMod val="40000"/>
                          <a:lumOff val="60000"/>
                        </a:schemeClr>
                      </a:solidFill>
                    </p:spPr>
                    <p:txBody>
                      <a:bodyPr wrap="square" rtlCol="0">
                        <a:spAutoFit/>
                      </a:bodyPr>
                      <a:lstStyle/>
                      <a:p>
                        <a:endParaRPr lang="en-GB" dirty="0"/>
                      </a:p>
                    </p:txBody>
                  </p:sp>
                  <p:sp>
                    <p:nvSpPr>
                      <p:cNvPr id="136" name="TextBox 135">
                        <a:extLst>
                          <a:ext uri="{FF2B5EF4-FFF2-40B4-BE49-F238E27FC236}">
                            <a16:creationId xmlns:a16="http://schemas.microsoft.com/office/drawing/2014/main" id="{22B156DC-0B7D-5914-029D-4C3F8E5413CA}"/>
                          </a:ext>
                        </a:extLst>
                      </p:cNvPr>
                      <p:cNvSpPr txBox="1"/>
                      <p:nvPr/>
                    </p:nvSpPr>
                    <p:spPr>
                      <a:xfrm>
                        <a:off x="6881790" y="3981041"/>
                        <a:ext cx="180000" cy="180000"/>
                      </a:xfrm>
                      <a:prstGeom prst="rect">
                        <a:avLst/>
                      </a:prstGeom>
                      <a:solidFill>
                        <a:schemeClr val="tx1"/>
                      </a:solidFill>
                    </p:spPr>
                    <p:txBody>
                      <a:bodyPr wrap="square" rtlCol="0">
                        <a:spAutoFit/>
                      </a:bodyPr>
                      <a:lstStyle/>
                      <a:p>
                        <a:endParaRPr lang="en-GB" dirty="0"/>
                      </a:p>
                    </p:txBody>
                  </p:sp>
                  <p:sp>
                    <p:nvSpPr>
                      <p:cNvPr id="137" name="TextBox 136">
                        <a:extLst>
                          <a:ext uri="{FF2B5EF4-FFF2-40B4-BE49-F238E27FC236}">
                            <a16:creationId xmlns:a16="http://schemas.microsoft.com/office/drawing/2014/main" id="{D8F1B4A0-7CAF-30AC-F525-DB021428BCF0}"/>
                          </a:ext>
                        </a:extLst>
                      </p:cNvPr>
                      <p:cNvSpPr txBox="1"/>
                      <p:nvPr/>
                    </p:nvSpPr>
                    <p:spPr>
                      <a:xfrm>
                        <a:off x="7061790" y="416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138" name="TextBox 137">
                        <a:extLst>
                          <a:ext uri="{FF2B5EF4-FFF2-40B4-BE49-F238E27FC236}">
                            <a16:creationId xmlns:a16="http://schemas.microsoft.com/office/drawing/2014/main" id="{B52B78A7-B049-7942-1662-5F1AD7EFE9A3}"/>
                          </a:ext>
                        </a:extLst>
                      </p:cNvPr>
                      <p:cNvSpPr txBox="1"/>
                      <p:nvPr/>
                    </p:nvSpPr>
                    <p:spPr>
                      <a:xfrm>
                        <a:off x="6706020" y="3621041"/>
                        <a:ext cx="180000" cy="180000"/>
                      </a:xfrm>
                      <a:prstGeom prst="rect">
                        <a:avLst/>
                      </a:prstGeom>
                      <a:solidFill>
                        <a:schemeClr val="tx1"/>
                      </a:solidFill>
                    </p:spPr>
                    <p:txBody>
                      <a:bodyPr wrap="square" rtlCol="0">
                        <a:spAutoFit/>
                      </a:bodyPr>
                      <a:lstStyle/>
                      <a:p>
                        <a:endParaRPr lang="en-GB" dirty="0"/>
                      </a:p>
                    </p:txBody>
                  </p:sp>
                  <p:sp>
                    <p:nvSpPr>
                      <p:cNvPr id="139" name="TextBox 138">
                        <a:extLst>
                          <a:ext uri="{FF2B5EF4-FFF2-40B4-BE49-F238E27FC236}">
                            <a16:creationId xmlns:a16="http://schemas.microsoft.com/office/drawing/2014/main" id="{6017815C-3E63-1696-C9B9-5D86DFE52C27}"/>
                          </a:ext>
                        </a:extLst>
                      </p:cNvPr>
                      <p:cNvSpPr txBox="1"/>
                      <p:nvPr/>
                    </p:nvSpPr>
                    <p:spPr>
                      <a:xfrm>
                        <a:off x="6881280" y="3801041"/>
                        <a:ext cx="180000" cy="180000"/>
                      </a:xfrm>
                      <a:prstGeom prst="rect">
                        <a:avLst/>
                      </a:prstGeom>
                      <a:solidFill>
                        <a:schemeClr val="accent2">
                          <a:lumMod val="40000"/>
                          <a:lumOff val="60000"/>
                        </a:schemeClr>
                      </a:solidFill>
                    </p:spPr>
                    <p:txBody>
                      <a:bodyPr wrap="square" rtlCol="0">
                        <a:spAutoFit/>
                      </a:bodyPr>
                      <a:lstStyle/>
                      <a:p>
                        <a:endParaRPr lang="en-GB" dirty="0"/>
                      </a:p>
                    </p:txBody>
                  </p:sp>
                  <p:sp>
                    <p:nvSpPr>
                      <p:cNvPr id="140" name="TextBox 139">
                        <a:extLst>
                          <a:ext uri="{FF2B5EF4-FFF2-40B4-BE49-F238E27FC236}">
                            <a16:creationId xmlns:a16="http://schemas.microsoft.com/office/drawing/2014/main" id="{C0321391-C18A-E277-F574-25EB0682C144}"/>
                          </a:ext>
                        </a:extLst>
                      </p:cNvPr>
                      <p:cNvSpPr txBox="1"/>
                      <p:nvPr/>
                    </p:nvSpPr>
                    <p:spPr>
                      <a:xfrm>
                        <a:off x="7061280" y="3942938"/>
                        <a:ext cx="180000" cy="180000"/>
                      </a:xfrm>
                      <a:prstGeom prst="rect">
                        <a:avLst/>
                      </a:prstGeom>
                      <a:solidFill>
                        <a:schemeClr val="tx1"/>
                      </a:solidFill>
                    </p:spPr>
                    <p:txBody>
                      <a:bodyPr wrap="square" rtlCol="0">
                        <a:spAutoFit/>
                      </a:bodyPr>
                      <a:lstStyle/>
                      <a:p>
                        <a:endParaRPr lang="en-GB" dirty="0"/>
                      </a:p>
                    </p:txBody>
                  </p:sp>
                  <p:sp>
                    <p:nvSpPr>
                      <p:cNvPr id="141" name="TextBox 140">
                        <a:extLst>
                          <a:ext uri="{FF2B5EF4-FFF2-40B4-BE49-F238E27FC236}">
                            <a16:creationId xmlns:a16="http://schemas.microsoft.com/office/drawing/2014/main" id="{3B739F63-FAD4-0779-C8AE-D2AF9FE93D5E}"/>
                          </a:ext>
                        </a:extLst>
                      </p:cNvPr>
                      <p:cNvSpPr txBox="1"/>
                      <p:nvPr/>
                    </p:nvSpPr>
                    <p:spPr>
                      <a:xfrm>
                        <a:off x="7241280" y="4161041"/>
                        <a:ext cx="180000" cy="180000"/>
                      </a:xfrm>
                      <a:prstGeom prst="rect">
                        <a:avLst/>
                      </a:prstGeom>
                      <a:solidFill>
                        <a:schemeClr val="tx1"/>
                      </a:solidFill>
                    </p:spPr>
                    <p:txBody>
                      <a:bodyPr wrap="square" rtlCol="0">
                        <a:spAutoFit/>
                      </a:bodyPr>
                      <a:lstStyle/>
                      <a:p>
                        <a:endParaRPr lang="en-GB" dirty="0"/>
                      </a:p>
                    </p:txBody>
                  </p:sp>
                </p:grpSp>
                <p:grpSp>
                  <p:nvGrpSpPr>
                    <p:cNvPr id="71" name="Group 70">
                      <a:extLst>
                        <a:ext uri="{FF2B5EF4-FFF2-40B4-BE49-F238E27FC236}">
                          <a16:creationId xmlns:a16="http://schemas.microsoft.com/office/drawing/2014/main" id="{ACE2EC21-E709-D5FC-A4B5-D434CB5E1BD3}"/>
                        </a:ext>
                      </a:extLst>
                    </p:cNvPr>
                    <p:cNvGrpSpPr/>
                    <p:nvPr/>
                  </p:nvGrpSpPr>
                  <p:grpSpPr>
                    <a:xfrm>
                      <a:off x="6882810" y="3622445"/>
                      <a:ext cx="894750" cy="720000"/>
                      <a:chOff x="6526530" y="3621041"/>
                      <a:chExt cx="894750" cy="720000"/>
                    </a:xfrm>
                  </p:grpSpPr>
                  <p:sp>
                    <p:nvSpPr>
                      <p:cNvPr id="126" name="TextBox 125">
                        <a:extLst>
                          <a:ext uri="{FF2B5EF4-FFF2-40B4-BE49-F238E27FC236}">
                            <a16:creationId xmlns:a16="http://schemas.microsoft.com/office/drawing/2014/main" id="{F1929E6E-7280-C503-4836-DA9BCEA1B08F}"/>
                          </a:ext>
                        </a:extLst>
                      </p:cNvPr>
                      <p:cNvSpPr txBox="1"/>
                      <p:nvPr/>
                    </p:nvSpPr>
                    <p:spPr>
                      <a:xfrm>
                        <a:off x="6526530" y="3621041"/>
                        <a:ext cx="180000" cy="180000"/>
                      </a:xfrm>
                      <a:prstGeom prst="rect">
                        <a:avLst/>
                      </a:prstGeom>
                      <a:solidFill>
                        <a:schemeClr val="tx1"/>
                      </a:solidFill>
                    </p:spPr>
                    <p:txBody>
                      <a:bodyPr wrap="square" rtlCol="0">
                        <a:spAutoFit/>
                      </a:bodyPr>
                      <a:lstStyle/>
                      <a:p>
                        <a:endParaRPr lang="en-GB" dirty="0"/>
                      </a:p>
                    </p:txBody>
                  </p:sp>
                  <p:sp>
                    <p:nvSpPr>
                      <p:cNvPr id="127" name="TextBox 126">
                        <a:extLst>
                          <a:ext uri="{FF2B5EF4-FFF2-40B4-BE49-F238E27FC236}">
                            <a16:creationId xmlns:a16="http://schemas.microsoft.com/office/drawing/2014/main" id="{28482D11-16A0-2A4D-66DC-FA68C39D89D9}"/>
                          </a:ext>
                        </a:extLst>
                      </p:cNvPr>
                      <p:cNvSpPr txBox="1"/>
                      <p:nvPr/>
                    </p:nvSpPr>
                    <p:spPr>
                      <a:xfrm>
                        <a:off x="6701790" y="3801041"/>
                        <a:ext cx="180000" cy="180000"/>
                      </a:xfrm>
                      <a:prstGeom prst="rect">
                        <a:avLst/>
                      </a:prstGeom>
                      <a:solidFill>
                        <a:schemeClr val="accent2">
                          <a:lumMod val="40000"/>
                          <a:lumOff val="60000"/>
                        </a:schemeClr>
                      </a:solidFill>
                    </p:spPr>
                    <p:txBody>
                      <a:bodyPr wrap="square" rtlCol="0">
                        <a:spAutoFit/>
                      </a:bodyPr>
                      <a:lstStyle/>
                      <a:p>
                        <a:endParaRPr lang="en-GB" dirty="0"/>
                      </a:p>
                    </p:txBody>
                  </p:sp>
                  <p:sp>
                    <p:nvSpPr>
                      <p:cNvPr id="128" name="TextBox 127">
                        <a:extLst>
                          <a:ext uri="{FF2B5EF4-FFF2-40B4-BE49-F238E27FC236}">
                            <a16:creationId xmlns:a16="http://schemas.microsoft.com/office/drawing/2014/main" id="{A9160035-BC0C-BD43-D045-ED3BB7A05D6C}"/>
                          </a:ext>
                        </a:extLst>
                      </p:cNvPr>
                      <p:cNvSpPr txBox="1"/>
                      <p:nvPr/>
                    </p:nvSpPr>
                    <p:spPr>
                      <a:xfrm>
                        <a:off x="6881790" y="3981041"/>
                        <a:ext cx="180000" cy="180000"/>
                      </a:xfrm>
                      <a:prstGeom prst="rect">
                        <a:avLst/>
                      </a:prstGeom>
                      <a:solidFill>
                        <a:schemeClr val="tx1"/>
                      </a:solidFill>
                    </p:spPr>
                    <p:txBody>
                      <a:bodyPr wrap="square" rtlCol="0">
                        <a:spAutoFit/>
                      </a:bodyPr>
                      <a:lstStyle/>
                      <a:p>
                        <a:endParaRPr lang="en-GB" dirty="0"/>
                      </a:p>
                    </p:txBody>
                  </p:sp>
                  <p:sp>
                    <p:nvSpPr>
                      <p:cNvPr id="129" name="TextBox 128">
                        <a:extLst>
                          <a:ext uri="{FF2B5EF4-FFF2-40B4-BE49-F238E27FC236}">
                            <a16:creationId xmlns:a16="http://schemas.microsoft.com/office/drawing/2014/main" id="{0A10758C-AA30-36A6-2270-10DFAED0FC34}"/>
                          </a:ext>
                        </a:extLst>
                      </p:cNvPr>
                      <p:cNvSpPr txBox="1"/>
                      <p:nvPr/>
                    </p:nvSpPr>
                    <p:spPr>
                      <a:xfrm>
                        <a:off x="7061790" y="4161041"/>
                        <a:ext cx="180000" cy="180000"/>
                      </a:xfrm>
                      <a:prstGeom prst="rect">
                        <a:avLst/>
                      </a:prstGeom>
                      <a:solidFill>
                        <a:schemeClr val="tx1"/>
                      </a:solidFill>
                    </p:spPr>
                    <p:txBody>
                      <a:bodyPr wrap="square" rtlCol="0">
                        <a:spAutoFit/>
                      </a:bodyPr>
                      <a:lstStyle/>
                      <a:p>
                        <a:endParaRPr lang="en-GB" dirty="0"/>
                      </a:p>
                    </p:txBody>
                  </p:sp>
                  <p:sp>
                    <p:nvSpPr>
                      <p:cNvPr id="130" name="TextBox 129">
                        <a:extLst>
                          <a:ext uri="{FF2B5EF4-FFF2-40B4-BE49-F238E27FC236}">
                            <a16:creationId xmlns:a16="http://schemas.microsoft.com/office/drawing/2014/main" id="{D4BAD7C4-77D1-FABC-1427-2DDDA987F5AC}"/>
                          </a:ext>
                        </a:extLst>
                      </p:cNvPr>
                      <p:cNvSpPr txBox="1"/>
                      <p:nvPr/>
                    </p:nvSpPr>
                    <p:spPr>
                      <a:xfrm>
                        <a:off x="6706020" y="3621041"/>
                        <a:ext cx="180000" cy="180000"/>
                      </a:xfrm>
                      <a:prstGeom prst="rect">
                        <a:avLst/>
                      </a:prstGeom>
                      <a:solidFill>
                        <a:schemeClr val="tx1"/>
                      </a:solidFill>
                    </p:spPr>
                    <p:txBody>
                      <a:bodyPr wrap="square" rtlCol="0">
                        <a:spAutoFit/>
                      </a:bodyPr>
                      <a:lstStyle/>
                      <a:p>
                        <a:endParaRPr lang="en-GB" dirty="0"/>
                      </a:p>
                    </p:txBody>
                  </p:sp>
                  <p:sp>
                    <p:nvSpPr>
                      <p:cNvPr id="131" name="TextBox 130">
                        <a:extLst>
                          <a:ext uri="{FF2B5EF4-FFF2-40B4-BE49-F238E27FC236}">
                            <a16:creationId xmlns:a16="http://schemas.microsoft.com/office/drawing/2014/main" id="{BBAF6D96-79B2-8C13-C74D-32FDBED22607}"/>
                          </a:ext>
                        </a:extLst>
                      </p:cNvPr>
                      <p:cNvSpPr txBox="1"/>
                      <p:nvPr/>
                    </p:nvSpPr>
                    <p:spPr>
                      <a:xfrm>
                        <a:off x="6881280" y="380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132" name="TextBox 131">
                        <a:extLst>
                          <a:ext uri="{FF2B5EF4-FFF2-40B4-BE49-F238E27FC236}">
                            <a16:creationId xmlns:a16="http://schemas.microsoft.com/office/drawing/2014/main" id="{77E193AA-E2C4-A1AD-E7E9-D584A620A0D8}"/>
                          </a:ext>
                        </a:extLst>
                      </p:cNvPr>
                      <p:cNvSpPr txBox="1"/>
                      <p:nvPr/>
                    </p:nvSpPr>
                    <p:spPr>
                      <a:xfrm>
                        <a:off x="7061280" y="398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133" name="TextBox 132">
                        <a:extLst>
                          <a:ext uri="{FF2B5EF4-FFF2-40B4-BE49-F238E27FC236}">
                            <a16:creationId xmlns:a16="http://schemas.microsoft.com/office/drawing/2014/main" id="{DED2CD68-ED8C-C106-C689-21A8AC3F38D7}"/>
                          </a:ext>
                        </a:extLst>
                      </p:cNvPr>
                      <p:cNvSpPr txBox="1"/>
                      <p:nvPr/>
                    </p:nvSpPr>
                    <p:spPr>
                      <a:xfrm>
                        <a:off x="7241280" y="4161041"/>
                        <a:ext cx="180000" cy="180000"/>
                      </a:xfrm>
                      <a:prstGeom prst="rect">
                        <a:avLst/>
                      </a:prstGeom>
                      <a:solidFill>
                        <a:schemeClr val="tx1"/>
                      </a:solidFill>
                    </p:spPr>
                    <p:txBody>
                      <a:bodyPr wrap="square" rtlCol="0">
                        <a:spAutoFit/>
                      </a:bodyPr>
                      <a:lstStyle/>
                      <a:p>
                        <a:endParaRPr lang="en-GB" dirty="0"/>
                      </a:p>
                    </p:txBody>
                  </p:sp>
                </p:grpSp>
                <p:grpSp>
                  <p:nvGrpSpPr>
                    <p:cNvPr id="72" name="Group 71">
                      <a:extLst>
                        <a:ext uri="{FF2B5EF4-FFF2-40B4-BE49-F238E27FC236}">
                          <a16:creationId xmlns:a16="http://schemas.microsoft.com/office/drawing/2014/main" id="{E4AC26E4-1B96-00B4-3720-D2CDB9E0B08A}"/>
                        </a:ext>
                      </a:extLst>
                    </p:cNvPr>
                    <p:cNvGrpSpPr/>
                    <p:nvPr/>
                  </p:nvGrpSpPr>
                  <p:grpSpPr>
                    <a:xfrm>
                      <a:off x="7598490" y="3622503"/>
                      <a:ext cx="894750" cy="720000"/>
                      <a:chOff x="6526530" y="3621041"/>
                      <a:chExt cx="894750" cy="720000"/>
                    </a:xfrm>
                  </p:grpSpPr>
                  <p:sp>
                    <p:nvSpPr>
                      <p:cNvPr id="118" name="TextBox 117">
                        <a:extLst>
                          <a:ext uri="{FF2B5EF4-FFF2-40B4-BE49-F238E27FC236}">
                            <a16:creationId xmlns:a16="http://schemas.microsoft.com/office/drawing/2014/main" id="{AB910FD2-758E-9024-47C6-CC144CD2E73C}"/>
                          </a:ext>
                        </a:extLst>
                      </p:cNvPr>
                      <p:cNvSpPr txBox="1"/>
                      <p:nvPr/>
                    </p:nvSpPr>
                    <p:spPr>
                      <a:xfrm>
                        <a:off x="6526530" y="362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119" name="TextBox 118">
                        <a:extLst>
                          <a:ext uri="{FF2B5EF4-FFF2-40B4-BE49-F238E27FC236}">
                            <a16:creationId xmlns:a16="http://schemas.microsoft.com/office/drawing/2014/main" id="{FCDC6385-EB7F-FA70-ADFC-444344FB8C67}"/>
                          </a:ext>
                        </a:extLst>
                      </p:cNvPr>
                      <p:cNvSpPr txBox="1"/>
                      <p:nvPr/>
                    </p:nvSpPr>
                    <p:spPr>
                      <a:xfrm>
                        <a:off x="6701790" y="3801041"/>
                        <a:ext cx="180000" cy="180000"/>
                      </a:xfrm>
                      <a:prstGeom prst="rect">
                        <a:avLst/>
                      </a:prstGeom>
                      <a:solidFill>
                        <a:schemeClr val="tx1"/>
                      </a:solidFill>
                    </p:spPr>
                    <p:txBody>
                      <a:bodyPr wrap="square" rtlCol="0">
                        <a:spAutoFit/>
                      </a:bodyPr>
                      <a:lstStyle/>
                      <a:p>
                        <a:endParaRPr lang="en-GB" dirty="0"/>
                      </a:p>
                    </p:txBody>
                  </p:sp>
                  <p:sp>
                    <p:nvSpPr>
                      <p:cNvPr id="120" name="TextBox 119">
                        <a:extLst>
                          <a:ext uri="{FF2B5EF4-FFF2-40B4-BE49-F238E27FC236}">
                            <a16:creationId xmlns:a16="http://schemas.microsoft.com/office/drawing/2014/main" id="{E9473E56-FE6C-0593-10CB-7C30012DEA5A}"/>
                          </a:ext>
                        </a:extLst>
                      </p:cNvPr>
                      <p:cNvSpPr txBox="1"/>
                      <p:nvPr/>
                    </p:nvSpPr>
                    <p:spPr>
                      <a:xfrm>
                        <a:off x="6881790" y="398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121" name="TextBox 120">
                        <a:extLst>
                          <a:ext uri="{FF2B5EF4-FFF2-40B4-BE49-F238E27FC236}">
                            <a16:creationId xmlns:a16="http://schemas.microsoft.com/office/drawing/2014/main" id="{54CCDBAA-993F-B40F-3FD9-B3CB42EAE724}"/>
                          </a:ext>
                        </a:extLst>
                      </p:cNvPr>
                      <p:cNvSpPr txBox="1"/>
                      <p:nvPr/>
                    </p:nvSpPr>
                    <p:spPr>
                      <a:xfrm>
                        <a:off x="7061790" y="4161041"/>
                        <a:ext cx="180000" cy="180000"/>
                      </a:xfrm>
                      <a:prstGeom prst="rect">
                        <a:avLst/>
                      </a:prstGeom>
                      <a:solidFill>
                        <a:schemeClr val="tx1"/>
                      </a:solidFill>
                    </p:spPr>
                    <p:txBody>
                      <a:bodyPr wrap="square" rtlCol="0">
                        <a:spAutoFit/>
                      </a:bodyPr>
                      <a:lstStyle/>
                      <a:p>
                        <a:endParaRPr lang="en-GB" dirty="0"/>
                      </a:p>
                    </p:txBody>
                  </p:sp>
                  <p:sp>
                    <p:nvSpPr>
                      <p:cNvPr id="122" name="TextBox 121">
                        <a:extLst>
                          <a:ext uri="{FF2B5EF4-FFF2-40B4-BE49-F238E27FC236}">
                            <a16:creationId xmlns:a16="http://schemas.microsoft.com/office/drawing/2014/main" id="{6898F697-C38D-6AA8-4925-69EB564BBBB7}"/>
                          </a:ext>
                        </a:extLst>
                      </p:cNvPr>
                      <p:cNvSpPr txBox="1"/>
                      <p:nvPr/>
                    </p:nvSpPr>
                    <p:spPr>
                      <a:xfrm>
                        <a:off x="6706020" y="3621041"/>
                        <a:ext cx="180000" cy="180000"/>
                      </a:xfrm>
                      <a:prstGeom prst="rect">
                        <a:avLst/>
                      </a:prstGeom>
                      <a:solidFill>
                        <a:schemeClr val="tx1"/>
                      </a:solidFill>
                    </p:spPr>
                    <p:txBody>
                      <a:bodyPr wrap="square" rtlCol="0">
                        <a:spAutoFit/>
                      </a:bodyPr>
                      <a:lstStyle/>
                      <a:p>
                        <a:endParaRPr lang="en-GB" dirty="0"/>
                      </a:p>
                    </p:txBody>
                  </p:sp>
                  <p:sp>
                    <p:nvSpPr>
                      <p:cNvPr id="123" name="TextBox 122">
                        <a:extLst>
                          <a:ext uri="{FF2B5EF4-FFF2-40B4-BE49-F238E27FC236}">
                            <a16:creationId xmlns:a16="http://schemas.microsoft.com/office/drawing/2014/main" id="{1EE2D232-F152-9FCD-5145-DB205F74F732}"/>
                          </a:ext>
                        </a:extLst>
                      </p:cNvPr>
                      <p:cNvSpPr txBox="1"/>
                      <p:nvPr/>
                    </p:nvSpPr>
                    <p:spPr>
                      <a:xfrm>
                        <a:off x="6881280" y="3801041"/>
                        <a:ext cx="180000" cy="180000"/>
                      </a:xfrm>
                      <a:prstGeom prst="rect">
                        <a:avLst/>
                      </a:prstGeom>
                      <a:solidFill>
                        <a:schemeClr val="tx1"/>
                      </a:solidFill>
                    </p:spPr>
                    <p:txBody>
                      <a:bodyPr wrap="square" rtlCol="0">
                        <a:spAutoFit/>
                      </a:bodyPr>
                      <a:lstStyle/>
                      <a:p>
                        <a:endParaRPr lang="en-GB" dirty="0"/>
                      </a:p>
                    </p:txBody>
                  </p:sp>
                  <p:sp>
                    <p:nvSpPr>
                      <p:cNvPr id="124" name="TextBox 123">
                        <a:extLst>
                          <a:ext uri="{FF2B5EF4-FFF2-40B4-BE49-F238E27FC236}">
                            <a16:creationId xmlns:a16="http://schemas.microsoft.com/office/drawing/2014/main" id="{B5E25AAD-2DDC-C2AF-16CB-BE9AED4748B7}"/>
                          </a:ext>
                        </a:extLst>
                      </p:cNvPr>
                      <p:cNvSpPr txBox="1"/>
                      <p:nvPr/>
                    </p:nvSpPr>
                    <p:spPr>
                      <a:xfrm>
                        <a:off x="7061280" y="3981041"/>
                        <a:ext cx="180000" cy="180000"/>
                      </a:xfrm>
                      <a:prstGeom prst="rect">
                        <a:avLst/>
                      </a:prstGeom>
                      <a:solidFill>
                        <a:schemeClr val="tx1"/>
                      </a:solidFill>
                    </p:spPr>
                    <p:txBody>
                      <a:bodyPr wrap="square" rtlCol="0">
                        <a:spAutoFit/>
                      </a:bodyPr>
                      <a:lstStyle/>
                      <a:p>
                        <a:endParaRPr lang="en-GB" dirty="0"/>
                      </a:p>
                    </p:txBody>
                  </p:sp>
                  <p:sp>
                    <p:nvSpPr>
                      <p:cNvPr id="125" name="TextBox 124">
                        <a:extLst>
                          <a:ext uri="{FF2B5EF4-FFF2-40B4-BE49-F238E27FC236}">
                            <a16:creationId xmlns:a16="http://schemas.microsoft.com/office/drawing/2014/main" id="{B1FC4556-67AD-220C-1CD8-B906770450FA}"/>
                          </a:ext>
                        </a:extLst>
                      </p:cNvPr>
                      <p:cNvSpPr txBox="1"/>
                      <p:nvPr/>
                    </p:nvSpPr>
                    <p:spPr>
                      <a:xfrm>
                        <a:off x="7241280" y="4161041"/>
                        <a:ext cx="180000" cy="180000"/>
                      </a:xfrm>
                      <a:prstGeom prst="rect">
                        <a:avLst/>
                      </a:prstGeom>
                      <a:solidFill>
                        <a:schemeClr val="tx1"/>
                      </a:solidFill>
                    </p:spPr>
                    <p:txBody>
                      <a:bodyPr wrap="square" rtlCol="0">
                        <a:spAutoFit/>
                      </a:bodyPr>
                      <a:lstStyle/>
                      <a:p>
                        <a:endParaRPr lang="en-GB" dirty="0"/>
                      </a:p>
                    </p:txBody>
                  </p:sp>
                </p:grpSp>
                <p:grpSp>
                  <p:nvGrpSpPr>
                    <p:cNvPr id="73" name="Group 72">
                      <a:extLst>
                        <a:ext uri="{FF2B5EF4-FFF2-40B4-BE49-F238E27FC236}">
                          <a16:creationId xmlns:a16="http://schemas.microsoft.com/office/drawing/2014/main" id="{E18B604B-7876-732A-9824-FA50B65055EE}"/>
                        </a:ext>
                      </a:extLst>
                    </p:cNvPr>
                    <p:cNvGrpSpPr/>
                    <p:nvPr/>
                  </p:nvGrpSpPr>
                  <p:grpSpPr>
                    <a:xfrm>
                      <a:off x="7242300" y="3622636"/>
                      <a:ext cx="894750" cy="720000"/>
                      <a:chOff x="6526530" y="3621041"/>
                      <a:chExt cx="894750" cy="720000"/>
                    </a:xfrm>
                  </p:grpSpPr>
                  <p:sp>
                    <p:nvSpPr>
                      <p:cNvPr id="110" name="TextBox 109">
                        <a:extLst>
                          <a:ext uri="{FF2B5EF4-FFF2-40B4-BE49-F238E27FC236}">
                            <a16:creationId xmlns:a16="http://schemas.microsoft.com/office/drawing/2014/main" id="{30D887FA-7E76-463F-784A-A7934E14931C}"/>
                          </a:ext>
                        </a:extLst>
                      </p:cNvPr>
                      <p:cNvSpPr txBox="1"/>
                      <p:nvPr/>
                    </p:nvSpPr>
                    <p:spPr>
                      <a:xfrm>
                        <a:off x="6526530" y="3621041"/>
                        <a:ext cx="180000" cy="180000"/>
                      </a:xfrm>
                      <a:prstGeom prst="rect">
                        <a:avLst/>
                      </a:prstGeom>
                      <a:solidFill>
                        <a:schemeClr val="tx1"/>
                      </a:solidFill>
                    </p:spPr>
                    <p:txBody>
                      <a:bodyPr wrap="square" rtlCol="0">
                        <a:spAutoFit/>
                      </a:bodyPr>
                      <a:lstStyle/>
                      <a:p>
                        <a:endParaRPr lang="en-GB" dirty="0"/>
                      </a:p>
                    </p:txBody>
                  </p:sp>
                  <p:sp>
                    <p:nvSpPr>
                      <p:cNvPr id="111" name="TextBox 110">
                        <a:extLst>
                          <a:ext uri="{FF2B5EF4-FFF2-40B4-BE49-F238E27FC236}">
                            <a16:creationId xmlns:a16="http://schemas.microsoft.com/office/drawing/2014/main" id="{0A005AA3-1518-6FCF-BE4B-7B075AB06769}"/>
                          </a:ext>
                        </a:extLst>
                      </p:cNvPr>
                      <p:cNvSpPr txBox="1"/>
                      <p:nvPr/>
                    </p:nvSpPr>
                    <p:spPr>
                      <a:xfrm>
                        <a:off x="6701790" y="3801041"/>
                        <a:ext cx="180000" cy="180000"/>
                      </a:xfrm>
                      <a:prstGeom prst="rect">
                        <a:avLst/>
                      </a:prstGeom>
                      <a:solidFill>
                        <a:schemeClr val="tx1"/>
                      </a:solidFill>
                    </p:spPr>
                    <p:txBody>
                      <a:bodyPr wrap="square" rtlCol="0">
                        <a:spAutoFit/>
                      </a:bodyPr>
                      <a:lstStyle/>
                      <a:p>
                        <a:endParaRPr lang="en-GB" dirty="0"/>
                      </a:p>
                    </p:txBody>
                  </p:sp>
                  <p:sp>
                    <p:nvSpPr>
                      <p:cNvPr id="112" name="TextBox 111">
                        <a:extLst>
                          <a:ext uri="{FF2B5EF4-FFF2-40B4-BE49-F238E27FC236}">
                            <a16:creationId xmlns:a16="http://schemas.microsoft.com/office/drawing/2014/main" id="{87056D8F-A678-FFC3-BDD1-D6DE42834B31}"/>
                          </a:ext>
                        </a:extLst>
                      </p:cNvPr>
                      <p:cNvSpPr txBox="1"/>
                      <p:nvPr/>
                    </p:nvSpPr>
                    <p:spPr>
                      <a:xfrm>
                        <a:off x="6881790" y="398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113" name="TextBox 112">
                        <a:extLst>
                          <a:ext uri="{FF2B5EF4-FFF2-40B4-BE49-F238E27FC236}">
                            <a16:creationId xmlns:a16="http://schemas.microsoft.com/office/drawing/2014/main" id="{77CEFAD6-C7F4-A6C3-EB76-B8F2C5EA8B72}"/>
                          </a:ext>
                        </a:extLst>
                      </p:cNvPr>
                      <p:cNvSpPr txBox="1"/>
                      <p:nvPr/>
                    </p:nvSpPr>
                    <p:spPr>
                      <a:xfrm>
                        <a:off x="7061790" y="4161041"/>
                        <a:ext cx="180000" cy="180000"/>
                      </a:xfrm>
                      <a:prstGeom prst="rect">
                        <a:avLst/>
                      </a:prstGeom>
                      <a:solidFill>
                        <a:schemeClr val="tx1"/>
                      </a:solidFill>
                    </p:spPr>
                    <p:txBody>
                      <a:bodyPr wrap="square" rtlCol="0">
                        <a:spAutoFit/>
                      </a:bodyPr>
                      <a:lstStyle/>
                      <a:p>
                        <a:endParaRPr lang="en-GB" dirty="0"/>
                      </a:p>
                    </p:txBody>
                  </p:sp>
                  <p:sp>
                    <p:nvSpPr>
                      <p:cNvPr id="114" name="TextBox 113">
                        <a:extLst>
                          <a:ext uri="{FF2B5EF4-FFF2-40B4-BE49-F238E27FC236}">
                            <a16:creationId xmlns:a16="http://schemas.microsoft.com/office/drawing/2014/main" id="{FC342D36-A38C-77BA-D578-118DDE7601E6}"/>
                          </a:ext>
                        </a:extLst>
                      </p:cNvPr>
                      <p:cNvSpPr txBox="1"/>
                      <p:nvPr/>
                    </p:nvSpPr>
                    <p:spPr>
                      <a:xfrm>
                        <a:off x="6706020" y="3621041"/>
                        <a:ext cx="180000" cy="180000"/>
                      </a:xfrm>
                      <a:prstGeom prst="rect">
                        <a:avLst/>
                      </a:prstGeom>
                      <a:solidFill>
                        <a:schemeClr val="tx1"/>
                      </a:solidFill>
                    </p:spPr>
                    <p:txBody>
                      <a:bodyPr wrap="square" rtlCol="0">
                        <a:spAutoFit/>
                      </a:bodyPr>
                      <a:lstStyle/>
                      <a:p>
                        <a:endParaRPr lang="en-GB" dirty="0"/>
                      </a:p>
                    </p:txBody>
                  </p:sp>
                  <p:sp>
                    <p:nvSpPr>
                      <p:cNvPr id="115" name="TextBox 114">
                        <a:extLst>
                          <a:ext uri="{FF2B5EF4-FFF2-40B4-BE49-F238E27FC236}">
                            <a16:creationId xmlns:a16="http://schemas.microsoft.com/office/drawing/2014/main" id="{FE5F8380-708F-DB8F-051E-32564CD47661}"/>
                          </a:ext>
                        </a:extLst>
                      </p:cNvPr>
                      <p:cNvSpPr txBox="1"/>
                      <p:nvPr/>
                    </p:nvSpPr>
                    <p:spPr>
                      <a:xfrm>
                        <a:off x="6881280" y="3801041"/>
                        <a:ext cx="180000" cy="180000"/>
                      </a:xfrm>
                      <a:prstGeom prst="rect">
                        <a:avLst/>
                      </a:prstGeom>
                      <a:solidFill>
                        <a:schemeClr val="tx1"/>
                      </a:solidFill>
                    </p:spPr>
                    <p:txBody>
                      <a:bodyPr wrap="square" rtlCol="0">
                        <a:spAutoFit/>
                      </a:bodyPr>
                      <a:lstStyle/>
                      <a:p>
                        <a:endParaRPr lang="en-GB" dirty="0"/>
                      </a:p>
                    </p:txBody>
                  </p:sp>
                  <p:sp>
                    <p:nvSpPr>
                      <p:cNvPr id="116" name="TextBox 115">
                        <a:extLst>
                          <a:ext uri="{FF2B5EF4-FFF2-40B4-BE49-F238E27FC236}">
                            <a16:creationId xmlns:a16="http://schemas.microsoft.com/office/drawing/2014/main" id="{EEEB74D5-02E1-0CE7-432B-4ECD7CBFAD6D}"/>
                          </a:ext>
                        </a:extLst>
                      </p:cNvPr>
                      <p:cNvSpPr txBox="1"/>
                      <p:nvPr/>
                    </p:nvSpPr>
                    <p:spPr>
                      <a:xfrm>
                        <a:off x="7061280" y="398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117" name="TextBox 116">
                        <a:extLst>
                          <a:ext uri="{FF2B5EF4-FFF2-40B4-BE49-F238E27FC236}">
                            <a16:creationId xmlns:a16="http://schemas.microsoft.com/office/drawing/2014/main" id="{DFEC3E76-9AD4-0EF5-D62D-A6BA94135D70}"/>
                          </a:ext>
                        </a:extLst>
                      </p:cNvPr>
                      <p:cNvSpPr txBox="1"/>
                      <p:nvPr/>
                    </p:nvSpPr>
                    <p:spPr>
                      <a:xfrm>
                        <a:off x="7241280" y="4161041"/>
                        <a:ext cx="180000" cy="180000"/>
                      </a:xfrm>
                      <a:prstGeom prst="rect">
                        <a:avLst/>
                      </a:prstGeom>
                      <a:solidFill>
                        <a:schemeClr val="tx1"/>
                      </a:solidFill>
                    </p:spPr>
                    <p:txBody>
                      <a:bodyPr wrap="square" rtlCol="0">
                        <a:spAutoFit/>
                      </a:bodyPr>
                      <a:lstStyle/>
                      <a:p>
                        <a:endParaRPr lang="en-GB" dirty="0"/>
                      </a:p>
                    </p:txBody>
                  </p:sp>
                </p:grpSp>
                <p:grpSp>
                  <p:nvGrpSpPr>
                    <p:cNvPr id="74" name="Group 73">
                      <a:extLst>
                        <a:ext uri="{FF2B5EF4-FFF2-40B4-BE49-F238E27FC236}">
                          <a16:creationId xmlns:a16="http://schemas.microsoft.com/office/drawing/2014/main" id="{CC36F6CF-FC92-AB55-A88E-393A5094F762}"/>
                        </a:ext>
                      </a:extLst>
                    </p:cNvPr>
                    <p:cNvGrpSpPr/>
                    <p:nvPr/>
                  </p:nvGrpSpPr>
                  <p:grpSpPr>
                    <a:xfrm>
                      <a:off x="5104005" y="3616416"/>
                      <a:ext cx="894750" cy="720000"/>
                      <a:chOff x="6526530" y="3621041"/>
                      <a:chExt cx="894750" cy="720000"/>
                    </a:xfrm>
                  </p:grpSpPr>
                  <p:sp>
                    <p:nvSpPr>
                      <p:cNvPr id="102" name="TextBox 101">
                        <a:extLst>
                          <a:ext uri="{FF2B5EF4-FFF2-40B4-BE49-F238E27FC236}">
                            <a16:creationId xmlns:a16="http://schemas.microsoft.com/office/drawing/2014/main" id="{2508D9BA-722F-A443-6E04-37D35107AE6F}"/>
                          </a:ext>
                        </a:extLst>
                      </p:cNvPr>
                      <p:cNvSpPr txBox="1"/>
                      <p:nvPr/>
                    </p:nvSpPr>
                    <p:spPr>
                      <a:xfrm>
                        <a:off x="6526530" y="3621041"/>
                        <a:ext cx="180000" cy="180000"/>
                      </a:xfrm>
                      <a:prstGeom prst="rect">
                        <a:avLst/>
                      </a:prstGeom>
                      <a:solidFill>
                        <a:schemeClr val="tx1"/>
                      </a:solidFill>
                    </p:spPr>
                    <p:txBody>
                      <a:bodyPr wrap="square" rtlCol="0">
                        <a:spAutoFit/>
                      </a:bodyPr>
                      <a:lstStyle/>
                      <a:p>
                        <a:endParaRPr lang="en-GB" dirty="0"/>
                      </a:p>
                    </p:txBody>
                  </p:sp>
                  <p:sp>
                    <p:nvSpPr>
                      <p:cNvPr id="103" name="TextBox 102">
                        <a:extLst>
                          <a:ext uri="{FF2B5EF4-FFF2-40B4-BE49-F238E27FC236}">
                            <a16:creationId xmlns:a16="http://schemas.microsoft.com/office/drawing/2014/main" id="{A0E561A4-FA6B-496C-7094-C1B1C050FFF7}"/>
                          </a:ext>
                        </a:extLst>
                      </p:cNvPr>
                      <p:cNvSpPr txBox="1"/>
                      <p:nvPr/>
                    </p:nvSpPr>
                    <p:spPr>
                      <a:xfrm>
                        <a:off x="6701790" y="3801041"/>
                        <a:ext cx="180000" cy="180000"/>
                      </a:xfrm>
                      <a:prstGeom prst="rect">
                        <a:avLst/>
                      </a:prstGeom>
                      <a:solidFill>
                        <a:schemeClr val="tx1"/>
                      </a:solidFill>
                    </p:spPr>
                    <p:txBody>
                      <a:bodyPr wrap="square" rtlCol="0">
                        <a:spAutoFit/>
                      </a:bodyPr>
                      <a:lstStyle/>
                      <a:p>
                        <a:endParaRPr lang="en-GB" dirty="0"/>
                      </a:p>
                    </p:txBody>
                  </p:sp>
                  <p:sp>
                    <p:nvSpPr>
                      <p:cNvPr id="104" name="TextBox 103">
                        <a:extLst>
                          <a:ext uri="{FF2B5EF4-FFF2-40B4-BE49-F238E27FC236}">
                            <a16:creationId xmlns:a16="http://schemas.microsoft.com/office/drawing/2014/main" id="{64C088A4-0E9F-217E-709B-55A91C635B49}"/>
                          </a:ext>
                        </a:extLst>
                      </p:cNvPr>
                      <p:cNvSpPr txBox="1"/>
                      <p:nvPr/>
                    </p:nvSpPr>
                    <p:spPr>
                      <a:xfrm>
                        <a:off x="6881790" y="3981041"/>
                        <a:ext cx="180000" cy="180000"/>
                      </a:xfrm>
                      <a:prstGeom prst="rect">
                        <a:avLst/>
                      </a:prstGeom>
                      <a:solidFill>
                        <a:schemeClr val="tx1"/>
                      </a:solidFill>
                    </p:spPr>
                    <p:txBody>
                      <a:bodyPr wrap="square" rtlCol="0">
                        <a:spAutoFit/>
                      </a:bodyPr>
                      <a:lstStyle/>
                      <a:p>
                        <a:endParaRPr lang="en-GB" dirty="0"/>
                      </a:p>
                    </p:txBody>
                  </p:sp>
                  <p:sp>
                    <p:nvSpPr>
                      <p:cNvPr id="105" name="TextBox 104">
                        <a:extLst>
                          <a:ext uri="{FF2B5EF4-FFF2-40B4-BE49-F238E27FC236}">
                            <a16:creationId xmlns:a16="http://schemas.microsoft.com/office/drawing/2014/main" id="{42BC5D4A-2DBF-076F-8EFF-8960E085D70B}"/>
                          </a:ext>
                        </a:extLst>
                      </p:cNvPr>
                      <p:cNvSpPr txBox="1"/>
                      <p:nvPr/>
                    </p:nvSpPr>
                    <p:spPr>
                      <a:xfrm>
                        <a:off x="7061790" y="4161041"/>
                        <a:ext cx="180000" cy="180000"/>
                      </a:xfrm>
                      <a:prstGeom prst="rect">
                        <a:avLst/>
                      </a:prstGeom>
                      <a:solidFill>
                        <a:schemeClr val="tx1"/>
                      </a:solidFill>
                    </p:spPr>
                    <p:txBody>
                      <a:bodyPr wrap="square" rtlCol="0">
                        <a:spAutoFit/>
                      </a:bodyPr>
                      <a:lstStyle/>
                      <a:p>
                        <a:endParaRPr lang="en-GB" dirty="0"/>
                      </a:p>
                    </p:txBody>
                  </p:sp>
                  <p:sp>
                    <p:nvSpPr>
                      <p:cNvPr id="106" name="TextBox 105">
                        <a:extLst>
                          <a:ext uri="{FF2B5EF4-FFF2-40B4-BE49-F238E27FC236}">
                            <a16:creationId xmlns:a16="http://schemas.microsoft.com/office/drawing/2014/main" id="{12A50644-2076-7C53-FD3D-D9B9DD4B091B}"/>
                          </a:ext>
                        </a:extLst>
                      </p:cNvPr>
                      <p:cNvSpPr txBox="1"/>
                      <p:nvPr/>
                    </p:nvSpPr>
                    <p:spPr>
                      <a:xfrm>
                        <a:off x="6706020" y="3621041"/>
                        <a:ext cx="180000" cy="180000"/>
                      </a:xfrm>
                      <a:prstGeom prst="rect">
                        <a:avLst/>
                      </a:prstGeom>
                      <a:solidFill>
                        <a:schemeClr val="tx1"/>
                      </a:solidFill>
                    </p:spPr>
                    <p:txBody>
                      <a:bodyPr wrap="square" rtlCol="0">
                        <a:spAutoFit/>
                      </a:bodyPr>
                      <a:lstStyle/>
                      <a:p>
                        <a:endParaRPr lang="en-GB" dirty="0"/>
                      </a:p>
                    </p:txBody>
                  </p:sp>
                  <p:sp>
                    <p:nvSpPr>
                      <p:cNvPr id="107" name="TextBox 106">
                        <a:extLst>
                          <a:ext uri="{FF2B5EF4-FFF2-40B4-BE49-F238E27FC236}">
                            <a16:creationId xmlns:a16="http://schemas.microsoft.com/office/drawing/2014/main" id="{C513342F-1F26-F0B2-0960-76911B0AC651}"/>
                          </a:ext>
                        </a:extLst>
                      </p:cNvPr>
                      <p:cNvSpPr txBox="1"/>
                      <p:nvPr/>
                    </p:nvSpPr>
                    <p:spPr>
                      <a:xfrm>
                        <a:off x="6881280" y="380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108" name="TextBox 107">
                        <a:extLst>
                          <a:ext uri="{FF2B5EF4-FFF2-40B4-BE49-F238E27FC236}">
                            <a16:creationId xmlns:a16="http://schemas.microsoft.com/office/drawing/2014/main" id="{8E0F3BE5-398E-E61A-FDA6-38A496EE738B}"/>
                          </a:ext>
                        </a:extLst>
                      </p:cNvPr>
                      <p:cNvSpPr txBox="1"/>
                      <p:nvPr/>
                    </p:nvSpPr>
                    <p:spPr>
                      <a:xfrm>
                        <a:off x="7061280" y="4009619"/>
                        <a:ext cx="180000" cy="180000"/>
                      </a:xfrm>
                      <a:prstGeom prst="rect">
                        <a:avLst/>
                      </a:prstGeom>
                      <a:solidFill>
                        <a:schemeClr val="tx1"/>
                      </a:solidFill>
                    </p:spPr>
                    <p:txBody>
                      <a:bodyPr wrap="square" rtlCol="0">
                        <a:spAutoFit/>
                      </a:bodyPr>
                      <a:lstStyle/>
                      <a:p>
                        <a:endParaRPr lang="en-GB" dirty="0"/>
                      </a:p>
                    </p:txBody>
                  </p:sp>
                  <p:sp>
                    <p:nvSpPr>
                      <p:cNvPr id="109" name="TextBox 108">
                        <a:extLst>
                          <a:ext uri="{FF2B5EF4-FFF2-40B4-BE49-F238E27FC236}">
                            <a16:creationId xmlns:a16="http://schemas.microsoft.com/office/drawing/2014/main" id="{9DFBBB25-D9F5-2B2C-0DEB-EA358BF9F441}"/>
                          </a:ext>
                        </a:extLst>
                      </p:cNvPr>
                      <p:cNvSpPr txBox="1"/>
                      <p:nvPr/>
                    </p:nvSpPr>
                    <p:spPr>
                      <a:xfrm>
                        <a:off x="7241280" y="4161041"/>
                        <a:ext cx="180000" cy="180000"/>
                      </a:xfrm>
                      <a:prstGeom prst="rect">
                        <a:avLst/>
                      </a:prstGeom>
                      <a:solidFill>
                        <a:schemeClr val="tx1"/>
                      </a:solidFill>
                    </p:spPr>
                    <p:txBody>
                      <a:bodyPr wrap="square" rtlCol="0">
                        <a:spAutoFit/>
                      </a:bodyPr>
                      <a:lstStyle/>
                      <a:p>
                        <a:endParaRPr lang="en-GB" dirty="0"/>
                      </a:p>
                    </p:txBody>
                  </p:sp>
                </p:grpSp>
                <p:grpSp>
                  <p:nvGrpSpPr>
                    <p:cNvPr id="75" name="Group 74">
                      <a:extLst>
                        <a:ext uri="{FF2B5EF4-FFF2-40B4-BE49-F238E27FC236}">
                          <a16:creationId xmlns:a16="http://schemas.microsoft.com/office/drawing/2014/main" id="{AA133168-8A50-BAF7-79EC-C205F7B24B16}"/>
                        </a:ext>
                      </a:extLst>
                    </p:cNvPr>
                    <p:cNvGrpSpPr/>
                    <p:nvPr/>
                  </p:nvGrpSpPr>
                  <p:grpSpPr>
                    <a:xfrm>
                      <a:off x="5456475" y="3617820"/>
                      <a:ext cx="894750" cy="720000"/>
                      <a:chOff x="6526530" y="3621041"/>
                      <a:chExt cx="894750" cy="720000"/>
                    </a:xfrm>
                  </p:grpSpPr>
                  <p:sp>
                    <p:nvSpPr>
                      <p:cNvPr id="94" name="TextBox 93">
                        <a:extLst>
                          <a:ext uri="{FF2B5EF4-FFF2-40B4-BE49-F238E27FC236}">
                            <a16:creationId xmlns:a16="http://schemas.microsoft.com/office/drawing/2014/main" id="{BA066A87-EFF1-CBF9-8DDF-A8789FDD27B0}"/>
                          </a:ext>
                        </a:extLst>
                      </p:cNvPr>
                      <p:cNvSpPr txBox="1"/>
                      <p:nvPr/>
                    </p:nvSpPr>
                    <p:spPr>
                      <a:xfrm>
                        <a:off x="6526530" y="3621041"/>
                        <a:ext cx="180000" cy="180000"/>
                      </a:xfrm>
                      <a:prstGeom prst="rect">
                        <a:avLst/>
                      </a:prstGeom>
                      <a:solidFill>
                        <a:schemeClr val="tx1"/>
                      </a:solidFill>
                    </p:spPr>
                    <p:txBody>
                      <a:bodyPr wrap="square" rtlCol="0">
                        <a:spAutoFit/>
                      </a:bodyPr>
                      <a:lstStyle/>
                      <a:p>
                        <a:endParaRPr lang="en-GB" dirty="0"/>
                      </a:p>
                    </p:txBody>
                  </p:sp>
                  <p:sp>
                    <p:nvSpPr>
                      <p:cNvPr id="95" name="TextBox 94">
                        <a:extLst>
                          <a:ext uri="{FF2B5EF4-FFF2-40B4-BE49-F238E27FC236}">
                            <a16:creationId xmlns:a16="http://schemas.microsoft.com/office/drawing/2014/main" id="{A2DFEAB4-8EAA-5207-A597-B545740B9477}"/>
                          </a:ext>
                        </a:extLst>
                      </p:cNvPr>
                      <p:cNvSpPr txBox="1"/>
                      <p:nvPr/>
                    </p:nvSpPr>
                    <p:spPr>
                      <a:xfrm>
                        <a:off x="6701790" y="3801041"/>
                        <a:ext cx="180000" cy="180000"/>
                      </a:xfrm>
                      <a:prstGeom prst="rect">
                        <a:avLst/>
                      </a:prstGeom>
                      <a:solidFill>
                        <a:schemeClr val="tx1"/>
                      </a:solidFill>
                    </p:spPr>
                    <p:txBody>
                      <a:bodyPr wrap="square" rtlCol="0">
                        <a:spAutoFit/>
                      </a:bodyPr>
                      <a:lstStyle/>
                      <a:p>
                        <a:endParaRPr lang="en-GB" dirty="0"/>
                      </a:p>
                    </p:txBody>
                  </p:sp>
                  <p:sp>
                    <p:nvSpPr>
                      <p:cNvPr id="96" name="TextBox 95">
                        <a:extLst>
                          <a:ext uri="{FF2B5EF4-FFF2-40B4-BE49-F238E27FC236}">
                            <a16:creationId xmlns:a16="http://schemas.microsoft.com/office/drawing/2014/main" id="{68C1172E-8CEE-109B-075C-C61B675A6AE2}"/>
                          </a:ext>
                        </a:extLst>
                      </p:cNvPr>
                      <p:cNvSpPr txBox="1"/>
                      <p:nvPr/>
                    </p:nvSpPr>
                    <p:spPr>
                      <a:xfrm>
                        <a:off x="6881790" y="4009619"/>
                        <a:ext cx="180000" cy="180000"/>
                      </a:xfrm>
                      <a:prstGeom prst="rect">
                        <a:avLst/>
                      </a:prstGeom>
                      <a:solidFill>
                        <a:schemeClr val="tx1"/>
                      </a:solidFill>
                    </p:spPr>
                    <p:txBody>
                      <a:bodyPr wrap="square" rtlCol="0">
                        <a:spAutoFit/>
                      </a:bodyPr>
                      <a:lstStyle/>
                      <a:p>
                        <a:endParaRPr lang="en-GB" dirty="0"/>
                      </a:p>
                    </p:txBody>
                  </p:sp>
                  <p:sp>
                    <p:nvSpPr>
                      <p:cNvPr id="97" name="TextBox 96">
                        <a:extLst>
                          <a:ext uri="{FF2B5EF4-FFF2-40B4-BE49-F238E27FC236}">
                            <a16:creationId xmlns:a16="http://schemas.microsoft.com/office/drawing/2014/main" id="{68DF28A0-6161-6CAE-A208-3789E026B7B0}"/>
                          </a:ext>
                        </a:extLst>
                      </p:cNvPr>
                      <p:cNvSpPr txBox="1"/>
                      <p:nvPr/>
                    </p:nvSpPr>
                    <p:spPr>
                      <a:xfrm>
                        <a:off x="7061790" y="4161041"/>
                        <a:ext cx="180000" cy="180000"/>
                      </a:xfrm>
                      <a:prstGeom prst="rect">
                        <a:avLst/>
                      </a:prstGeom>
                      <a:solidFill>
                        <a:schemeClr val="tx1"/>
                      </a:solidFill>
                    </p:spPr>
                    <p:txBody>
                      <a:bodyPr wrap="square" rtlCol="0">
                        <a:spAutoFit/>
                      </a:bodyPr>
                      <a:lstStyle/>
                      <a:p>
                        <a:endParaRPr lang="en-GB" dirty="0"/>
                      </a:p>
                    </p:txBody>
                  </p:sp>
                  <p:sp>
                    <p:nvSpPr>
                      <p:cNvPr id="98" name="TextBox 97">
                        <a:extLst>
                          <a:ext uri="{FF2B5EF4-FFF2-40B4-BE49-F238E27FC236}">
                            <a16:creationId xmlns:a16="http://schemas.microsoft.com/office/drawing/2014/main" id="{64368B39-247A-ADFF-05A0-48CA7672393B}"/>
                          </a:ext>
                        </a:extLst>
                      </p:cNvPr>
                      <p:cNvSpPr txBox="1"/>
                      <p:nvPr/>
                    </p:nvSpPr>
                    <p:spPr>
                      <a:xfrm>
                        <a:off x="6706020" y="3621041"/>
                        <a:ext cx="180000" cy="180000"/>
                      </a:xfrm>
                      <a:prstGeom prst="rect">
                        <a:avLst/>
                      </a:prstGeom>
                      <a:solidFill>
                        <a:schemeClr val="tx1"/>
                      </a:solidFill>
                    </p:spPr>
                    <p:txBody>
                      <a:bodyPr wrap="square" rtlCol="0">
                        <a:spAutoFit/>
                      </a:bodyPr>
                      <a:lstStyle/>
                      <a:p>
                        <a:endParaRPr lang="en-GB" dirty="0"/>
                      </a:p>
                    </p:txBody>
                  </p:sp>
                  <p:sp>
                    <p:nvSpPr>
                      <p:cNvPr id="99" name="TextBox 98">
                        <a:extLst>
                          <a:ext uri="{FF2B5EF4-FFF2-40B4-BE49-F238E27FC236}">
                            <a16:creationId xmlns:a16="http://schemas.microsoft.com/office/drawing/2014/main" id="{7CFE989D-13B3-F8B0-0279-434026CDC6D5}"/>
                          </a:ext>
                        </a:extLst>
                      </p:cNvPr>
                      <p:cNvSpPr txBox="1"/>
                      <p:nvPr/>
                    </p:nvSpPr>
                    <p:spPr>
                      <a:xfrm>
                        <a:off x="6881280" y="3801041"/>
                        <a:ext cx="180000" cy="180000"/>
                      </a:xfrm>
                      <a:prstGeom prst="rect">
                        <a:avLst/>
                      </a:prstGeom>
                      <a:solidFill>
                        <a:schemeClr val="tx1"/>
                      </a:solidFill>
                    </p:spPr>
                    <p:txBody>
                      <a:bodyPr wrap="square" rtlCol="0">
                        <a:spAutoFit/>
                      </a:bodyPr>
                      <a:lstStyle/>
                      <a:p>
                        <a:endParaRPr lang="en-GB" dirty="0"/>
                      </a:p>
                    </p:txBody>
                  </p:sp>
                  <p:sp>
                    <p:nvSpPr>
                      <p:cNvPr id="100" name="TextBox 99">
                        <a:extLst>
                          <a:ext uri="{FF2B5EF4-FFF2-40B4-BE49-F238E27FC236}">
                            <a16:creationId xmlns:a16="http://schemas.microsoft.com/office/drawing/2014/main" id="{7CAD76CA-E19B-6D70-AD2D-D01A69A93BE0}"/>
                          </a:ext>
                        </a:extLst>
                      </p:cNvPr>
                      <p:cNvSpPr txBox="1"/>
                      <p:nvPr/>
                    </p:nvSpPr>
                    <p:spPr>
                      <a:xfrm>
                        <a:off x="7061280" y="398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101" name="TextBox 100">
                        <a:extLst>
                          <a:ext uri="{FF2B5EF4-FFF2-40B4-BE49-F238E27FC236}">
                            <a16:creationId xmlns:a16="http://schemas.microsoft.com/office/drawing/2014/main" id="{6683D368-BEB3-CB24-8974-3E1A53F4E4D9}"/>
                          </a:ext>
                        </a:extLst>
                      </p:cNvPr>
                      <p:cNvSpPr txBox="1"/>
                      <p:nvPr/>
                    </p:nvSpPr>
                    <p:spPr>
                      <a:xfrm>
                        <a:off x="7241280" y="4161041"/>
                        <a:ext cx="180000" cy="180000"/>
                      </a:xfrm>
                      <a:prstGeom prst="rect">
                        <a:avLst/>
                      </a:prstGeom>
                      <a:solidFill>
                        <a:schemeClr val="tx1"/>
                      </a:solidFill>
                    </p:spPr>
                    <p:txBody>
                      <a:bodyPr wrap="square" rtlCol="0">
                        <a:spAutoFit/>
                      </a:bodyPr>
                      <a:lstStyle/>
                      <a:p>
                        <a:endParaRPr lang="en-GB" dirty="0"/>
                      </a:p>
                    </p:txBody>
                  </p:sp>
                </p:grpSp>
                <p:grpSp>
                  <p:nvGrpSpPr>
                    <p:cNvPr id="76" name="Group 75">
                      <a:extLst>
                        <a:ext uri="{FF2B5EF4-FFF2-40B4-BE49-F238E27FC236}">
                          <a16:creationId xmlns:a16="http://schemas.microsoft.com/office/drawing/2014/main" id="{0235F7C4-9CAF-F4A0-5A35-6D69D105D157}"/>
                        </a:ext>
                      </a:extLst>
                    </p:cNvPr>
                    <p:cNvGrpSpPr/>
                    <p:nvPr/>
                  </p:nvGrpSpPr>
                  <p:grpSpPr>
                    <a:xfrm>
                      <a:off x="6172155" y="3617878"/>
                      <a:ext cx="894750" cy="720000"/>
                      <a:chOff x="6526530" y="3621041"/>
                      <a:chExt cx="894750" cy="720000"/>
                    </a:xfrm>
                  </p:grpSpPr>
                  <p:sp>
                    <p:nvSpPr>
                      <p:cNvPr id="86" name="TextBox 85">
                        <a:extLst>
                          <a:ext uri="{FF2B5EF4-FFF2-40B4-BE49-F238E27FC236}">
                            <a16:creationId xmlns:a16="http://schemas.microsoft.com/office/drawing/2014/main" id="{A3F59E4E-1E79-4916-6A38-7E2D59353A9A}"/>
                          </a:ext>
                        </a:extLst>
                      </p:cNvPr>
                      <p:cNvSpPr txBox="1"/>
                      <p:nvPr/>
                    </p:nvSpPr>
                    <p:spPr>
                      <a:xfrm>
                        <a:off x="6526530" y="362485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87" name="TextBox 86">
                        <a:extLst>
                          <a:ext uri="{FF2B5EF4-FFF2-40B4-BE49-F238E27FC236}">
                            <a16:creationId xmlns:a16="http://schemas.microsoft.com/office/drawing/2014/main" id="{2424F960-3118-15CE-2783-A90EA09D9BF8}"/>
                          </a:ext>
                        </a:extLst>
                      </p:cNvPr>
                      <p:cNvSpPr txBox="1"/>
                      <p:nvPr/>
                    </p:nvSpPr>
                    <p:spPr>
                      <a:xfrm>
                        <a:off x="6701790" y="3801041"/>
                        <a:ext cx="180000" cy="180000"/>
                      </a:xfrm>
                      <a:prstGeom prst="rect">
                        <a:avLst/>
                      </a:prstGeom>
                      <a:solidFill>
                        <a:schemeClr val="tx1"/>
                      </a:solidFill>
                    </p:spPr>
                    <p:txBody>
                      <a:bodyPr wrap="square" rtlCol="0">
                        <a:spAutoFit/>
                      </a:bodyPr>
                      <a:lstStyle/>
                      <a:p>
                        <a:endParaRPr lang="en-GB" dirty="0"/>
                      </a:p>
                    </p:txBody>
                  </p:sp>
                  <p:sp>
                    <p:nvSpPr>
                      <p:cNvPr id="88" name="TextBox 87">
                        <a:extLst>
                          <a:ext uri="{FF2B5EF4-FFF2-40B4-BE49-F238E27FC236}">
                            <a16:creationId xmlns:a16="http://schemas.microsoft.com/office/drawing/2014/main" id="{A0C6E0C9-EC1E-5D75-6716-E1FFA535ABA0}"/>
                          </a:ext>
                        </a:extLst>
                      </p:cNvPr>
                      <p:cNvSpPr txBox="1"/>
                      <p:nvPr/>
                    </p:nvSpPr>
                    <p:spPr>
                      <a:xfrm>
                        <a:off x="6881790" y="3981041"/>
                        <a:ext cx="180000" cy="180000"/>
                      </a:xfrm>
                      <a:prstGeom prst="rect">
                        <a:avLst/>
                      </a:prstGeom>
                      <a:solidFill>
                        <a:schemeClr val="tx1"/>
                      </a:solidFill>
                    </p:spPr>
                    <p:txBody>
                      <a:bodyPr wrap="square" rtlCol="0">
                        <a:spAutoFit/>
                      </a:bodyPr>
                      <a:lstStyle/>
                      <a:p>
                        <a:endParaRPr lang="en-GB" dirty="0"/>
                      </a:p>
                    </p:txBody>
                  </p:sp>
                  <p:sp>
                    <p:nvSpPr>
                      <p:cNvPr id="89" name="TextBox 88">
                        <a:extLst>
                          <a:ext uri="{FF2B5EF4-FFF2-40B4-BE49-F238E27FC236}">
                            <a16:creationId xmlns:a16="http://schemas.microsoft.com/office/drawing/2014/main" id="{9322DBB4-E28F-589F-1B89-7203233F125E}"/>
                          </a:ext>
                        </a:extLst>
                      </p:cNvPr>
                      <p:cNvSpPr txBox="1"/>
                      <p:nvPr/>
                    </p:nvSpPr>
                    <p:spPr>
                      <a:xfrm>
                        <a:off x="7061790" y="416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90" name="TextBox 89">
                        <a:extLst>
                          <a:ext uri="{FF2B5EF4-FFF2-40B4-BE49-F238E27FC236}">
                            <a16:creationId xmlns:a16="http://schemas.microsoft.com/office/drawing/2014/main" id="{8D41EA3C-2616-7FF0-75F6-EB693D8425D4}"/>
                          </a:ext>
                        </a:extLst>
                      </p:cNvPr>
                      <p:cNvSpPr txBox="1"/>
                      <p:nvPr/>
                    </p:nvSpPr>
                    <p:spPr>
                      <a:xfrm>
                        <a:off x="6706020" y="3621041"/>
                        <a:ext cx="180000" cy="180000"/>
                      </a:xfrm>
                      <a:prstGeom prst="rect">
                        <a:avLst/>
                      </a:prstGeom>
                      <a:solidFill>
                        <a:schemeClr val="tx1"/>
                      </a:solidFill>
                    </p:spPr>
                    <p:txBody>
                      <a:bodyPr wrap="square" rtlCol="0">
                        <a:spAutoFit/>
                      </a:bodyPr>
                      <a:lstStyle/>
                      <a:p>
                        <a:endParaRPr lang="en-GB" dirty="0"/>
                      </a:p>
                    </p:txBody>
                  </p:sp>
                  <p:sp>
                    <p:nvSpPr>
                      <p:cNvPr id="91" name="TextBox 90">
                        <a:extLst>
                          <a:ext uri="{FF2B5EF4-FFF2-40B4-BE49-F238E27FC236}">
                            <a16:creationId xmlns:a16="http://schemas.microsoft.com/office/drawing/2014/main" id="{6E09E566-98DF-0959-1E92-767B72306AD8}"/>
                          </a:ext>
                        </a:extLst>
                      </p:cNvPr>
                      <p:cNvSpPr txBox="1"/>
                      <p:nvPr/>
                    </p:nvSpPr>
                    <p:spPr>
                      <a:xfrm>
                        <a:off x="6881280" y="380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92" name="TextBox 91">
                        <a:extLst>
                          <a:ext uri="{FF2B5EF4-FFF2-40B4-BE49-F238E27FC236}">
                            <a16:creationId xmlns:a16="http://schemas.microsoft.com/office/drawing/2014/main" id="{8F335A37-3660-B406-A648-93CC1C3F13B6}"/>
                          </a:ext>
                        </a:extLst>
                      </p:cNvPr>
                      <p:cNvSpPr txBox="1"/>
                      <p:nvPr/>
                    </p:nvSpPr>
                    <p:spPr>
                      <a:xfrm>
                        <a:off x="7061280" y="4000093"/>
                        <a:ext cx="180000" cy="180000"/>
                      </a:xfrm>
                      <a:prstGeom prst="rect">
                        <a:avLst/>
                      </a:prstGeom>
                      <a:solidFill>
                        <a:schemeClr val="tx1"/>
                      </a:solidFill>
                    </p:spPr>
                    <p:txBody>
                      <a:bodyPr wrap="square" rtlCol="0">
                        <a:spAutoFit/>
                      </a:bodyPr>
                      <a:lstStyle/>
                      <a:p>
                        <a:endParaRPr lang="en-GB" dirty="0"/>
                      </a:p>
                    </p:txBody>
                  </p:sp>
                  <p:sp>
                    <p:nvSpPr>
                      <p:cNvPr id="93" name="TextBox 92">
                        <a:extLst>
                          <a:ext uri="{FF2B5EF4-FFF2-40B4-BE49-F238E27FC236}">
                            <a16:creationId xmlns:a16="http://schemas.microsoft.com/office/drawing/2014/main" id="{D44F0489-F9EE-3614-0F7B-55918D1E7139}"/>
                          </a:ext>
                        </a:extLst>
                      </p:cNvPr>
                      <p:cNvSpPr txBox="1"/>
                      <p:nvPr/>
                    </p:nvSpPr>
                    <p:spPr>
                      <a:xfrm>
                        <a:off x="7241280" y="4161041"/>
                        <a:ext cx="180000" cy="180000"/>
                      </a:xfrm>
                      <a:prstGeom prst="rect">
                        <a:avLst/>
                      </a:prstGeom>
                      <a:solidFill>
                        <a:schemeClr val="accent1">
                          <a:lumMod val="20000"/>
                          <a:lumOff val="80000"/>
                        </a:schemeClr>
                      </a:solidFill>
                    </p:spPr>
                    <p:txBody>
                      <a:bodyPr wrap="square" rtlCol="0">
                        <a:spAutoFit/>
                      </a:bodyPr>
                      <a:lstStyle/>
                      <a:p>
                        <a:endParaRPr lang="en-GB" dirty="0"/>
                      </a:p>
                    </p:txBody>
                  </p:sp>
                </p:grpSp>
                <p:grpSp>
                  <p:nvGrpSpPr>
                    <p:cNvPr id="77" name="Group 76">
                      <a:extLst>
                        <a:ext uri="{FF2B5EF4-FFF2-40B4-BE49-F238E27FC236}">
                          <a16:creationId xmlns:a16="http://schemas.microsoft.com/office/drawing/2014/main" id="{20687E7F-75CC-9DDD-838F-FF7DA9AB6366}"/>
                        </a:ext>
                      </a:extLst>
                    </p:cNvPr>
                    <p:cNvGrpSpPr/>
                    <p:nvPr/>
                  </p:nvGrpSpPr>
                  <p:grpSpPr>
                    <a:xfrm>
                      <a:off x="5815965" y="3618011"/>
                      <a:ext cx="894750" cy="720000"/>
                      <a:chOff x="6526530" y="3621041"/>
                      <a:chExt cx="894750" cy="720000"/>
                    </a:xfrm>
                  </p:grpSpPr>
                  <p:sp>
                    <p:nvSpPr>
                      <p:cNvPr id="78" name="TextBox 77">
                        <a:extLst>
                          <a:ext uri="{FF2B5EF4-FFF2-40B4-BE49-F238E27FC236}">
                            <a16:creationId xmlns:a16="http://schemas.microsoft.com/office/drawing/2014/main" id="{7CC60CD5-BB93-53EF-F367-E490D4067A33}"/>
                          </a:ext>
                        </a:extLst>
                      </p:cNvPr>
                      <p:cNvSpPr txBox="1"/>
                      <p:nvPr/>
                    </p:nvSpPr>
                    <p:spPr>
                      <a:xfrm>
                        <a:off x="6526530" y="362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79" name="TextBox 78">
                        <a:extLst>
                          <a:ext uri="{FF2B5EF4-FFF2-40B4-BE49-F238E27FC236}">
                            <a16:creationId xmlns:a16="http://schemas.microsoft.com/office/drawing/2014/main" id="{BB019D6B-2BA1-7B77-8CDD-936CF5237CBE}"/>
                          </a:ext>
                        </a:extLst>
                      </p:cNvPr>
                      <p:cNvSpPr txBox="1"/>
                      <p:nvPr/>
                    </p:nvSpPr>
                    <p:spPr>
                      <a:xfrm>
                        <a:off x="6701790" y="3801041"/>
                        <a:ext cx="180000" cy="180000"/>
                      </a:xfrm>
                      <a:prstGeom prst="rect">
                        <a:avLst/>
                      </a:prstGeom>
                      <a:solidFill>
                        <a:schemeClr val="tx1"/>
                      </a:solidFill>
                    </p:spPr>
                    <p:txBody>
                      <a:bodyPr wrap="square" rtlCol="0">
                        <a:spAutoFit/>
                      </a:bodyPr>
                      <a:lstStyle/>
                      <a:p>
                        <a:endParaRPr lang="en-GB" dirty="0"/>
                      </a:p>
                    </p:txBody>
                  </p:sp>
                  <p:sp>
                    <p:nvSpPr>
                      <p:cNvPr id="80" name="TextBox 79">
                        <a:extLst>
                          <a:ext uri="{FF2B5EF4-FFF2-40B4-BE49-F238E27FC236}">
                            <a16:creationId xmlns:a16="http://schemas.microsoft.com/office/drawing/2014/main" id="{385F37F7-A5AD-8E46-1013-2B76EE88F3DB}"/>
                          </a:ext>
                        </a:extLst>
                      </p:cNvPr>
                      <p:cNvSpPr txBox="1"/>
                      <p:nvPr/>
                    </p:nvSpPr>
                    <p:spPr>
                      <a:xfrm>
                        <a:off x="6881790" y="3981041"/>
                        <a:ext cx="180000" cy="180000"/>
                      </a:xfrm>
                      <a:prstGeom prst="rect">
                        <a:avLst/>
                      </a:prstGeom>
                      <a:solidFill>
                        <a:schemeClr val="tx1"/>
                      </a:solidFill>
                    </p:spPr>
                    <p:txBody>
                      <a:bodyPr wrap="square" rtlCol="0">
                        <a:spAutoFit/>
                      </a:bodyPr>
                      <a:lstStyle/>
                      <a:p>
                        <a:endParaRPr lang="en-GB" dirty="0"/>
                      </a:p>
                    </p:txBody>
                  </p:sp>
                  <p:sp>
                    <p:nvSpPr>
                      <p:cNvPr id="81" name="TextBox 80">
                        <a:extLst>
                          <a:ext uri="{FF2B5EF4-FFF2-40B4-BE49-F238E27FC236}">
                            <a16:creationId xmlns:a16="http://schemas.microsoft.com/office/drawing/2014/main" id="{E40B5384-A17E-11B5-894E-678DA4CB3660}"/>
                          </a:ext>
                        </a:extLst>
                      </p:cNvPr>
                      <p:cNvSpPr txBox="1"/>
                      <p:nvPr/>
                    </p:nvSpPr>
                    <p:spPr>
                      <a:xfrm>
                        <a:off x="7061790" y="4161041"/>
                        <a:ext cx="180000" cy="180000"/>
                      </a:xfrm>
                      <a:prstGeom prst="rect">
                        <a:avLst/>
                      </a:prstGeom>
                      <a:solidFill>
                        <a:schemeClr val="tx1"/>
                      </a:solidFill>
                    </p:spPr>
                    <p:txBody>
                      <a:bodyPr wrap="square" rtlCol="0">
                        <a:spAutoFit/>
                      </a:bodyPr>
                      <a:lstStyle/>
                      <a:p>
                        <a:endParaRPr lang="en-GB" dirty="0"/>
                      </a:p>
                    </p:txBody>
                  </p:sp>
                  <p:sp>
                    <p:nvSpPr>
                      <p:cNvPr id="82" name="TextBox 81">
                        <a:extLst>
                          <a:ext uri="{FF2B5EF4-FFF2-40B4-BE49-F238E27FC236}">
                            <a16:creationId xmlns:a16="http://schemas.microsoft.com/office/drawing/2014/main" id="{D0BD41C7-BFAC-8AE2-778B-E24C087000CC}"/>
                          </a:ext>
                        </a:extLst>
                      </p:cNvPr>
                      <p:cNvSpPr txBox="1"/>
                      <p:nvPr/>
                    </p:nvSpPr>
                    <p:spPr>
                      <a:xfrm>
                        <a:off x="6706020" y="362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83" name="TextBox 82">
                        <a:extLst>
                          <a:ext uri="{FF2B5EF4-FFF2-40B4-BE49-F238E27FC236}">
                            <a16:creationId xmlns:a16="http://schemas.microsoft.com/office/drawing/2014/main" id="{1AD04F10-6E50-B9DC-FC05-A32C24591AFA}"/>
                          </a:ext>
                        </a:extLst>
                      </p:cNvPr>
                      <p:cNvSpPr txBox="1"/>
                      <p:nvPr/>
                    </p:nvSpPr>
                    <p:spPr>
                      <a:xfrm>
                        <a:off x="6881280" y="3801041"/>
                        <a:ext cx="180000" cy="180000"/>
                      </a:xfrm>
                      <a:prstGeom prst="rect">
                        <a:avLst/>
                      </a:prstGeom>
                      <a:solidFill>
                        <a:schemeClr val="tx1"/>
                      </a:solidFill>
                    </p:spPr>
                    <p:txBody>
                      <a:bodyPr wrap="square" rtlCol="0">
                        <a:spAutoFit/>
                      </a:bodyPr>
                      <a:lstStyle/>
                      <a:p>
                        <a:endParaRPr lang="en-GB" dirty="0"/>
                      </a:p>
                    </p:txBody>
                  </p:sp>
                  <p:sp>
                    <p:nvSpPr>
                      <p:cNvPr id="84" name="TextBox 83">
                        <a:extLst>
                          <a:ext uri="{FF2B5EF4-FFF2-40B4-BE49-F238E27FC236}">
                            <a16:creationId xmlns:a16="http://schemas.microsoft.com/office/drawing/2014/main" id="{D7305C42-022F-9AD0-A0AA-8894BAB96321}"/>
                          </a:ext>
                        </a:extLst>
                      </p:cNvPr>
                      <p:cNvSpPr txBox="1"/>
                      <p:nvPr/>
                    </p:nvSpPr>
                    <p:spPr>
                      <a:xfrm>
                        <a:off x="7061280" y="3981041"/>
                        <a:ext cx="180000" cy="180000"/>
                      </a:xfrm>
                      <a:prstGeom prst="rect">
                        <a:avLst/>
                      </a:prstGeom>
                      <a:solidFill>
                        <a:schemeClr val="accent1">
                          <a:lumMod val="20000"/>
                          <a:lumOff val="80000"/>
                        </a:schemeClr>
                      </a:solidFill>
                    </p:spPr>
                    <p:txBody>
                      <a:bodyPr wrap="square" rtlCol="0">
                        <a:spAutoFit/>
                      </a:bodyPr>
                      <a:lstStyle/>
                      <a:p>
                        <a:endParaRPr lang="en-GB" dirty="0"/>
                      </a:p>
                    </p:txBody>
                  </p:sp>
                  <p:sp>
                    <p:nvSpPr>
                      <p:cNvPr id="85" name="TextBox 84">
                        <a:extLst>
                          <a:ext uri="{FF2B5EF4-FFF2-40B4-BE49-F238E27FC236}">
                            <a16:creationId xmlns:a16="http://schemas.microsoft.com/office/drawing/2014/main" id="{0DAEDB56-63EA-593F-C434-5E01DEEA5BE7}"/>
                          </a:ext>
                        </a:extLst>
                      </p:cNvPr>
                      <p:cNvSpPr txBox="1"/>
                      <p:nvPr/>
                    </p:nvSpPr>
                    <p:spPr>
                      <a:xfrm>
                        <a:off x="7241280" y="4161041"/>
                        <a:ext cx="180000" cy="180000"/>
                      </a:xfrm>
                      <a:prstGeom prst="rect">
                        <a:avLst/>
                      </a:prstGeom>
                      <a:solidFill>
                        <a:schemeClr val="tx1"/>
                      </a:solidFill>
                    </p:spPr>
                    <p:txBody>
                      <a:bodyPr wrap="square" rtlCol="0">
                        <a:spAutoFit/>
                      </a:bodyPr>
                      <a:lstStyle/>
                      <a:p>
                        <a:endParaRPr lang="en-GB" dirty="0"/>
                      </a:p>
                    </p:txBody>
                  </p:sp>
                </p:grpSp>
              </p:grpSp>
            </p:grpSp>
          </p:grpSp>
          <p:grpSp>
            <p:nvGrpSpPr>
              <p:cNvPr id="28" name="Group 27">
                <a:extLst>
                  <a:ext uri="{FF2B5EF4-FFF2-40B4-BE49-F238E27FC236}">
                    <a16:creationId xmlns:a16="http://schemas.microsoft.com/office/drawing/2014/main" id="{F6ED8ACE-20FF-2805-DF78-5B2E829763F7}"/>
                  </a:ext>
                </a:extLst>
              </p:cNvPr>
              <p:cNvGrpSpPr/>
              <p:nvPr/>
            </p:nvGrpSpPr>
            <p:grpSpPr>
              <a:xfrm>
                <a:off x="5091989" y="2290809"/>
                <a:ext cx="3600000" cy="720000"/>
                <a:chOff x="2551008" y="1399346"/>
                <a:chExt cx="3533084" cy="716851"/>
              </a:xfrm>
            </p:grpSpPr>
            <p:sp>
              <p:nvSpPr>
                <p:cNvPr id="29" name="Oval 28">
                  <a:extLst>
                    <a:ext uri="{FF2B5EF4-FFF2-40B4-BE49-F238E27FC236}">
                      <a16:creationId xmlns:a16="http://schemas.microsoft.com/office/drawing/2014/main" id="{64F87E53-473F-3FCB-A2A1-4C173C4F988E}"/>
                    </a:ext>
                  </a:extLst>
                </p:cNvPr>
                <p:cNvSpPr/>
                <p:nvPr/>
              </p:nvSpPr>
              <p:spPr>
                <a:xfrm>
                  <a:off x="5904092" y="190630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345C6739-FD74-BDC3-8C7B-D6BC8607C97F}"/>
                    </a:ext>
                  </a:extLst>
                </p:cNvPr>
                <p:cNvSpPr/>
                <p:nvPr/>
              </p:nvSpPr>
              <p:spPr>
                <a:xfrm>
                  <a:off x="4767112" y="1922040"/>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BAF07EBD-D619-17BD-F111-90458539BACC}"/>
                    </a:ext>
                  </a:extLst>
                </p:cNvPr>
                <p:cNvSpPr/>
                <p:nvPr/>
              </p:nvSpPr>
              <p:spPr>
                <a:xfrm>
                  <a:off x="5893208" y="145528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F4C923F5-54B9-DDE6-6803-97CCCB049C5F}"/>
                    </a:ext>
                  </a:extLst>
                </p:cNvPr>
                <p:cNvSpPr/>
                <p:nvPr/>
              </p:nvSpPr>
              <p:spPr>
                <a:xfrm>
                  <a:off x="3350968" y="1893691"/>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68F257BB-3698-9643-333F-B11E5BA0D56B}"/>
                    </a:ext>
                  </a:extLst>
                </p:cNvPr>
                <p:cNvSpPr/>
                <p:nvPr/>
              </p:nvSpPr>
              <p:spPr>
                <a:xfrm>
                  <a:off x="3559816" y="1419282"/>
                  <a:ext cx="252000" cy="252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2D7A30FF-1E91-B0E0-EAFD-BB32EB1493EB}"/>
                    </a:ext>
                  </a:extLst>
                </p:cNvPr>
                <p:cNvSpPr/>
                <p:nvPr/>
              </p:nvSpPr>
              <p:spPr>
                <a:xfrm>
                  <a:off x="2925288" y="1437634"/>
                  <a:ext cx="288000" cy="288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8B3B954F-EF36-308F-5BA0-08AC3FA1CB79}"/>
                    </a:ext>
                  </a:extLst>
                </p:cNvPr>
                <p:cNvSpPr/>
                <p:nvPr/>
              </p:nvSpPr>
              <p:spPr>
                <a:xfrm>
                  <a:off x="3889488" y="1842626"/>
                  <a:ext cx="252000" cy="252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62D3911-571A-6948-BAF4-D88C5AB29161}"/>
                    </a:ext>
                  </a:extLst>
                </p:cNvPr>
                <p:cNvSpPr/>
                <p:nvPr/>
              </p:nvSpPr>
              <p:spPr>
                <a:xfrm>
                  <a:off x="3946416" y="14574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439CD75D-FB69-8DCB-6FD9-03829BAFE8FB}"/>
                    </a:ext>
                  </a:extLst>
                </p:cNvPr>
                <p:cNvSpPr/>
                <p:nvPr/>
              </p:nvSpPr>
              <p:spPr>
                <a:xfrm>
                  <a:off x="4098816" y="16098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F970E467-4E55-98B5-5062-FED023916080}"/>
                    </a:ext>
                  </a:extLst>
                </p:cNvPr>
                <p:cNvSpPr/>
                <p:nvPr/>
              </p:nvSpPr>
              <p:spPr>
                <a:xfrm>
                  <a:off x="4251216" y="17622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1192AD8B-8CEE-BFA8-2555-4387FF00657B}"/>
                    </a:ext>
                  </a:extLst>
                </p:cNvPr>
                <p:cNvSpPr/>
                <p:nvPr/>
              </p:nvSpPr>
              <p:spPr>
                <a:xfrm>
                  <a:off x="4403616" y="19146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565F0EDC-5E48-C64F-DFB2-6223401FB58A}"/>
                    </a:ext>
                  </a:extLst>
                </p:cNvPr>
                <p:cNvSpPr/>
                <p:nvPr/>
              </p:nvSpPr>
              <p:spPr>
                <a:xfrm>
                  <a:off x="5079552" y="14574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D60B662-9519-3B43-9D59-9365D6E2BBD9}"/>
                    </a:ext>
                  </a:extLst>
                </p:cNvPr>
                <p:cNvSpPr/>
                <p:nvPr/>
              </p:nvSpPr>
              <p:spPr>
                <a:xfrm>
                  <a:off x="5231952" y="16098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2087764-99C2-B765-380D-E5B5B75FA30A}"/>
                    </a:ext>
                  </a:extLst>
                </p:cNvPr>
                <p:cNvSpPr/>
                <p:nvPr/>
              </p:nvSpPr>
              <p:spPr>
                <a:xfrm>
                  <a:off x="5384352" y="17622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D07738FF-69DB-6DD2-0F80-5593A208C51A}"/>
                    </a:ext>
                  </a:extLst>
                </p:cNvPr>
                <p:cNvSpPr/>
                <p:nvPr/>
              </p:nvSpPr>
              <p:spPr>
                <a:xfrm>
                  <a:off x="5536752" y="19146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7D2C5837-771D-8546-C109-BC8BF0AE9A82}"/>
                    </a:ext>
                  </a:extLst>
                </p:cNvPr>
                <p:cNvSpPr/>
                <p:nvPr/>
              </p:nvSpPr>
              <p:spPr>
                <a:xfrm>
                  <a:off x="4896976" y="1622760"/>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BACDAF35-3F12-A5C1-CAA9-309B22811C25}"/>
                    </a:ext>
                  </a:extLst>
                </p:cNvPr>
                <p:cNvSpPr/>
                <p:nvPr/>
              </p:nvSpPr>
              <p:spPr>
                <a:xfrm>
                  <a:off x="4524816" y="1457426"/>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0CB6F9C7-B603-1B35-7062-72F3BB68986E}"/>
                    </a:ext>
                  </a:extLst>
                </p:cNvPr>
                <p:cNvSpPr/>
                <p:nvPr/>
              </p:nvSpPr>
              <p:spPr>
                <a:xfrm>
                  <a:off x="2551008" y="14591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1E0FA2DB-FEF2-B147-8F6C-7022FB60B6E3}"/>
                    </a:ext>
                  </a:extLst>
                </p:cNvPr>
                <p:cNvSpPr/>
                <p:nvPr/>
              </p:nvSpPr>
              <p:spPr>
                <a:xfrm>
                  <a:off x="2703408" y="16115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1E29CE45-654F-2A5E-DA06-2484EB2A73FA}"/>
                    </a:ext>
                  </a:extLst>
                </p:cNvPr>
                <p:cNvSpPr/>
                <p:nvPr/>
              </p:nvSpPr>
              <p:spPr>
                <a:xfrm>
                  <a:off x="2855808" y="17639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89EC6D96-5997-C146-583C-8C0272B18994}"/>
                    </a:ext>
                  </a:extLst>
                </p:cNvPr>
                <p:cNvSpPr/>
                <p:nvPr/>
              </p:nvSpPr>
              <p:spPr>
                <a:xfrm>
                  <a:off x="3117936" y="1790338"/>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Star: 5 Points 38">
                  <a:extLst>
                    <a:ext uri="{FF2B5EF4-FFF2-40B4-BE49-F238E27FC236}">
                      <a16:creationId xmlns:a16="http://schemas.microsoft.com/office/drawing/2014/main" id="{41128D90-6A8A-B8B7-93C6-EEC993A128C4}"/>
                    </a:ext>
                  </a:extLst>
                </p:cNvPr>
                <p:cNvSpPr/>
                <p:nvPr/>
              </p:nvSpPr>
              <p:spPr>
                <a:xfrm>
                  <a:off x="3735269" y="1635282"/>
                  <a:ext cx="180000" cy="180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Star: 5 Points 38">
                  <a:extLst>
                    <a:ext uri="{FF2B5EF4-FFF2-40B4-BE49-F238E27FC236}">
                      <a16:creationId xmlns:a16="http://schemas.microsoft.com/office/drawing/2014/main" id="{E9D7728A-5A4A-78D6-F0CB-C2B34C3E321D}"/>
                    </a:ext>
                  </a:extLst>
                </p:cNvPr>
                <p:cNvSpPr/>
                <p:nvPr/>
              </p:nvSpPr>
              <p:spPr>
                <a:xfrm>
                  <a:off x="3335413" y="1563811"/>
                  <a:ext cx="216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Star: 5 Points 38">
                  <a:extLst>
                    <a:ext uri="{FF2B5EF4-FFF2-40B4-BE49-F238E27FC236}">
                      <a16:creationId xmlns:a16="http://schemas.microsoft.com/office/drawing/2014/main" id="{8A8D38AC-F27B-0D9A-DCD0-C72700D40028}"/>
                    </a:ext>
                  </a:extLst>
                </p:cNvPr>
                <p:cNvSpPr/>
                <p:nvPr/>
              </p:nvSpPr>
              <p:spPr>
                <a:xfrm>
                  <a:off x="5770472" y="1671811"/>
                  <a:ext cx="216000" cy="252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Star: 5 Points 38">
                  <a:extLst>
                    <a:ext uri="{FF2B5EF4-FFF2-40B4-BE49-F238E27FC236}">
                      <a16:creationId xmlns:a16="http://schemas.microsoft.com/office/drawing/2014/main" id="{D4F3098B-D8AF-EE44-EC6D-525E96AD8E93}"/>
                    </a:ext>
                  </a:extLst>
                </p:cNvPr>
                <p:cNvSpPr/>
                <p:nvPr/>
              </p:nvSpPr>
              <p:spPr>
                <a:xfrm>
                  <a:off x="4568096" y="1698626"/>
                  <a:ext cx="216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Star: 5 Points 38">
                  <a:extLst>
                    <a:ext uri="{FF2B5EF4-FFF2-40B4-BE49-F238E27FC236}">
                      <a16:creationId xmlns:a16="http://schemas.microsoft.com/office/drawing/2014/main" id="{1F0F0464-6BF1-F6D6-DE27-B1351DC1517E}"/>
                    </a:ext>
                  </a:extLst>
                </p:cNvPr>
                <p:cNvSpPr/>
                <p:nvPr/>
              </p:nvSpPr>
              <p:spPr>
                <a:xfrm>
                  <a:off x="5518472" y="1413522"/>
                  <a:ext cx="252000" cy="288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Star: 5 Points 38">
                  <a:extLst>
                    <a:ext uri="{FF2B5EF4-FFF2-40B4-BE49-F238E27FC236}">
                      <a16:creationId xmlns:a16="http://schemas.microsoft.com/office/drawing/2014/main" id="{3DEC4D9E-58FE-98F6-CD1C-F44631E15A51}"/>
                    </a:ext>
                  </a:extLst>
                </p:cNvPr>
                <p:cNvSpPr/>
                <p:nvPr/>
              </p:nvSpPr>
              <p:spPr>
                <a:xfrm>
                  <a:off x="5026976" y="1841651"/>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Star: 5 Points 38">
                  <a:extLst>
                    <a:ext uri="{FF2B5EF4-FFF2-40B4-BE49-F238E27FC236}">
                      <a16:creationId xmlns:a16="http://schemas.microsoft.com/office/drawing/2014/main" id="{6C01F45B-A85F-0EBB-2627-B1E47D33D9FD}"/>
                    </a:ext>
                  </a:extLst>
                </p:cNvPr>
                <p:cNvSpPr/>
                <p:nvPr/>
              </p:nvSpPr>
              <p:spPr>
                <a:xfrm>
                  <a:off x="2567808" y="1839131"/>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Star: 5 Points 38">
                  <a:extLst>
                    <a:ext uri="{FF2B5EF4-FFF2-40B4-BE49-F238E27FC236}">
                      <a16:creationId xmlns:a16="http://schemas.microsoft.com/office/drawing/2014/main" id="{06C393D7-FEAC-7250-7C6F-18BDE5D8EA1B}"/>
                    </a:ext>
                  </a:extLst>
                </p:cNvPr>
                <p:cNvSpPr/>
                <p:nvPr/>
              </p:nvSpPr>
              <p:spPr>
                <a:xfrm rot="14706367">
                  <a:off x="3556620" y="1864197"/>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Star: 5 Points 38">
                  <a:extLst>
                    <a:ext uri="{FF2B5EF4-FFF2-40B4-BE49-F238E27FC236}">
                      <a16:creationId xmlns:a16="http://schemas.microsoft.com/office/drawing/2014/main" id="{C710CDD2-9F8C-808A-9764-E9638A7A40A5}"/>
                    </a:ext>
                  </a:extLst>
                </p:cNvPr>
                <p:cNvSpPr/>
                <p:nvPr/>
              </p:nvSpPr>
              <p:spPr>
                <a:xfrm rot="12967042">
                  <a:off x="4210173" y="1428313"/>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38">
                  <a:extLst>
                    <a:ext uri="{FF2B5EF4-FFF2-40B4-BE49-F238E27FC236}">
                      <a16:creationId xmlns:a16="http://schemas.microsoft.com/office/drawing/2014/main" id="{2FC571A0-D91A-C3F9-55EF-73B700665AE3}"/>
                    </a:ext>
                  </a:extLst>
                </p:cNvPr>
                <p:cNvSpPr/>
                <p:nvPr/>
              </p:nvSpPr>
              <p:spPr>
                <a:xfrm>
                  <a:off x="4723752" y="1399346"/>
                  <a:ext cx="288000" cy="216000"/>
                </a:xfrm>
                <a:custGeom>
                  <a:avLst/>
                  <a:gdLst>
                    <a:gd name="connsiteX0" fmla="*/ 1 w 499872"/>
                    <a:gd name="connsiteY0" fmla="*/ 183172 h 479552"/>
                    <a:gd name="connsiteX1" fmla="*/ 190935 w 499872"/>
                    <a:gd name="connsiteY1" fmla="*/ 183173 h 479552"/>
                    <a:gd name="connsiteX2" fmla="*/ 249936 w 499872"/>
                    <a:gd name="connsiteY2" fmla="*/ 0 h 479552"/>
                    <a:gd name="connsiteX3" fmla="*/ 308937 w 499872"/>
                    <a:gd name="connsiteY3" fmla="*/ 183173 h 479552"/>
                    <a:gd name="connsiteX4" fmla="*/ 499871 w 499872"/>
                    <a:gd name="connsiteY4" fmla="*/ 183172 h 479552"/>
                    <a:gd name="connsiteX5" fmla="*/ 345401 w 499872"/>
                    <a:gd name="connsiteY5" fmla="*/ 296378 h 479552"/>
                    <a:gd name="connsiteX6" fmla="*/ 404405 w 499872"/>
                    <a:gd name="connsiteY6" fmla="*/ 479551 h 479552"/>
                    <a:gd name="connsiteX7" fmla="*/ 249936 w 499872"/>
                    <a:gd name="connsiteY7" fmla="*/ 366343 h 479552"/>
                    <a:gd name="connsiteX8" fmla="*/ 95467 w 499872"/>
                    <a:gd name="connsiteY8" fmla="*/ 479551 h 479552"/>
                    <a:gd name="connsiteX9" fmla="*/ 154471 w 499872"/>
                    <a:gd name="connsiteY9" fmla="*/ 296378 h 479552"/>
                    <a:gd name="connsiteX10" fmla="*/ 1 w 499872"/>
                    <a:gd name="connsiteY10" fmla="*/ 183172 h 479552"/>
                    <a:gd name="connsiteX0" fmla="*/ 0 w 755976"/>
                    <a:gd name="connsiteY0" fmla="*/ 414527 h 710906"/>
                    <a:gd name="connsiteX1" fmla="*/ 190934 w 755976"/>
                    <a:gd name="connsiteY1" fmla="*/ 414528 h 710906"/>
                    <a:gd name="connsiteX2" fmla="*/ 249935 w 755976"/>
                    <a:gd name="connsiteY2" fmla="*/ 231355 h 710906"/>
                    <a:gd name="connsiteX3" fmla="*/ 755976 w 755976"/>
                    <a:gd name="connsiteY3" fmla="*/ 0 h 710906"/>
                    <a:gd name="connsiteX4" fmla="*/ 499870 w 755976"/>
                    <a:gd name="connsiteY4" fmla="*/ 414527 h 710906"/>
                    <a:gd name="connsiteX5" fmla="*/ 345400 w 755976"/>
                    <a:gd name="connsiteY5" fmla="*/ 527733 h 710906"/>
                    <a:gd name="connsiteX6" fmla="*/ 404404 w 755976"/>
                    <a:gd name="connsiteY6" fmla="*/ 710906 h 710906"/>
                    <a:gd name="connsiteX7" fmla="*/ 249935 w 755976"/>
                    <a:gd name="connsiteY7" fmla="*/ 597698 h 710906"/>
                    <a:gd name="connsiteX8" fmla="*/ 95466 w 755976"/>
                    <a:gd name="connsiteY8" fmla="*/ 710906 h 710906"/>
                    <a:gd name="connsiteX9" fmla="*/ 154470 w 755976"/>
                    <a:gd name="connsiteY9" fmla="*/ 527733 h 710906"/>
                    <a:gd name="connsiteX10" fmla="*/ 0 w 755976"/>
                    <a:gd name="connsiteY10" fmla="*/ 414527 h 710906"/>
                    <a:gd name="connsiteX0" fmla="*/ 0 w 560904"/>
                    <a:gd name="connsiteY0" fmla="*/ 223519 h 519898"/>
                    <a:gd name="connsiteX1" fmla="*/ 190934 w 560904"/>
                    <a:gd name="connsiteY1" fmla="*/ 223520 h 519898"/>
                    <a:gd name="connsiteX2" fmla="*/ 249935 w 560904"/>
                    <a:gd name="connsiteY2" fmla="*/ 40347 h 519898"/>
                    <a:gd name="connsiteX3" fmla="*/ 560904 w 560904"/>
                    <a:gd name="connsiteY3" fmla="*/ 0 h 519898"/>
                    <a:gd name="connsiteX4" fmla="*/ 499870 w 560904"/>
                    <a:gd name="connsiteY4" fmla="*/ 223519 h 519898"/>
                    <a:gd name="connsiteX5" fmla="*/ 345400 w 560904"/>
                    <a:gd name="connsiteY5" fmla="*/ 336725 h 519898"/>
                    <a:gd name="connsiteX6" fmla="*/ 404404 w 560904"/>
                    <a:gd name="connsiteY6" fmla="*/ 519898 h 519898"/>
                    <a:gd name="connsiteX7" fmla="*/ 249935 w 560904"/>
                    <a:gd name="connsiteY7" fmla="*/ 406690 h 519898"/>
                    <a:gd name="connsiteX8" fmla="*/ 95466 w 560904"/>
                    <a:gd name="connsiteY8" fmla="*/ 519898 h 519898"/>
                    <a:gd name="connsiteX9" fmla="*/ 154470 w 560904"/>
                    <a:gd name="connsiteY9" fmla="*/ 336725 h 519898"/>
                    <a:gd name="connsiteX10" fmla="*/ 0 w 560904"/>
                    <a:gd name="connsiteY10" fmla="*/ 223519 h 519898"/>
                    <a:gd name="connsiteX0" fmla="*/ 101562 w 662466"/>
                    <a:gd name="connsiteY0" fmla="*/ 223519 h 519898"/>
                    <a:gd name="connsiteX1" fmla="*/ 292496 w 662466"/>
                    <a:gd name="connsiteY1" fmla="*/ 223520 h 519898"/>
                    <a:gd name="connsiteX2" fmla="*/ 351497 w 662466"/>
                    <a:gd name="connsiteY2" fmla="*/ 40347 h 519898"/>
                    <a:gd name="connsiteX3" fmla="*/ 662466 w 662466"/>
                    <a:gd name="connsiteY3" fmla="*/ 0 h 519898"/>
                    <a:gd name="connsiteX4" fmla="*/ 601432 w 662466"/>
                    <a:gd name="connsiteY4" fmla="*/ 223519 h 519898"/>
                    <a:gd name="connsiteX5" fmla="*/ 446962 w 662466"/>
                    <a:gd name="connsiteY5" fmla="*/ 336725 h 519898"/>
                    <a:gd name="connsiteX6" fmla="*/ 505966 w 662466"/>
                    <a:gd name="connsiteY6" fmla="*/ 519898 h 519898"/>
                    <a:gd name="connsiteX7" fmla="*/ 351497 w 662466"/>
                    <a:gd name="connsiteY7" fmla="*/ 406690 h 519898"/>
                    <a:gd name="connsiteX8" fmla="*/ 197028 w 662466"/>
                    <a:gd name="connsiteY8" fmla="*/ 519898 h 519898"/>
                    <a:gd name="connsiteX9" fmla="*/ 0 w 662466"/>
                    <a:gd name="connsiteY9" fmla="*/ 405813 h 519898"/>
                    <a:gd name="connsiteX10" fmla="*/ 101562 w 662466"/>
                    <a:gd name="connsiteY10" fmla="*/ 223519 h 519898"/>
                    <a:gd name="connsiteX0" fmla="*/ 101562 w 662466"/>
                    <a:gd name="connsiteY0" fmla="*/ 223519 h 573314"/>
                    <a:gd name="connsiteX1" fmla="*/ 292496 w 662466"/>
                    <a:gd name="connsiteY1" fmla="*/ 223520 h 573314"/>
                    <a:gd name="connsiteX2" fmla="*/ 351497 w 662466"/>
                    <a:gd name="connsiteY2" fmla="*/ 40347 h 573314"/>
                    <a:gd name="connsiteX3" fmla="*/ 662466 w 662466"/>
                    <a:gd name="connsiteY3" fmla="*/ 0 h 573314"/>
                    <a:gd name="connsiteX4" fmla="*/ 601432 w 662466"/>
                    <a:gd name="connsiteY4" fmla="*/ 223519 h 573314"/>
                    <a:gd name="connsiteX5" fmla="*/ 446962 w 662466"/>
                    <a:gd name="connsiteY5" fmla="*/ 336725 h 573314"/>
                    <a:gd name="connsiteX6" fmla="*/ 505966 w 662466"/>
                    <a:gd name="connsiteY6" fmla="*/ 519898 h 573314"/>
                    <a:gd name="connsiteX7" fmla="*/ 359625 w 662466"/>
                    <a:gd name="connsiteY7" fmla="*/ 573314 h 573314"/>
                    <a:gd name="connsiteX8" fmla="*/ 197028 w 662466"/>
                    <a:gd name="connsiteY8" fmla="*/ 519898 h 573314"/>
                    <a:gd name="connsiteX9" fmla="*/ 0 w 662466"/>
                    <a:gd name="connsiteY9" fmla="*/ 405813 h 573314"/>
                    <a:gd name="connsiteX10" fmla="*/ 101562 w 662466"/>
                    <a:gd name="connsiteY10" fmla="*/ 223519 h 573314"/>
                    <a:gd name="connsiteX0" fmla="*/ 101562 w 711122"/>
                    <a:gd name="connsiteY0" fmla="*/ 223519 h 573314"/>
                    <a:gd name="connsiteX1" fmla="*/ 292496 w 711122"/>
                    <a:gd name="connsiteY1" fmla="*/ 223520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 name="connsiteX0" fmla="*/ 101562 w 711122"/>
                    <a:gd name="connsiteY0" fmla="*/ 223519 h 573314"/>
                    <a:gd name="connsiteX1" fmla="*/ 190896 w 711122"/>
                    <a:gd name="connsiteY1" fmla="*/ 89408 h 573314"/>
                    <a:gd name="connsiteX2" fmla="*/ 351497 w 711122"/>
                    <a:gd name="connsiteY2" fmla="*/ 40347 h 573314"/>
                    <a:gd name="connsiteX3" fmla="*/ 662466 w 711122"/>
                    <a:gd name="connsiteY3" fmla="*/ 0 h 573314"/>
                    <a:gd name="connsiteX4" fmla="*/ 601432 w 711122"/>
                    <a:gd name="connsiteY4" fmla="*/ 223519 h 573314"/>
                    <a:gd name="connsiteX5" fmla="*/ 711122 w 711122"/>
                    <a:gd name="connsiteY5" fmla="*/ 393621 h 573314"/>
                    <a:gd name="connsiteX6" fmla="*/ 505966 w 711122"/>
                    <a:gd name="connsiteY6" fmla="*/ 519898 h 573314"/>
                    <a:gd name="connsiteX7" fmla="*/ 359625 w 711122"/>
                    <a:gd name="connsiteY7" fmla="*/ 573314 h 573314"/>
                    <a:gd name="connsiteX8" fmla="*/ 197028 w 711122"/>
                    <a:gd name="connsiteY8" fmla="*/ 519898 h 573314"/>
                    <a:gd name="connsiteX9" fmla="*/ 0 w 711122"/>
                    <a:gd name="connsiteY9" fmla="*/ 405813 h 573314"/>
                    <a:gd name="connsiteX10" fmla="*/ 101562 w 711122"/>
                    <a:gd name="connsiteY10" fmla="*/ 223519 h 57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122" h="573314">
                      <a:moveTo>
                        <a:pt x="101562" y="223519"/>
                      </a:moveTo>
                      <a:lnTo>
                        <a:pt x="190896" y="89408"/>
                      </a:lnTo>
                      <a:lnTo>
                        <a:pt x="351497" y="40347"/>
                      </a:lnTo>
                      <a:lnTo>
                        <a:pt x="662466" y="0"/>
                      </a:lnTo>
                      <a:lnTo>
                        <a:pt x="601432" y="223519"/>
                      </a:lnTo>
                      <a:lnTo>
                        <a:pt x="711122" y="393621"/>
                      </a:lnTo>
                      <a:lnTo>
                        <a:pt x="505966" y="519898"/>
                      </a:lnTo>
                      <a:lnTo>
                        <a:pt x="359625" y="573314"/>
                      </a:lnTo>
                      <a:lnTo>
                        <a:pt x="197028" y="519898"/>
                      </a:lnTo>
                      <a:lnTo>
                        <a:pt x="0" y="405813"/>
                      </a:lnTo>
                      <a:lnTo>
                        <a:pt x="101562" y="223519"/>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9" name="TextBox 18">
              <a:extLst>
                <a:ext uri="{FF2B5EF4-FFF2-40B4-BE49-F238E27FC236}">
                  <a16:creationId xmlns:a16="http://schemas.microsoft.com/office/drawing/2014/main" id="{DB25FFCB-60FC-85F9-F913-89A93B86B18A}"/>
                </a:ext>
              </a:extLst>
            </p:cNvPr>
            <p:cNvSpPr txBox="1"/>
            <p:nvPr/>
          </p:nvSpPr>
          <p:spPr>
            <a:xfrm>
              <a:off x="5009123" y="774464"/>
              <a:ext cx="1278500" cy="451007"/>
            </a:xfrm>
            <a:prstGeom prst="rect">
              <a:avLst/>
            </a:prstGeom>
            <a:noFill/>
          </p:spPr>
          <p:txBody>
            <a:bodyPr wrap="square" rtlCol="0">
              <a:spAutoFit/>
            </a:bodyPr>
            <a:lstStyle/>
            <a:p>
              <a:r>
                <a:rPr lang="en-US" sz="1600" b="1" dirty="0"/>
                <a:t>Expected </a:t>
              </a:r>
              <a:endParaRPr lang="en-GB" sz="1600" b="1"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ED5EDEA-557E-2E89-E059-3F1BC0494E55}"/>
                    </a:ext>
                  </a:extLst>
                </p:cNvPr>
                <p:cNvSpPr txBox="1"/>
                <p:nvPr/>
              </p:nvSpPr>
              <p:spPr>
                <a:xfrm>
                  <a:off x="6540100" y="801204"/>
                  <a:ext cx="1305844" cy="3280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GB" sz="1600" b="1" i="1" smtClean="0">
                                <a:latin typeface="Cambria Math" panose="02040503050406030204" pitchFamily="18" charset="0"/>
                                <a:ea typeface="Cambria Math" panose="02040503050406030204" pitchFamily="18" charset="0"/>
                              </a:rPr>
                            </m:ctrlPr>
                          </m:dPr>
                          <m:e>
                            <m:r>
                              <a:rPr lang="en-GB" sz="1600" b="1" i="1">
                                <a:latin typeface="Cambria Math" panose="02040503050406030204" pitchFamily="18" charset="0"/>
                                <a:ea typeface="Cambria Math" panose="02040503050406030204" pitchFamily="18" charset="0"/>
                              </a:rPr>
                              <m:t>𝜵</m:t>
                            </m:r>
                            <m:r>
                              <a:rPr lang="en-US" sz="1600" b="1" i="1">
                                <a:latin typeface="Cambria Math" panose="02040503050406030204" pitchFamily="18" charset="0"/>
                                <a:ea typeface="Cambria Math" panose="02040503050406030204" pitchFamily="18" charset="0"/>
                              </a:rPr>
                              <m:t>𝒑</m:t>
                            </m:r>
                            <m:r>
                              <a:rPr lang="en-US" sz="1600" b="1" i="1">
                                <a:latin typeface="Cambria Math" panose="02040503050406030204" pitchFamily="18" charset="0"/>
                                <a:ea typeface="Cambria Math" panose="02040503050406030204" pitchFamily="18" charset="0"/>
                              </a:rPr>
                              <m:t> ∝</m:t>
                            </m:r>
                            <m:r>
                              <m:rPr>
                                <m:nor/>
                              </m:rPr>
                              <a:rPr lang="en-GB" sz="1600" b="1" dirty="0"/>
                              <m:t> </m:t>
                            </m:r>
                            <m:r>
                              <m:rPr>
                                <m:nor/>
                              </m:rPr>
                              <a:rPr lang="en-GB" sz="1600" b="1" dirty="0"/>
                              <m:t>Ca</m:t>
                            </m:r>
                          </m:e>
                        </m:d>
                      </m:oMath>
                    </m:oMathPara>
                  </a14:m>
                  <a:endParaRPr lang="en-GB" sz="1600" b="1" dirty="0"/>
                </a:p>
              </p:txBody>
            </p:sp>
          </mc:Choice>
          <mc:Fallback xmlns="">
            <p:sp>
              <p:nvSpPr>
                <p:cNvPr id="20" name="TextBox 19">
                  <a:extLst>
                    <a:ext uri="{FF2B5EF4-FFF2-40B4-BE49-F238E27FC236}">
                      <a16:creationId xmlns:a16="http://schemas.microsoft.com/office/drawing/2014/main" id="{1ED5EDEA-557E-2E89-E059-3F1BC0494E55}"/>
                    </a:ext>
                  </a:extLst>
                </p:cNvPr>
                <p:cNvSpPr txBox="1">
                  <a:spLocks noRot="1" noChangeAspect="1" noMove="1" noResize="1" noEditPoints="1" noAdjustHandles="1" noChangeArrowheads="1" noChangeShapeType="1" noTextEdit="1"/>
                </p:cNvSpPr>
                <p:nvPr/>
              </p:nvSpPr>
              <p:spPr>
                <a:xfrm>
                  <a:off x="6540100" y="801204"/>
                  <a:ext cx="1305844" cy="328005"/>
                </a:xfrm>
                <a:prstGeom prst="rect">
                  <a:avLst/>
                </a:prstGeom>
                <a:blipFill>
                  <a:blip r:embed="rId5"/>
                  <a:stretch>
                    <a:fillRect b="-21951"/>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15829E3E-CA4F-0D77-8615-F8546E15384D}"/>
                </a:ext>
              </a:extLst>
            </p:cNvPr>
            <p:cNvSpPr txBox="1"/>
            <p:nvPr/>
          </p:nvSpPr>
          <p:spPr>
            <a:xfrm>
              <a:off x="5105610" y="2260705"/>
              <a:ext cx="1294359" cy="533010"/>
            </a:xfrm>
            <a:prstGeom prst="rect">
              <a:avLst/>
            </a:prstGeom>
            <a:noFill/>
          </p:spPr>
          <p:txBody>
            <a:bodyPr wrap="square" rtlCol="0">
              <a:spAutoFit/>
            </a:bodyPr>
            <a:lstStyle/>
            <a:p>
              <a:r>
                <a:rPr lang="en-US" sz="1600" b="1" dirty="0"/>
                <a:t>Observed</a:t>
              </a:r>
              <a:r>
                <a:rPr lang="en-US" sz="2000" b="1" dirty="0"/>
                <a:t> </a:t>
              </a:r>
              <a:endParaRPr lang="en-GB" sz="2000" b="1"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1329BE7-2E2C-5294-B3C0-38B0C806E221}"/>
                    </a:ext>
                  </a:extLst>
                </p:cNvPr>
                <p:cNvSpPr txBox="1"/>
                <p:nvPr/>
              </p:nvSpPr>
              <p:spPr>
                <a:xfrm>
                  <a:off x="6535485" y="2296736"/>
                  <a:ext cx="1518920" cy="3702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GB" sz="1600" b="1" i="1" smtClean="0">
                                <a:latin typeface="Cambria Math" panose="02040503050406030204" pitchFamily="18" charset="0"/>
                                <a:ea typeface="Cambria Math" panose="02040503050406030204" pitchFamily="18" charset="0"/>
                              </a:rPr>
                            </m:ctrlPr>
                          </m:dPr>
                          <m:e>
                            <m:r>
                              <a:rPr lang="en-GB" sz="1600" b="1" i="1">
                                <a:latin typeface="Cambria Math" panose="02040503050406030204" pitchFamily="18" charset="0"/>
                                <a:ea typeface="Cambria Math" panose="02040503050406030204" pitchFamily="18" charset="0"/>
                              </a:rPr>
                              <m:t>𝜵</m:t>
                            </m:r>
                            <m:r>
                              <a:rPr lang="en-US" sz="1600" b="1" i="1">
                                <a:latin typeface="Cambria Math" panose="02040503050406030204" pitchFamily="18" charset="0"/>
                                <a:ea typeface="Cambria Math" panose="02040503050406030204" pitchFamily="18" charset="0"/>
                              </a:rPr>
                              <m:t>𝒑</m:t>
                            </m:r>
                            <m:r>
                              <a:rPr lang="en-US" sz="1600" b="1" i="1">
                                <a:latin typeface="Cambria Math" panose="02040503050406030204" pitchFamily="18" charset="0"/>
                                <a:ea typeface="Cambria Math" panose="02040503050406030204" pitchFamily="18" charset="0"/>
                              </a:rPr>
                              <m:t> ∝</m:t>
                            </m:r>
                            <m:r>
                              <m:rPr>
                                <m:nor/>
                              </m:rPr>
                              <a:rPr lang="en-GB" sz="1600" b="1" dirty="0"/>
                              <m:t> </m:t>
                            </m:r>
                            <m:sSup>
                              <m:sSupPr>
                                <m:ctrlPr>
                                  <a:rPr lang="en-GB" sz="1600" b="1" i="1" dirty="0" smtClean="0">
                                    <a:latin typeface="Cambria Math" panose="02040503050406030204" pitchFamily="18" charset="0"/>
                                  </a:rPr>
                                </m:ctrlPr>
                              </m:sSupPr>
                              <m:e>
                                <m:r>
                                  <a:rPr lang="en-US" sz="1600" b="1" i="1" dirty="0" smtClean="0">
                                    <a:latin typeface="Cambria Math" panose="02040503050406030204" pitchFamily="18" charset="0"/>
                                  </a:rPr>
                                  <m:t>𝑪𝒂</m:t>
                                </m:r>
                              </m:e>
                              <m:sup>
                                <m:r>
                                  <a:rPr lang="en-GB" sz="1600" b="1" i="1" dirty="0" smtClean="0">
                                    <a:latin typeface="Cambria Math" panose="02040503050406030204" pitchFamily="18" charset="0"/>
                                    <a:ea typeface="Cambria Math" panose="02040503050406030204" pitchFamily="18" charset="0"/>
                                  </a:rPr>
                                  <m:t>𝜷</m:t>
                                </m:r>
                              </m:sup>
                            </m:sSup>
                          </m:e>
                        </m:d>
                      </m:oMath>
                    </m:oMathPara>
                  </a14:m>
                  <a:endParaRPr lang="en-GB" sz="1600" b="1" dirty="0"/>
                </a:p>
              </p:txBody>
            </p:sp>
          </mc:Choice>
          <mc:Fallback xmlns="">
            <p:sp>
              <p:nvSpPr>
                <p:cNvPr id="22" name="TextBox 21">
                  <a:extLst>
                    <a:ext uri="{FF2B5EF4-FFF2-40B4-BE49-F238E27FC236}">
                      <a16:creationId xmlns:a16="http://schemas.microsoft.com/office/drawing/2014/main" id="{91329BE7-2E2C-5294-B3C0-38B0C806E221}"/>
                    </a:ext>
                  </a:extLst>
                </p:cNvPr>
                <p:cNvSpPr txBox="1">
                  <a:spLocks noRot="1" noChangeAspect="1" noMove="1" noResize="1" noEditPoints="1" noAdjustHandles="1" noChangeArrowheads="1" noChangeShapeType="1" noTextEdit="1"/>
                </p:cNvSpPr>
                <p:nvPr/>
              </p:nvSpPr>
              <p:spPr>
                <a:xfrm>
                  <a:off x="6535485" y="2296736"/>
                  <a:ext cx="1518920" cy="370288"/>
                </a:xfrm>
                <a:prstGeom prst="rect">
                  <a:avLst/>
                </a:prstGeom>
                <a:blipFill>
                  <a:blip r:embed="rId6"/>
                  <a:stretch>
                    <a:fillRect b="-17391"/>
                  </a:stretch>
                </a:blipFill>
              </p:spPr>
              <p:txBody>
                <a:bodyPr/>
                <a:lstStyle/>
                <a:p>
                  <a:r>
                    <a:rPr lang="en-GB">
                      <a:noFill/>
                    </a:rPr>
                    <a:t> </a:t>
                  </a:r>
                </a:p>
              </p:txBody>
            </p:sp>
          </mc:Fallback>
        </mc:AlternateContent>
        <p:sp>
          <p:nvSpPr>
            <p:cNvPr id="23" name="Oval 22">
              <a:extLst>
                <a:ext uri="{FF2B5EF4-FFF2-40B4-BE49-F238E27FC236}">
                  <a16:creationId xmlns:a16="http://schemas.microsoft.com/office/drawing/2014/main" id="{11D81DA2-AE87-C6AD-F39B-D52D0D586CF8}"/>
                </a:ext>
              </a:extLst>
            </p:cNvPr>
            <p:cNvSpPr/>
            <p:nvPr/>
          </p:nvSpPr>
          <p:spPr>
            <a:xfrm>
              <a:off x="6163785" y="2701246"/>
              <a:ext cx="720000" cy="720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A480B94A-CF2A-3EF5-DB39-3326C3C2755F}"/>
                </a:ext>
              </a:extLst>
            </p:cNvPr>
            <p:cNvCxnSpPr/>
            <p:nvPr/>
          </p:nvCxnSpPr>
          <p:spPr>
            <a:xfrm flipV="1">
              <a:off x="3991558" y="1689887"/>
              <a:ext cx="500062" cy="49153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A262127D-0FAB-3D82-E0E9-05D556CB7DC9}"/>
                </a:ext>
              </a:extLst>
            </p:cNvPr>
            <p:cNvCxnSpPr>
              <a:cxnSpLocks/>
            </p:cNvCxnSpPr>
            <p:nvPr/>
          </p:nvCxnSpPr>
          <p:spPr>
            <a:xfrm>
              <a:off x="3982470" y="2465501"/>
              <a:ext cx="565125" cy="55086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291" name="TextBox 290">
            <a:extLst>
              <a:ext uri="{FF2B5EF4-FFF2-40B4-BE49-F238E27FC236}">
                <a16:creationId xmlns:a16="http://schemas.microsoft.com/office/drawing/2014/main" id="{E6C031CB-B96B-26BF-0D9A-C1AB8E1347C2}"/>
              </a:ext>
            </a:extLst>
          </p:cNvPr>
          <p:cNvSpPr txBox="1"/>
          <p:nvPr/>
        </p:nvSpPr>
        <p:spPr>
          <a:xfrm>
            <a:off x="586305" y="4966137"/>
            <a:ext cx="10656250" cy="1200329"/>
          </a:xfrm>
          <a:prstGeom prst="rect">
            <a:avLst/>
          </a:prstGeom>
          <a:noFill/>
          <a:ln w="12700">
            <a:solidFill>
              <a:schemeClr val="tx1"/>
            </a:solidFill>
          </a:ln>
        </p:spPr>
        <p:txBody>
          <a:bodyPr wrap="square" rtlCol="0">
            <a:spAutoFit/>
          </a:bodyPr>
          <a:lstStyle/>
          <a:p>
            <a:r>
              <a:rPr lang="en-US" sz="2400" dirty="0"/>
              <a:t>Intermittent flow pathways could provide significant connectivity for seemly trapped nonwetting phase clusters, altering relative permeabilities and how much is trapped. Thus, it is of relevance to applications of subsurface flow.</a:t>
            </a:r>
          </a:p>
        </p:txBody>
      </p:sp>
    </p:spTree>
    <p:extLst>
      <p:ext uri="{BB962C8B-B14F-4D97-AF65-F5344CB8AC3E}">
        <p14:creationId xmlns:p14="http://schemas.microsoft.com/office/powerpoint/2010/main" val="141641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1"/>
                                        </p:tgtEl>
                                        <p:attrNameLst>
                                          <p:attrName>style.visibility</p:attrName>
                                        </p:attrNameLst>
                                      </p:cBhvr>
                                      <p:to>
                                        <p:strVal val="visible"/>
                                      </p:to>
                                    </p:set>
                                    <p:animEffect transition="in" filter="fade">
                                      <p:cBhvr>
                                        <p:cTn id="21" dur="1000"/>
                                        <p:tgtEl>
                                          <p:spTgt spid="291"/>
                                        </p:tgtEl>
                                      </p:cBhvr>
                                    </p:animEffect>
                                    <p:anim calcmode="lin" valueType="num">
                                      <p:cBhvr>
                                        <p:cTn id="22" dur="1000" fill="hold"/>
                                        <p:tgtEl>
                                          <p:spTgt spid="291"/>
                                        </p:tgtEl>
                                        <p:attrNameLst>
                                          <p:attrName>ppt_x</p:attrName>
                                        </p:attrNameLst>
                                      </p:cBhvr>
                                      <p:tavLst>
                                        <p:tav tm="0">
                                          <p:val>
                                            <p:strVal val="#ppt_x"/>
                                          </p:val>
                                        </p:tav>
                                        <p:tav tm="100000">
                                          <p:val>
                                            <p:strVal val="#ppt_x"/>
                                          </p:val>
                                        </p:tav>
                                      </p:tavLst>
                                    </p:anim>
                                    <p:anim calcmode="lin" valueType="num">
                                      <p:cBhvr>
                                        <p:cTn id="23" dur="1000" fill="hold"/>
                                        <p:tgtEl>
                                          <p:spTgt spid="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9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6AE7B8-4CBC-DEFD-879A-B1E93454F9EB}"/>
              </a:ext>
            </a:extLst>
          </p:cNvPr>
          <p:cNvPicPr>
            <a:picLocks noChangeAspect="1"/>
          </p:cNvPicPr>
          <p:nvPr/>
        </p:nvPicPr>
        <p:blipFill>
          <a:blip r:embed="rId2"/>
          <a:stretch>
            <a:fillRect/>
          </a:stretch>
        </p:blipFill>
        <p:spPr>
          <a:xfrm>
            <a:off x="11054215" y="147805"/>
            <a:ext cx="348947" cy="360000"/>
          </a:xfrm>
          <a:prstGeom prst="rect">
            <a:avLst/>
          </a:prstGeom>
        </p:spPr>
      </p:pic>
      <p:pic>
        <p:nvPicPr>
          <p:cNvPr id="10" name="Picture 9">
            <a:extLst>
              <a:ext uri="{FF2B5EF4-FFF2-40B4-BE49-F238E27FC236}">
                <a16:creationId xmlns:a16="http://schemas.microsoft.com/office/drawing/2014/main" id="{3C17A684-F5DD-FBDA-0E8A-296E20679621}"/>
              </a:ext>
            </a:extLst>
          </p:cNvPr>
          <p:cNvPicPr>
            <a:picLocks noChangeAspect="1"/>
          </p:cNvPicPr>
          <p:nvPr/>
        </p:nvPicPr>
        <p:blipFill>
          <a:blip r:embed="rId3"/>
          <a:stretch>
            <a:fillRect/>
          </a:stretch>
        </p:blipFill>
        <p:spPr>
          <a:xfrm>
            <a:off x="11428221" y="147805"/>
            <a:ext cx="360000" cy="360000"/>
          </a:xfrm>
          <a:prstGeom prst="rect">
            <a:avLst/>
          </a:prstGeom>
        </p:spPr>
      </p:pic>
      <p:pic>
        <p:nvPicPr>
          <p:cNvPr id="11" name="Picture 10">
            <a:extLst>
              <a:ext uri="{FF2B5EF4-FFF2-40B4-BE49-F238E27FC236}">
                <a16:creationId xmlns:a16="http://schemas.microsoft.com/office/drawing/2014/main" id="{F8689065-FA94-A8F2-FB90-B621BC8362BF}"/>
              </a:ext>
            </a:extLst>
          </p:cNvPr>
          <p:cNvPicPr>
            <a:picLocks noChangeAspect="1"/>
          </p:cNvPicPr>
          <p:nvPr/>
        </p:nvPicPr>
        <p:blipFill>
          <a:blip r:embed="rId4"/>
          <a:stretch>
            <a:fillRect/>
          </a:stretch>
        </p:blipFill>
        <p:spPr>
          <a:xfrm>
            <a:off x="94566" y="147805"/>
            <a:ext cx="1371131" cy="360000"/>
          </a:xfrm>
          <a:prstGeom prst="rect">
            <a:avLst/>
          </a:prstGeom>
        </p:spPr>
      </p:pic>
      <p:sp>
        <p:nvSpPr>
          <p:cNvPr id="13" name="Rectangle 12">
            <a:extLst>
              <a:ext uri="{FF2B5EF4-FFF2-40B4-BE49-F238E27FC236}">
                <a16:creationId xmlns:a16="http://schemas.microsoft.com/office/drawing/2014/main" id="{B128383E-8A62-FB39-928A-18297BD789BF}"/>
              </a:ext>
            </a:extLst>
          </p:cNvPr>
          <p:cNvSpPr/>
          <p:nvPr/>
        </p:nvSpPr>
        <p:spPr>
          <a:xfrm>
            <a:off x="0" y="628650"/>
            <a:ext cx="12192000" cy="64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E664D08-0110-49FD-9300-C5E9DCC10220}"/>
              </a:ext>
            </a:extLst>
          </p:cNvPr>
          <p:cNvSpPr txBox="1"/>
          <p:nvPr/>
        </p:nvSpPr>
        <p:spPr>
          <a:xfrm>
            <a:off x="2215871" y="0"/>
            <a:ext cx="7672832" cy="584775"/>
          </a:xfrm>
          <a:prstGeom prst="rect">
            <a:avLst/>
          </a:prstGeom>
          <a:noFill/>
        </p:spPr>
        <p:txBody>
          <a:bodyPr wrap="square" rtlCol="0">
            <a:spAutoFit/>
          </a:bodyPr>
          <a:lstStyle/>
          <a:p>
            <a:pPr algn="ctr"/>
            <a:r>
              <a:rPr lang="en-US" sz="3200" dirty="0">
                <a:solidFill>
                  <a:srgbClr val="002060"/>
                </a:solidFill>
              </a:rPr>
              <a:t>Experimental Results on Intermittency</a:t>
            </a:r>
            <a:endParaRPr lang="en-GB" sz="3200" dirty="0">
              <a:solidFill>
                <a:srgbClr val="002060"/>
              </a:solidFill>
            </a:endParaRPr>
          </a:p>
        </p:txBody>
      </p:sp>
      <p:pic>
        <p:nvPicPr>
          <p:cNvPr id="5" name="Picture 4" descr="Chart, scatter chart&#10;&#10;Description automatically generated">
            <a:extLst>
              <a:ext uri="{FF2B5EF4-FFF2-40B4-BE49-F238E27FC236}">
                <a16:creationId xmlns:a16="http://schemas.microsoft.com/office/drawing/2014/main" id="{CD8CDAD3-DCE7-F12E-99D2-5A4E1F1416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9176" y="950450"/>
            <a:ext cx="6019333" cy="4957099"/>
          </a:xfrm>
          <a:prstGeom prst="rect">
            <a:avLst/>
          </a:prstGeom>
          <a:ln>
            <a:solidFill>
              <a:srgbClr val="002060"/>
            </a:solidFill>
          </a:ln>
        </p:spPr>
      </p:pic>
      <p:sp>
        <p:nvSpPr>
          <p:cNvPr id="6" name="TextBox 5">
            <a:extLst>
              <a:ext uri="{FF2B5EF4-FFF2-40B4-BE49-F238E27FC236}">
                <a16:creationId xmlns:a16="http://schemas.microsoft.com/office/drawing/2014/main" id="{504B1AF9-A89B-B03E-DE3E-CCD2FB7E13B8}"/>
              </a:ext>
            </a:extLst>
          </p:cNvPr>
          <p:cNvSpPr txBox="1"/>
          <p:nvPr/>
        </p:nvSpPr>
        <p:spPr>
          <a:xfrm>
            <a:off x="3405867" y="6044684"/>
            <a:ext cx="1885950" cy="369332"/>
          </a:xfrm>
          <a:prstGeom prst="rect">
            <a:avLst/>
          </a:prstGeom>
          <a:noFill/>
        </p:spPr>
        <p:txBody>
          <a:bodyPr wrap="square" rtlCol="0">
            <a:spAutoFit/>
          </a:bodyPr>
          <a:lstStyle/>
          <a:p>
            <a:r>
              <a:rPr lang="en-US" sz="1800" b="1" dirty="0"/>
              <a:t>Zhang </a:t>
            </a:r>
            <a:r>
              <a:rPr lang="en-US" sz="1800" b="1" i="1" dirty="0"/>
              <a:t>et al.</a:t>
            </a:r>
            <a:r>
              <a:rPr lang="en-US" sz="1800" b="1" dirty="0"/>
              <a:t>, 2021</a:t>
            </a:r>
            <a:endParaRPr lang="en-GB"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B361D0B-E905-8731-637D-61CAE47DB525}"/>
                  </a:ext>
                </a:extLst>
              </p:cNvPr>
              <p:cNvSpPr txBox="1"/>
              <p:nvPr/>
            </p:nvSpPr>
            <p:spPr>
              <a:xfrm>
                <a:off x="8376557" y="1492503"/>
                <a:ext cx="3051664" cy="92397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𝑓</m:t>
                          </m:r>
                        </m:e>
                        <m:sub>
                          <m:r>
                            <a:rPr lang="en-US" sz="3200" b="0" i="1" smtClean="0">
                              <a:latin typeface="Cambria Math" panose="02040503050406030204" pitchFamily="18" charset="0"/>
                            </a:rPr>
                            <m:t>𝑤</m:t>
                          </m:r>
                        </m:sub>
                      </m:sSub>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𝑞</m:t>
                              </m:r>
                            </m:e>
                            <m:sub>
                              <m:r>
                                <a:rPr lang="en-US" sz="3200" b="0" i="1" smtClean="0">
                                  <a:latin typeface="Cambria Math" panose="02040503050406030204" pitchFamily="18" charset="0"/>
                                </a:rPr>
                                <m:t>𝑤</m:t>
                              </m:r>
                            </m:sub>
                          </m:sSub>
                        </m:num>
                        <m:den>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𝑞</m:t>
                              </m:r>
                            </m:e>
                            <m:sub>
                              <m:r>
                                <a:rPr lang="en-US" sz="3200" b="0" i="1" smtClean="0">
                                  <a:latin typeface="Cambria Math" panose="02040503050406030204" pitchFamily="18" charset="0"/>
                                </a:rPr>
                                <m:t>𝑤</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𝑞</m:t>
                              </m:r>
                            </m:e>
                            <m:sub>
                              <m:r>
                                <a:rPr lang="en-US" sz="3200" b="0" i="1" smtClean="0">
                                  <a:latin typeface="Cambria Math" panose="02040503050406030204" pitchFamily="18" charset="0"/>
                                </a:rPr>
                                <m:t>𝑛𝑤</m:t>
                              </m:r>
                            </m:sub>
                          </m:sSub>
                        </m:den>
                      </m:f>
                    </m:oMath>
                  </m:oMathPara>
                </a14:m>
                <a:endParaRPr lang="en-GB" sz="3200" dirty="0"/>
              </a:p>
            </p:txBody>
          </p:sp>
        </mc:Choice>
        <mc:Fallback xmlns="">
          <p:sp>
            <p:nvSpPr>
              <p:cNvPr id="14" name="TextBox 13">
                <a:extLst>
                  <a:ext uri="{FF2B5EF4-FFF2-40B4-BE49-F238E27FC236}">
                    <a16:creationId xmlns:a16="http://schemas.microsoft.com/office/drawing/2014/main" id="{DB361D0B-E905-8731-637D-61CAE47DB525}"/>
                  </a:ext>
                </a:extLst>
              </p:cNvPr>
              <p:cNvSpPr txBox="1">
                <a:spLocks noRot="1" noChangeAspect="1" noMove="1" noResize="1" noEditPoints="1" noAdjustHandles="1" noChangeArrowheads="1" noChangeShapeType="1" noTextEdit="1"/>
              </p:cNvSpPr>
              <p:nvPr/>
            </p:nvSpPr>
            <p:spPr>
              <a:xfrm>
                <a:off x="8376557" y="1492503"/>
                <a:ext cx="3051664" cy="923971"/>
              </a:xfrm>
              <a:prstGeom prst="rect">
                <a:avLst/>
              </a:prstGeom>
              <a:blipFill>
                <a:blip r:embed="rId6"/>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F706D61C-D1FE-173A-9AE3-28F83C7AAA16}"/>
              </a:ext>
            </a:extLst>
          </p:cNvPr>
          <p:cNvSpPr txBox="1"/>
          <p:nvPr/>
        </p:nvSpPr>
        <p:spPr>
          <a:xfrm>
            <a:off x="8171561" y="2752915"/>
            <a:ext cx="3461656" cy="830997"/>
          </a:xfrm>
          <a:prstGeom prst="rect">
            <a:avLst/>
          </a:prstGeom>
          <a:noFill/>
          <a:ln w="12700">
            <a:solidFill>
              <a:schemeClr val="tx1"/>
            </a:solidFill>
          </a:ln>
        </p:spPr>
        <p:txBody>
          <a:bodyPr wrap="square" rtlCol="0">
            <a:spAutoFit/>
          </a:bodyPr>
          <a:lstStyle/>
          <a:p>
            <a:pPr algn="ctr"/>
            <a:r>
              <a:rPr lang="en-US" sz="2400" dirty="0"/>
              <a:t>phase 1: wetting (w)</a:t>
            </a:r>
          </a:p>
          <a:p>
            <a:pPr algn="ctr"/>
            <a:r>
              <a:rPr lang="en-US" sz="2400" dirty="0"/>
              <a:t>phase 2: non-wetting (</a:t>
            </a:r>
            <a:r>
              <a:rPr lang="en-US" sz="2400" dirty="0" err="1"/>
              <a:t>nw</a:t>
            </a:r>
            <a:r>
              <a:rPr lang="en-US" sz="2400" dirty="0"/>
              <a:t>)</a:t>
            </a:r>
            <a:endParaRPr lang="en-GB" sz="2400" dirty="0"/>
          </a:p>
        </p:txBody>
      </p:sp>
    </p:spTree>
    <p:extLst>
      <p:ext uri="{BB962C8B-B14F-4D97-AF65-F5344CB8AC3E}">
        <p14:creationId xmlns:p14="http://schemas.microsoft.com/office/powerpoint/2010/main" val="201378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6AE7B8-4CBC-DEFD-879A-B1E93454F9EB}"/>
              </a:ext>
            </a:extLst>
          </p:cNvPr>
          <p:cNvPicPr>
            <a:picLocks noChangeAspect="1"/>
          </p:cNvPicPr>
          <p:nvPr/>
        </p:nvPicPr>
        <p:blipFill>
          <a:blip r:embed="rId2"/>
          <a:stretch>
            <a:fillRect/>
          </a:stretch>
        </p:blipFill>
        <p:spPr>
          <a:xfrm>
            <a:off x="11054215" y="147805"/>
            <a:ext cx="348947" cy="360000"/>
          </a:xfrm>
          <a:prstGeom prst="rect">
            <a:avLst/>
          </a:prstGeom>
        </p:spPr>
      </p:pic>
      <p:pic>
        <p:nvPicPr>
          <p:cNvPr id="10" name="Picture 9">
            <a:extLst>
              <a:ext uri="{FF2B5EF4-FFF2-40B4-BE49-F238E27FC236}">
                <a16:creationId xmlns:a16="http://schemas.microsoft.com/office/drawing/2014/main" id="{3C17A684-F5DD-FBDA-0E8A-296E20679621}"/>
              </a:ext>
            </a:extLst>
          </p:cNvPr>
          <p:cNvPicPr>
            <a:picLocks noChangeAspect="1"/>
          </p:cNvPicPr>
          <p:nvPr/>
        </p:nvPicPr>
        <p:blipFill>
          <a:blip r:embed="rId3"/>
          <a:stretch>
            <a:fillRect/>
          </a:stretch>
        </p:blipFill>
        <p:spPr>
          <a:xfrm>
            <a:off x="11428221" y="147805"/>
            <a:ext cx="360000" cy="360000"/>
          </a:xfrm>
          <a:prstGeom prst="rect">
            <a:avLst/>
          </a:prstGeom>
        </p:spPr>
      </p:pic>
      <p:pic>
        <p:nvPicPr>
          <p:cNvPr id="11" name="Picture 10">
            <a:extLst>
              <a:ext uri="{FF2B5EF4-FFF2-40B4-BE49-F238E27FC236}">
                <a16:creationId xmlns:a16="http://schemas.microsoft.com/office/drawing/2014/main" id="{F8689065-FA94-A8F2-FB90-B621BC8362BF}"/>
              </a:ext>
            </a:extLst>
          </p:cNvPr>
          <p:cNvPicPr>
            <a:picLocks noChangeAspect="1"/>
          </p:cNvPicPr>
          <p:nvPr/>
        </p:nvPicPr>
        <p:blipFill>
          <a:blip r:embed="rId4"/>
          <a:stretch>
            <a:fillRect/>
          </a:stretch>
        </p:blipFill>
        <p:spPr>
          <a:xfrm>
            <a:off x="94566" y="147805"/>
            <a:ext cx="1371131" cy="360000"/>
          </a:xfrm>
          <a:prstGeom prst="rect">
            <a:avLst/>
          </a:prstGeom>
        </p:spPr>
      </p:pic>
      <p:sp>
        <p:nvSpPr>
          <p:cNvPr id="13" name="Rectangle 12">
            <a:extLst>
              <a:ext uri="{FF2B5EF4-FFF2-40B4-BE49-F238E27FC236}">
                <a16:creationId xmlns:a16="http://schemas.microsoft.com/office/drawing/2014/main" id="{B128383E-8A62-FB39-928A-18297BD789BF}"/>
              </a:ext>
            </a:extLst>
          </p:cNvPr>
          <p:cNvSpPr/>
          <p:nvPr/>
        </p:nvSpPr>
        <p:spPr>
          <a:xfrm>
            <a:off x="0" y="628650"/>
            <a:ext cx="12192000" cy="64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E664D08-0110-49FD-9300-C5E9DCC10220}"/>
              </a:ext>
            </a:extLst>
          </p:cNvPr>
          <p:cNvSpPr txBox="1"/>
          <p:nvPr/>
        </p:nvSpPr>
        <p:spPr>
          <a:xfrm>
            <a:off x="2215871" y="0"/>
            <a:ext cx="7672832" cy="584775"/>
          </a:xfrm>
          <a:prstGeom prst="rect">
            <a:avLst/>
          </a:prstGeom>
          <a:noFill/>
        </p:spPr>
        <p:txBody>
          <a:bodyPr wrap="square" rtlCol="0">
            <a:spAutoFit/>
          </a:bodyPr>
          <a:lstStyle/>
          <a:p>
            <a:pPr algn="ctr"/>
            <a:r>
              <a:rPr lang="en-US" sz="3200" dirty="0">
                <a:solidFill>
                  <a:srgbClr val="002060"/>
                </a:solidFill>
              </a:rPr>
              <a:t>Modelling of Fluid Intermittency</a:t>
            </a:r>
            <a:endParaRPr lang="en-GB" sz="3200" dirty="0">
              <a:solidFill>
                <a:srgbClr val="002060"/>
              </a:solidFill>
            </a:endParaRPr>
          </a:p>
        </p:txBody>
      </p:sp>
      <p:grpSp>
        <p:nvGrpSpPr>
          <p:cNvPr id="436" name="Group 435">
            <a:extLst>
              <a:ext uri="{FF2B5EF4-FFF2-40B4-BE49-F238E27FC236}">
                <a16:creationId xmlns:a16="http://schemas.microsoft.com/office/drawing/2014/main" id="{3BB8AE8D-799E-3503-03AD-D682982E65E4}"/>
              </a:ext>
            </a:extLst>
          </p:cNvPr>
          <p:cNvGrpSpPr/>
          <p:nvPr/>
        </p:nvGrpSpPr>
        <p:grpSpPr>
          <a:xfrm>
            <a:off x="36576" y="837184"/>
            <a:ext cx="3081274" cy="5965936"/>
            <a:chOff x="36576" y="837184"/>
            <a:chExt cx="3081274" cy="5965936"/>
          </a:xfrm>
        </p:grpSpPr>
        <p:grpSp>
          <p:nvGrpSpPr>
            <p:cNvPr id="437" name="Group 436">
              <a:extLst>
                <a:ext uri="{FF2B5EF4-FFF2-40B4-BE49-F238E27FC236}">
                  <a16:creationId xmlns:a16="http://schemas.microsoft.com/office/drawing/2014/main" id="{57CC85A1-479D-BC6B-FC77-BC263E4532FF}"/>
                </a:ext>
              </a:extLst>
            </p:cNvPr>
            <p:cNvGrpSpPr/>
            <p:nvPr/>
          </p:nvGrpSpPr>
          <p:grpSpPr>
            <a:xfrm>
              <a:off x="36576" y="1415796"/>
              <a:ext cx="3019552" cy="4992855"/>
              <a:chOff x="36576" y="911860"/>
              <a:chExt cx="3019552" cy="4992855"/>
            </a:xfrm>
          </p:grpSpPr>
          <p:sp>
            <p:nvSpPr>
              <p:cNvPr id="439" name="Speech Bubble: Oval 438">
                <a:extLst>
                  <a:ext uri="{FF2B5EF4-FFF2-40B4-BE49-F238E27FC236}">
                    <a16:creationId xmlns:a16="http://schemas.microsoft.com/office/drawing/2014/main" id="{16E28D91-79A4-B0B6-0EA0-ACA795B4F3AB}"/>
                  </a:ext>
                </a:extLst>
              </p:cNvPr>
              <p:cNvSpPr/>
              <p:nvPr/>
            </p:nvSpPr>
            <p:spPr>
              <a:xfrm>
                <a:off x="186238" y="911860"/>
                <a:ext cx="2869890" cy="2362345"/>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2060"/>
                    </a:solidFill>
                    <a:latin typeface="+mn-lt"/>
                  </a:rPr>
                  <a:t>Can two-phase intermittency behavior be simulated using a</a:t>
                </a:r>
              </a:p>
              <a:p>
                <a:pPr algn="ctr"/>
                <a:r>
                  <a:rPr lang="en-US" dirty="0">
                    <a:solidFill>
                      <a:srgbClr val="002060"/>
                    </a:solidFill>
                  </a:rPr>
                  <a:t>statistical</a:t>
                </a:r>
                <a:r>
                  <a:rPr lang="en-US" sz="1800" dirty="0">
                    <a:solidFill>
                      <a:srgbClr val="002060"/>
                    </a:solidFill>
                    <a:latin typeface="+mn-lt"/>
                  </a:rPr>
                  <a:t> thermodynamic approach?</a:t>
                </a:r>
                <a:endParaRPr lang="en-GB" sz="1800" dirty="0">
                  <a:solidFill>
                    <a:srgbClr val="002060"/>
                  </a:solidFill>
                  <a:latin typeface="+mn-lt"/>
                </a:endParaRPr>
              </a:p>
            </p:txBody>
          </p:sp>
          <p:pic>
            <p:nvPicPr>
              <p:cNvPr id="440" name="Picture 439" descr="A picture containing light&#10;&#10;Description automatically generated">
                <a:extLst>
                  <a:ext uri="{FF2B5EF4-FFF2-40B4-BE49-F238E27FC236}">
                    <a16:creationId xmlns:a16="http://schemas.microsoft.com/office/drawing/2014/main" id="{5F0BF439-9C08-931F-3356-A5D669A3CD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 y="3489221"/>
                <a:ext cx="1497301" cy="2415494"/>
              </a:xfrm>
              <a:prstGeom prst="rect">
                <a:avLst/>
              </a:prstGeom>
            </p:spPr>
          </p:pic>
        </p:grpSp>
        <p:sp>
          <p:nvSpPr>
            <p:cNvPr id="438" name="Rectangle 437">
              <a:extLst>
                <a:ext uri="{FF2B5EF4-FFF2-40B4-BE49-F238E27FC236}">
                  <a16:creationId xmlns:a16="http://schemas.microsoft.com/office/drawing/2014/main" id="{6F03D385-266F-5E46-2748-F2E9069DCF81}"/>
                </a:ext>
              </a:extLst>
            </p:cNvPr>
            <p:cNvSpPr/>
            <p:nvPr/>
          </p:nvSpPr>
          <p:spPr>
            <a:xfrm>
              <a:off x="36576" y="837184"/>
              <a:ext cx="3081274" cy="59659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441" name="TextBox 440">
                <a:extLst>
                  <a:ext uri="{FF2B5EF4-FFF2-40B4-BE49-F238E27FC236}">
                    <a16:creationId xmlns:a16="http://schemas.microsoft.com/office/drawing/2014/main" id="{12251D63-1B2F-5FE3-C7EE-9343599FD33F}"/>
                  </a:ext>
                </a:extLst>
              </p:cNvPr>
              <p:cNvSpPr txBox="1"/>
              <p:nvPr/>
            </p:nvSpPr>
            <p:spPr>
              <a:xfrm>
                <a:off x="5669873" y="977438"/>
                <a:ext cx="3404279" cy="876715"/>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14:m>
                  <m:oMath xmlns:m="http://schemas.openxmlformats.org/officeDocument/2006/math">
                    <m:r>
                      <a:rPr lang="en-US" sz="4000" b="0" i="1" smtClean="0">
                        <a:latin typeface="Cambria Math" panose="02040503050406030204" pitchFamily="18" charset="0"/>
                      </a:rPr>
                      <m:t>ℙ</m:t>
                    </m:r>
                    <m:r>
                      <a:rPr lang="en-US" sz="4000" b="0" i="1" smtClean="0">
                        <a:latin typeface="Cambria Math" panose="02040503050406030204" pitchFamily="18" charset="0"/>
                      </a:rPr>
                      <m:t>=</m:t>
                    </m:r>
                    <m:r>
                      <a:rPr lang="en-US" sz="4000" b="0" i="1" smtClean="0">
                        <a:latin typeface="Cambria Math" panose="02040503050406030204" pitchFamily="18" charset="0"/>
                      </a:rPr>
                      <m:t>𝑧</m:t>
                    </m:r>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 </m:t>
                        </m:r>
                        <m:r>
                          <a:rPr lang="en-US" sz="4000" b="0" i="1" smtClean="0">
                            <a:latin typeface="Cambria Math" panose="02040503050406030204" pitchFamily="18" charset="0"/>
                          </a:rPr>
                          <m:t>𝑒𝑥𝑝</m:t>
                        </m:r>
                      </m:e>
                      <m:sup>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rPr>
                                  <m:t>𝐸</m:t>
                                </m:r>
                              </m:e>
                              <m:sub>
                                <m:r>
                                  <a:rPr lang="en-US" sz="4000" b="0" i="1" smtClean="0">
                                    <a:latin typeface="Cambria Math" panose="02040503050406030204" pitchFamily="18" charset="0"/>
                                  </a:rPr>
                                  <m:t>𝐼</m:t>
                                </m:r>
                              </m:sub>
                            </m:sSub>
                          </m:num>
                          <m:den>
                            <m:r>
                              <a:rPr lang="en-US" sz="4000" b="0" i="1" smtClean="0">
                                <a:latin typeface="Cambria Math" panose="02040503050406030204" pitchFamily="18" charset="0"/>
                              </a:rPr>
                              <m:t>𝑐</m:t>
                            </m:r>
                          </m:den>
                        </m:f>
                        <m:r>
                          <a:rPr lang="en-US" sz="4000" b="0" i="1" smtClean="0">
                            <a:latin typeface="Cambria Math" panose="02040503050406030204" pitchFamily="18" charset="0"/>
                          </a:rPr>
                          <m:t>)</m:t>
                        </m:r>
                      </m:sup>
                    </m:sSup>
                  </m:oMath>
                </a14:m>
                <a:r>
                  <a:rPr lang="en-GB" sz="4000" dirty="0"/>
                  <a:t> </a:t>
                </a:r>
              </a:p>
            </p:txBody>
          </p:sp>
        </mc:Choice>
        <mc:Fallback xmlns="">
          <p:sp>
            <p:nvSpPr>
              <p:cNvPr id="441" name="TextBox 440">
                <a:extLst>
                  <a:ext uri="{FF2B5EF4-FFF2-40B4-BE49-F238E27FC236}">
                    <a16:creationId xmlns:a16="http://schemas.microsoft.com/office/drawing/2014/main" id="{12251D63-1B2F-5FE3-C7EE-9343599FD33F}"/>
                  </a:ext>
                </a:extLst>
              </p:cNvPr>
              <p:cNvSpPr txBox="1">
                <a:spLocks noRot="1" noChangeAspect="1" noMove="1" noResize="1" noEditPoints="1" noAdjustHandles="1" noChangeArrowheads="1" noChangeShapeType="1" noTextEdit="1"/>
              </p:cNvSpPr>
              <p:nvPr/>
            </p:nvSpPr>
            <p:spPr>
              <a:xfrm>
                <a:off x="5669873" y="977438"/>
                <a:ext cx="3404279" cy="87671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43" name="TextBox 442">
                <a:extLst>
                  <a:ext uri="{FF2B5EF4-FFF2-40B4-BE49-F238E27FC236}">
                    <a16:creationId xmlns:a16="http://schemas.microsoft.com/office/drawing/2014/main" id="{81BD020D-26D5-1836-0A29-6E979E4326BD}"/>
                  </a:ext>
                </a:extLst>
              </p:cNvPr>
              <p:cNvSpPr txBox="1"/>
              <p:nvPr/>
            </p:nvSpPr>
            <p:spPr>
              <a:xfrm>
                <a:off x="3478948" y="3429000"/>
                <a:ext cx="3321902" cy="461665"/>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rPr>
                            <m:t>𝐸</m:t>
                          </m:r>
                        </m:e>
                        <m:sub>
                          <m:r>
                            <a:rPr lang="en-US" sz="3000" b="0" i="1" smtClean="0">
                              <a:latin typeface="Cambria Math" panose="02040503050406030204" pitchFamily="18" charset="0"/>
                            </a:rPr>
                            <m:t>𝐼</m:t>
                          </m:r>
                        </m:sub>
                      </m:sSub>
                      <m:r>
                        <a:rPr lang="en-US" sz="3000" b="0" i="1" smtClean="0">
                          <a:latin typeface="Cambria Math" panose="02040503050406030204" pitchFamily="18" charset="0"/>
                        </a:rPr>
                        <m:t>=</m:t>
                      </m:r>
                      <m:sSubSup>
                        <m:sSubSupPr>
                          <m:ctrlPr>
                            <a:rPr lang="en-US" sz="3000" b="0" i="1" smtClean="0">
                              <a:latin typeface="Cambria Math" panose="02040503050406030204" pitchFamily="18" charset="0"/>
                            </a:rPr>
                          </m:ctrlPr>
                        </m:sSubSupPr>
                        <m:e>
                          <m:r>
                            <a:rPr lang="en-US" sz="3000" b="0" i="1" smtClean="0">
                              <a:latin typeface="Cambria Math" panose="02040503050406030204" pitchFamily="18" charset="0"/>
                            </a:rPr>
                            <m:t>𝑃</m:t>
                          </m:r>
                        </m:e>
                        <m:sub>
                          <m:r>
                            <a:rPr lang="en-US" sz="3000" b="0" i="1" smtClean="0">
                              <a:latin typeface="Cambria Math" panose="02040503050406030204" pitchFamily="18" charset="0"/>
                            </a:rPr>
                            <m:t>𝑐</m:t>
                          </m:r>
                        </m:sub>
                        <m:sup>
                          <m:r>
                            <a:rPr lang="en-US" sz="3000" b="0" i="1" smtClean="0">
                              <a:latin typeface="Cambria Math" panose="02040503050406030204" pitchFamily="18" charset="0"/>
                            </a:rPr>
                            <m:t>∗</m:t>
                          </m:r>
                        </m:sup>
                      </m:sSubSup>
                      <m:r>
                        <a:rPr lang="en-US" sz="3000" b="0" i="1" smtClean="0">
                          <a:latin typeface="Cambria Math" panose="02040503050406030204" pitchFamily="18" charset="0"/>
                        </a:rPr>
                        <m:t> −</m:t>
                      </m:r>
                      <m:sSubSup>
                        <m:sSubSupPr>
                          <m:ctrlPr>
                            <a:rPr lang="en-US" sz="3000" i="1">
                              <a:latin typeface="Cambria Math" panose="02040503050406030204" pitchFamily="18" charset="0"/>
                            </a:rPr>
                          </m:ctrlPr>
                        </m:sSubSupPr>
                        <m:e>
                          <m:r>
                            <a:rPr lang="en-US" sz="3000" b="0" i="1" smtClean="0">
                              <a:latin typeface="Cambria Math" panose="02040503050406030204" pitchFamily="18" charset="0"/>
                            </a:rPr>
                            <m:t>𝑥</m:t>
                          </m:r>
                          <m:r>
                            <a:rPr lang="en-US" sz="3000" b="0" i="1" smtClean="0">
                              <a:latin typeface="Cambria Math" panose="02040503050406030204" pitchFamily="18" charset="0"/>
                            </a:rPr>
                            <m:t>.</m:t>
                          </m:r>
                          <m:r>
                            <a:rPr lang="en-US" sz="3000" i="1">
                              <a:latin typeface="Cambria Math" panose="02040503050406030204" pitchFamily="18" charset="0"/>
                            </a:rPr>
                            <m:t>𝑃</m:t>
                          </m:r>
                        </m:e>
                        <m:sub>
                          <m:r>
                            <a:rPr lang="en-US" sz="3000" i="1">
                              <a:latin typeface="Cambria Math" panose="02040503050406030204" pitchFamily="18" charset="0"/>
                            </a:rPr>
                            <m:t>𝑐</m:t>
                          </m:r>
                        </m:sub>
                        <m:sup>
                          <m:r>
                            <a:rPr lang="en-US" sz="3000" b="0" i="1" smtClean="0">
                              <a:latin typeface="Cambria Math" panose="02040503050406030204" pitchFamily="18" charset="0"/>
                            </a:rPr>
                            <m:t>𝐼</m:t>
                          </m:r>
                        </m:sup>
                      </m:sSubSup>
                    </m:oMath>
                  </m:oMathPara>
                </a14:m>
                <a:endParaRPr lang="en-GB" sz="3000" dirty="0"/>
              </a:p>
            </p:txBody>
          </p:sp>
        </mc:Choice>
        <mc:Fallback>
          <p:sp>
            <p:nvSpPr>
              <p:cNvPr id="443" name="TextBox 442">
                <a:extLst>
                  <a:ext uri="{FF2B5EF4-FFF2-40B4-BE49-F238E27FC236}">
                    <a16:creationId xmlns:a16="http://schemas.microsoft.com/office/drawing/2014/main" id="{81BD020D-26D5-1836-0A29-6E979E4326BD}"/>
                  </a:ext>
                </a:extLst>
              </p:cNvPr>
              <p:cNvSpPr txBox="1">
                <a:spLocks noRot="1" noChangeAspect="1" noMove="1" noResize="1" noEditPoints="1" noAdjustHandles="1" noChangeArrowheads="1" noChangeShapeType="1" noTextEdit="1"/>
              </p:cNvSpPr>
              <p:nvPr/>
            </p:nvSpPr>
            <p:spPr>
              <a:xfrm>
                <a:off x="3478948" y="3429000"/>
                <a:ext cx="3321902" cy="46166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44" name="TextBox 443">
                <a:extLst>
                  <a:ext uri="{FF2B5EF4-FFF2-40B4-BE49-F238E27FC236}">
                    <a16:creationId xmlns:a16="http://schemas.microsoft.com/office/drawing/2014/main" id="{478FB8E0-430E-8FBC-F5BD-BE83FDD9856A}"/>
                  </a:ext>
                </a:extLst>
              </p:cNvPr>
              <p:cNvSpPr txBox="1"/>
              <p:nvPr/>
            </p:nvSpPr>
            <p:spPr>
              <a:xfrm>
                <a:off x="4242536" y="2021769"/>
                <a:ext cx="6848475" cy="1195584"/>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000" i="1" smtClean="0">
                          <a:latin typeface="Cambria Math" panose="02040503050406030204" pitchFamily="18" charset="0"/>
                        </a:rPr>
                        <m:t>z</m:t>
                      </m:r>
                      <m:r>
                        <a:rPr lang="en-US" sz="3000" b="0" i="1" smtClean="0">
                          <a:latin typeface="Cambria Math" panose="02040503050406030204" pitchFamily="18" charset="0"/>
                        </a:rPr>
                        <m:t>= </m:t>
                      </m:r>
                      <m:f>
                        <m:fPr>
                          <m:ctrlPr>
                            <a:rPr lang="en-US" sz="3000" b="0" i="1" smtClean="0">
                              <a:latin typeface="Cambria Math" panose="02040503050406030204" pitchFamily="18" charset="0"/>
                            </a:rPr>
                          </m:ctrlPr>
                        </m:fPr>
                        <m:num>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𝑓</m:t>
                              </m:r>
                            </m:e>
                            <m:sub>
                              <m:r>
                                <a:rPr lang="en-US" sz="3000" b="0" i="1" smtClean="0">
                                  <a:latin typeface="Cambria Math" panose="02040503050406030204" pitchFamily="18" charset="0"/>
                                </a:rPr>
                                <m:t>𝑤</m:t>
                              </m:r>
                            </m:sub>
                          </m:sSub>
                        </m:num>
                        <m:den>
                          <m:sSub>
                            <m:sSubPr>
                              <m:ctrlPr>
                                <a:rPr lang="en-US" sz="3000" i="1">
                                  <a:latin typeface="Cambria Math" panose="02040503050406030204" pitchFamily="18" charset="0"/>
                                </a:rPr>
                              </m:ctrlPr>
                            </m:sSubPr>
                            <m:e>
                              <m:r>
                                <a:rPr lang="en-US" sz="3000" i="1">
                                  <a:latin typeface="Cambria Math" panose="02040503050406030204" pitchFamily="18" charset="0"/>
                                </a:rPr>
                                <m:t>𝑓</m:t>
                              </m:r>
                            </m:e>
                            <m:sub>
                              <m:r>
                                <a:rPr lang="en-US" sz="3000" i="1">
                                  <a:latin typeface="Cambria Math" panose="02040503050406030204" pitchFamily="18" charset="0"/>
                                </a:rPr>
                                <m:t>𝑤</m:t>
                              </m:r>
                            </m:sub>
                          </m:sSub>
                          <m:sSup>
                            <m:sSupPr>
                              <m:ctrlPr>
                                <a:rPr lang="en-US" sz="3000" i="1">
                                  <a:latin typeface="Cambria Math" panose="02040503050406030204" pitchFamily="18" charset="0"/>
                                </a:rPr>
                              </m:ctrlPr>
                            </m:sSupPr>
                            <m:e>
                              <m:r>
                                <a:rPr lang="en-US" sz="3000" i="1">
                                  <a:latin typeface="Cambria Math" panose="02040503050406030204" pitchFamily="18" charset="0"/>
                                </a:rPr>
                                <m:t> </m:t>
                              </m:r>
                              <m:r>
                                <a:rPr lang="en-US" sz="3000" i="1">
                                  <a:latin typeface="Cambria Math" panose="02040503050406030204" pitchFamily="18" charset="0"/>
                                </a:rPr>
                                <m:t>𝑒𝑥𝑝</m:t>
                              </m:r>
                            </m:e>
                            <m:sup>
                              <m:r>
                                <a:rPr lang="en-US" sz="3000" i="1">
                                  <a:latin typeface="Cambria Math" panose="02040503050406030204" pitchFamily="18" charset="0"/>
                                </a:rPr>
                                <m:t>(−</m:t>
                              </m:r>
                              <m:f>
                                <m:fPr>
                                  <m:ctrlPr>
                                    <a:rPr lang="en-US" sz="3000" i="1">
                                      <a:latin typeface="Cambria Math" panose="02040503050406030204" pitchFamily="18" charset="0"/>
                                    </a:rPr>
                                  </m:ctrlPr>
                                </m:fPr>
                                <m:num>
                                  <m:sSub>
                                    <m:sSubPr>
                                      <m:ctrlPr>
                                        <a:rPr lang="en-US" sz="3000" i="1">
                                          <a:latin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rPr>
                                        <m:t>𝐸</m:t>
                                      </m:r>
                                    </m:e>
                                    <m:sub>
                                      <m:r>
                                        <a:rPr lang="en-US" sz="3000" i="1">
                                          <a:latin typeface="Cambria Math" panose="02040503050406030204" pitchFamily="18" charset="0"/>
                                        </a:rPr>
                                        <m:t>𝐼</m:t>
                                      </m:r>
                                    </m:sub>
                                  </m:sSub>
                                </m:num>
                                <m:den>
                                  <m:r>
                                    <a:rPr lang="en-US" sz="3000" i="1">
                                      <a:latin typeface="Cambria Math" panose="02040503050406030204" pitchFamily="18" charset="0"/>
                                    </a:rPr>
                                    <m:t>𝑐</m:t>
                                  </m:r>
                                </m:den>
                              </m:f>
                              <m:r>
                                <a:rPr lang="en-US" sz="3000" i="1">
                                  <a:latin typeface="Cambria Math" panose="02040503050406030204" pitchFamily="18" charset="0"/>
                                </a:rPr>
                                <m:t>)</m:t>
                              </m:r>
                            </m:sup>
                          </m:sSup>
                          <m:r>
                            <a:rPr lang="en-US" sz="3000" b="0" i="1" smtClean="0">
                              <a:latin typeface="Cambria Math" panose="02040503050406030204" pitchFamily="18" charset="0"/>
                            </a:rPr>
                            <m:t>+</m:t>
                          </m:r>
                          <m:d>
                            <m:dPr>
                              <m:ctrlPr>
                                <a:rPr lang="en-US" sz="3000" b="0" i="1" smtClean="0">
                                  <a:latin typeface="Cambria Math" panose="02040503050406030204" pitchFamily="18" charset="0"/>
                                </a:rPr>
                              </m:ctrlPr>
                            </m:dPr>
                            <m:e>
                              <m:r>
                                <a:rPr lang="en-US" sz="3000" b="0" i="1" smtClean="0">
                                  <a:latin typeface="Cambria Math" panose="02040503050406030204" pitchFamily="18" charset="0"/>
                                </a:rPr>
                                <m:t>1</m:t>
                              </m:r>
                              <m:r>
                                <a:rPr lang="en-US" sz="3000" b="0" i="1" smtClean="0">
                                  <a:latin typeface="Cambria Math" panose="02040503050406030204" pitchFamily="18" charset="0"/>
                                </a:rPr>
                                <m:t>−</m:t>
                              </m:r>
                              <m:sSub>
                                <m:sSubPr>
                                  <m:ctrlPr>
                                    <a:rPr lang="en-US" sz="3000" i="1">
                                      <a:latin typeface="Cambria Math" panose="02040503050406030204" pitchFamily="18" charset="0"/>
                                    </a:rPr>
                                  </m:ctrlPr>
                                </m:sSubPr>
                                <m:e>
                                  <m:r>
                                    <a:rPr lang="en-US" sz="3000" i="1">
                                      <a:latin typeface="Cambria Math" panose="02040503050406030204" pitchFamily="18" charset="0"/>
                                    </a:rPr>
                                    <m:t>𝑓</m:t>
                                  </m:r>
                                </m:e>
                                <m:sub>
                                  <m:r>
                                    <a:rPr lang="en-US" sz="3000" i="1">
                                      <a:latin typeface="Cambria Math" panose="02040503050406030204" pitchFamily="18" charset="0"/>
                                    </a:rPr>
                                    <m:t>𝑤</m:t>
                                  </m:r>
                                </m:sub>
                              </m:sSub>
                            </m:e>
                          </m:d>
                          <m:sSup>
                            <m:sSupPr>
                              <m:ctrlPr>
                                <a:rPr lang="en-US" sz="3000" i="1">
                                  <a:latin typeface="Cambria Math" panose="02040503050406030204" pitchFamily="18" charset="0"/>
                                </a:rPr>
                              </m:ctrlPr>
                            </m:sSupPr>
                            <m:e>
                              <m:r>
                                <a:rPr lang="en-US" sz="3000" i="1">
                                  <a:latin typeface="Cambria Math" panose="02040503050406030204" pitchFamily="18" charset="0"/>
                                </a:rPr>
                                <m:t> </m:t>
                              </m:r>
                              <m:r>
                                <a:rPr lang="en-US" sz="3000" i="1">
                                  <a:latin typeface="Cambria Math" panose="02040503050406030204" pitchFamily="18" charset="0"/>
                                </a:rPr>
                                <m:t>𝑒𝑥𝑝</m:t>
                              </m:r>
                            </m:e>
                            <m:sup>
                              <m:r>
                                <a:rPr lang="en-US" sz="3000" i="1">
                                  <a:latin typeface="Cambria Math" panose="02040503050406030204" pitchFamily="18" charset="0"/>
                                </a:rPr>
                                <m:t>(−</m:t>
                              </m:r>
                              <m:f>
                                <m:fPr>
                                  <m:ctrlPr>
                                    <a:rPr lang="en-US" sz="3000" i="1">
                                      <a:latin typeface="Cambria Math" panose="02040503050406030204" pitchFamily="18" charset="0"/>
                                    </a:rPr>
                                  </m:ctrlPr>
                                </m:fPr>
                                <m:num>
                                  <m:sSub>
                                    <m:sSubPr>
                                      <m:ctrlPr>
                                        <a:rPr lang="en-US" sz="3000" i="1">
                                          <a:latin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rPr>
                                        <m:t>𝐸</m:t>
                                      </m:r>
                                    </m:e>
                                    <m:sub>
                                      <m:r>
                                        <a:rPr lang="en-US" sz="3000" b="0" i="1" smtClean="0">
                                          <a:latin typeface="Cambria Math" panose="02040503050406030204" pitchFamily="18" charset="0"/>
                                        </a:rPr>
                                        <m:t>𝐷</m:t>
                                      </m:r>
                                    </m:sub>
                                  </m:sSub>
                                </m:num>
                                <m:den>
                                  <m:r>
                                    <a:rPr lang="en-US" sz="3000" i="1">
                                      <a:latin typeface="Cambria Math" panose="02040503050406030204" pitchFamily="18" charset="0"/>
                                    </a:rPr>
                                    <m:t>𝑐</m:t>
                                  </m:r>
                                </m:den>
                              </m:f>
                              <m:r>
                                <a:rPr lang="en-US" sz="3000" i="1">
                                  <a:latin typeface="Cambria Math" panose="02040503050406030204" pitchFamily="18" charset="0"/>
                                </a:rPr>
                                <m:t>)</m:t>
                              </m:r>
                            </m:sup>
                          </m:sSup>
                        </m:den>
                      </m:f>
                    </m:oMath>
                  </m:oMathPara>
                </a14:m>
                <a:endParaRPr lang="en-GB" sz="3000" dirty="0"/>
              </a:p>
            </p:txBody>
          </p:sp>
        </mc:Choice>
        <mc:Fallback>
          <p:sp>
            <p:nvSpPr>
              <p:cNvPr id="444" name="TextBox 443">
                <a:extLst>
                  <a:ext uri="{FF2B5EF4-FFF2-40B4-BE49-F238E27FC236}">
                    <a16:creationId xmlns:a16="http://schemas.microsoft.com/office/drawing/2014/main" id="{478FB8E0-430E-8FBC-F5BD-BE83FDD9856A}"/>
                  </a:ext>
                </a:extLst>
              </p:cNvPr>
              <p:cNvSpPr txBox="1">
                <a:spLocks noRot="1" noChangeAspect="1" noMove="1" noResize="1" noEditPoints="1" noAdjustHandles="1" noChangeArrowheads="1" noChangeShapeType="1" noTextEdit="1"/>
              </p:cNvSpPr>
              <p:nvPr/>
            </p:nvSpPr>
            <p:spPr>
              <a:xfrm>
                <a:off x="4242536" y="2021769"/>
                <a:ext cx="6848475" cy="119558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45" name="TextBox 444">
                <a:extLst>
                  <a:ext uri="{FF2B5EF4-FFF2-40B4-BE49-F238E27FC236}">
                    <a16:creationId xmlns:a16="http://schemas.microsoft.com/office/drawing/2014/main" id="{0C435CC8-4373-A78A-2DAC-8A4F9A7E039C}"/>
                  </a:ext>
                </a:extLst>
              </p:cNvPr>
              <p:cNvSpPr txBox="1"/>
              <p:nvPr/>
            </p:nvSpPr>
            <p:spPr>
              <a:xfrm>
                <a:off x="8100442" y="3429000"/>
                <a:ext cx="3435771" cy="461665"/>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rPr>
                            <m:t>𝐸</m:t>
                          </m:r>
                        </m:e>
                        <m:sub>
                          <m:r>
                            <a:rPr lang="en-US" sz="3000" b="0" i="1" smtClean="0">
                              <a:latin typeface="Cambria Math" panose="02040503050406030204" pitchFamily="18" charset="0"/>
                            </a:rPr>
                            <m:t>𝐷</m:t>
                          </m:r>
                        </m:sub>
                      </m:sSub>
                      <m:r>
                        <a:rPr lang="en-US" sz="3000" b="0" i="1" smtClean="0">
                          <a:latin typeface="Cambria Math" panose="02040503050406030204" pitchFamily="18" charset="0"/>
                        </a:rPr>
                        <m:t>=</m:t>
                      </m:r>
                      <m:sSubSup>
                        <m:sSubSupPr>
                          <m:ctrlPr>
                            <a:rPr lang="en-US" sz="3000" b="0" i="1" smtClean="0">
                              <a:latin typeface="Cambria Math" panose="02040503050406030204" pitchFamily="18" charset="0"/>
                            </a:rPr>
                          </m:ctrlPr>
                        </m:sSubSupPr>
                        <m:e>
                          <m:sSubSup>
                            <m:sSubSupPr>
                              <m:ctrlPr>
                                <a:rPr lang="en-US" sz="3000" i="1">
                                  <a:latin typeface="Cambria Math" panose="02040503050406030204" pitchFamily="18" charset="0"/>
                                </a:rPr>
                              </m:ctrlPr>
                            </m:sSubSupPr>
                            <m:e>
                              <m:r>
                                <a:rPr lang="en-US" sz="3000" b="0" i="1" smtClean="0">
                                  <a:latin typeface="Cambria Math" panose="02040503050406030204" pitchFamily="18" charset="0"/>
                                </a:rPr>
                                <m:t>𝑥</m:t>
                              </m:r>
                              <m:r>
                                <a:rPr lang="en-US" sz="3000" b="0" i="1" smtClean="0">
                                  <a:latin typeface="Cambria Math" panose="02040503050406030204" pitchFamily="18" charset="0"/>
                                </a:rPr>
                                <m:t>.</m:t>
                              </m:r>
                              <m:r>
                                <a:rPr lang="en-US" sz="3000" i="1">
                                  <a:latin typeface="Cambria Math" panose="02040503050406030204" pitchFamily="18" charset="0"/>
                                </a:rPr>
                                <m:t>𝑃</m:t>
                              </m:r>
                            </m:e>
                            <m:sub>
                              <m:r>
                                <a:rPr lang="en-US" sz="3000" i="1">
                                  <a:latin typeface="Cambria Math" panose="02040503050406030204" pitchFamily="18" charset="0"/>
                                </a:rPr>
                                <m:t>𝑐</m:t>
                              </m:r>
                            </m:sub>
                            <m:sup>
                              <m:r>
                                <a:rPr lang="en-US" sz="3000" b="0" i="1" smtClean="0">
                                  <a:latin typeface="Cambria Math" panose="02040503050406030204" pitchFamily="18" charset="0"/>
                                </a:rPr>
                                <m:t>𝐷</m:t>
                              </m:r>
                            </m:sup>
                          </m:sSubSup>
                          <m:r>
                            <a:rPr lang="en-US" sz="3000" b="0" i="1" smtClean="0">
                              <a:latin typeface="Cambria Math" panose="02040503050406030204" pitchFamily="18" charset="0"/>
                            </a:rPr>
                            <m:t> − </m:t>
                          </m:r>
                          <m:r>
                            <a:rPr lang="en-US" sz="3000" b="0" i="1" smtClean="0">
                              <a:latin typeface="Cambria Math" panose="02040503050406030204" pitchFamily="18" charset="0"/>
                            </a:rPr>
                            <m:t>𝑃</m:t>
                          </m:r>
                        </m:e>
                        <m:sub>
                          <m:r>
                            <a:rPr lang="en-US" sz="3000" b="0" i="1" smtClean="0">
                              <a:latin typeface="Cambria Math" panose="02040503050406030204" pitchFamily="18" charset="0"/>
                            </a:rPr>
                            <m:t>𝑐</m:t>
                          </m:r>
                        </m:sub>
                        <m:sup>
                          <m:r>
                            <a:rPr lang="en-US" sz="3000" b="0" i="1" smtClean="0">
                              <a:latin typeface="Cambria Math" panose="02040503050406030204" pitchFamily="18" charset="0"/>
                            </a:rPr>
                            <m:t>∗</m:t>
                          </m:r>
                        </m:sup>
                      </m:sSubSup>
                    </m:oMath>
                  </m:oMathPara>
                </a14:m>
                <a:endParaRPr lang="en-GB" sz="3000" dirty="0"/>
              </a:p>
            </p:txBody>
          </p:sp>
        </mc:Choice>
        <mc:Fallback>
          <p:sp>
            <p:nvSpPr>
              <p:cNvPr id="445" name="TextBox 444">
                <a:extLst>
                  <a:ext uri="{FF2B5EF4-FFF2-40B4-BE49-F238E27FC236}">
                    <a16:creationId xmlns:a16="http://schemas.microsoft.com/office/drawing/2014/main" id="{0C435CC8-4373-A78A-2DAC-8A4F9A7E039C}"/>
                  </a:ext>
                </a:extLst>
              </p:cNvPr>
              <p:cNvSpPr txBox="1">
                <a:spLocks noRot="1" noChangeAspect="1" noMove="1" noResize="1" noEditPoints="1" noAdjustHandles="1" noChangeArrowheads="1" noChangeShapeType="1" noTextEdit="1"/>
              </p:cNvSpPr>
              <p:nvPr/>
            </p:nvSpPr>
            <p:spPr>
              <a:xfrm>
                <a:off x="8100442" y="3429000"/>
                <a:ext cx="3435771" cy="46166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47" name="TextBox 446">
                <a:extLst>
                  <a:ext uri="{FF2B5EF4-FFF2-40B4-BE49-F238E27FC236}">
                    <a16:creationId xmlns:a16="http://schemas.microsoft.com/office/drawing/2014/main" id="{2FFFD166-1BA8-8DB9-1135-5FC4EA325C8F}"/>
                  </a:ext>
                </a:extLst>
              </p:cNvPr>
              <p:cNvSpPr txBox="1"/>
              <p:nvPr/>
            </p:nvSpPr>
            <p:spPr>
              <a:xfrm>
                <a:off x="3478948" y="4102312"/>
                <a:ext cx="5931752" cy="369332"/>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14:m>
                  <m:oMathPara xmlns:m="http://schemas.openxmlformats.org/officeDocument/2006/math">
                    <m:oMathParaPr>
                      <m:jc m:val="left"/>
                    </m:oMathParaPr>
                    <m:oMath xmlns:m="http://schemas.openxmlformats.org/officeDocument/2006/math">
                      <m:sSubSup>
                        <m:sSubSupPr>
                          <m:ctrlPr>
                            <a:rPr lang="en-US" sz="2400" i="1" smtClean="0">
                              <a:latin typeface="Cambria Math" panose="02040503050406030204" pitchFamily="18" charset="0"/>
                            </a:rPr>
                          </m:ctrlPr>
                        </m:sSubSupPr>
                        <m:e>
                          <m:r>
                            <a:rPr lang="en-US" sz="2400" i="1">
                              <a:latin typeface="Cambria Math" panose="02040503050406030204" pitchFamily="18" charset="0"/>
                            </a:rPr>
                            <m:t>𝑃</m:t>
                          </m:r>
                        </m:e>
                        <m:sub>
                          <m:r>
                            <a:rPr lang="en-US" sz="2400" i="1">
                              <a:latin typeface="Cambria Math" panose="02040503050406030204" pitchFamily="18" charset="0"/>
                            </a:rPr>
                            <m:t>𝑐</m:t>
                          </m:r>
                        </m:sub>
                        <m:sup>
                          <m:r>
                            <a:rPr lang="en-US" sz="2400" i="1">
                              <a:latin typeface="Cambria Math" panose="02040503050406030204" pitchFamily="18" charset="0"/>
                            </a:rPr>
                            <m:t>𝐷</m:t>
                          </m:r>
                        </m:sup>
                      </m:sSubSup>
                      <m:r>
                        <a:rPr lang="en-US" sz="2400" b="0" i="1" smtClean="0">
                          <a:latin typeface="Cambria Math" panose="02040503050406030204" pitchFamily="18" charset="0"/>
                        </a:rPr>
                        <m:t>=</m:t>
                      </m:r>
                      <m:r>
                        <m:rPr>
                          <m:nor/>
                        </m:rPr>
                        <a:rPr lang="en-US" sz="2400" b="0" i="0" smtClean="0">
                          <a:latin typeface="Cambria Math" panose="02040503050406030204" pitchFamily="18" charset="0"/>
                        </a:rPr>
                        <m:t>Entry</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capillary</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pressure</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for</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drainage</m:t>
                      </m:r>
                    </m:oMath>
                  </m:oMathPara>
                </a14:m>
                <a:endParaRPr lang="en-GB" sz="2400" dirty="0"/>
              </a:p>
            </p:txBody>
          </p:sp>
        </mc:Choice>
        <mc:Fallback>
          <p:sp>
            <p:nvSpPr>
              <p:cNvPr id="447" name="TextBox 446">
                <a:extLst>
                  <a:ext uri="{FF2B5EF4-FFF2-40B4-BE49-F238E27FC236}">
                    <a16:creationId xmlns:a16="http://schemas.microsoft.com/office/drawing/2014/main" id="{2FFFD166-1BA8-8DB9-1135-5FC4EA325C8F}"/>
                  </a:ext>
                </a:extLst>
              </p:cNvPr>
              <p:cNvSpPr txBox="1">
                <a:spLocks noRot="1" noChangeAspect="1" noMove="1" noResize="1" noEditPoints="1" noAdjustHandles="1" noChangeArrowheads="1" noChangeShapeType="1" noTextEdit="1"/>
              </p:cNvSpPr>
              <p:nvPr/>
            </p:nvSpPr>
            <p:spPr>
              <a:xfrm>
                <a:off x="3478948" y="4102312"/>
                <a:ext cx="5931752" cy="369332"/>
              </a:xfrm>
              <a:prstGeom prst="rect">
                <a:avLst/>
              </a:prstGeom>
              <a:blipFill>
                <a:blip r:embed="rId10"/>
                <a:stretch>
                  <a:fillRect l="-1744" b="-3015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48" name="TextBox 447">
                <a:extLst>
                  <a:ext uri="{FF2B5EF4-FFF2-40B4-BE49-F238E27FC236}">
                    <a16:creationId xmlns:a16="http://schemas.microsoft.com/office/drawing/2014/main" id="{18D2E2E7-662F-6B79-1203-4797E5B8DD1C}"/>
                  </a:ext>
                </a:extLst>
              </p:cNvPr>
              <p:cNvSpPr txBox="1"/>
              <p:nvPr/>
            </p:nvSpPr>
            <p:spPr>
              <a:xfrm>
                <a:off x="3478948" y="4694428"/>
                <a:ext cx="5931752" cy="369332"/>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14:m>
                  <m:oMathPara xmlns:m="http://schemas.openxmlformats.org/officeDocument/2006/math">
                    <m:oMathParaPr>
                      <m:jc m:val="left"/>
                    </m:oMathParaPr>
                    <m:oMath xmlns:m="http://schemas.openxmlformats.org/officeDocument/2006/math">
                      <m:sSubSup>
                        <m:sSubSupPr>
                          <m:ctrlPr>
                            <a:rPr lang="en-US" sz="2400" i="1" smtClean="0">
                              <a:latin typeface="Cambria Math" panose="02040503050406030204" pitchFamily="18" charset="0"/>
                            </a:rPr>
                          </m:ctrlPr>
                        </m:sSubSupPr>
                        <m:e>
                          <m:r>
                            <a:rPr lang="en-US" sz="2400" i="1">
                              <a:latin typeface="Cambria Math" panose="02040503050406030204" pitchFamily="18" charset="0"/>
                            </a:rPr>
                            <m:t>𝑃</m:t>
                          </m:r>
                        </m:e>
                        <m:sub>
                          <m:r>
                            <a:rPr lang="en-US" sz="2400" i="1">
                              <a:latin typeface="Cambria Math" panose="02040503050406030204" pitchFamily="18" charset="0"/>
                            </a:rPr>
                            <m:t>𝑐</m:t>
                          </m:r>
                        </m:sub>
                        <m:sup>
                          <m:r>
                            <a:rPr lang="en-US" sz="2400" b="0" i="1" smtClean="0">
                              <a:latin typeface="Cambria Math" panose="02040503050406030204" pitchFamily="18" charset="0"/>
                            </a:rPr>
                            <m:t>𝐼</m:t>
                          </m:r>
                        </m:sup>
                      </m:sSubSup>
                      <m:r>
                        <a:rPr lang="en-US" sz="2400" b="0" i="1" smtClean="0">
                          <a:latin typeface="Cambria Math" panose="02040503050406030204" pitchFamily="18" charset="0"/>
                        </a:rPr>
                        <m:t>=</m:t>
                      </m:r>
                      <m:r>
                        <m:rPr>
                          <m:nor/>
                        </m:rPr>
                        <a:rPr lang="en-US" sz="2400" b="0" i="0" smtClean="0">
                          <a:latin typeface="Cambria Math" panose="02040503050406030204" pitchFamily="18" charset="0"/>
                        </a:rPr>
                        <m:t>Entry</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capillary</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pressure</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for</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imbibition</m:t>
                      </m:r>
                    </m:oMath>
                  </m:oMathPara>
                </a14:m>
                <a:endParaRPr lang="en-GB" sz="2400" dirty="0"/>
              </a:p>
            </p:txBody>
          </p:sp>
        </mc:Choice>
        <mc:Fallback>
          <p:sp>
            <p:nvSpPr>
              <p:cNvPr id="448" name="TextBox 447">
                <a:extLst>
                  <a:ext uri="{FF2B5EF4-FFF2-40B4-BE49-F238E27FC236}">
                    <a16:creationId xmlns:a16="http://schemas.microsoft.com/office/drawing/2014/main" id="{18D2E2E7-662F-6B79-1203-4797E5B8DD1C}"/>
                  </a:ext>
                </a:extLst>
              </p:cNvPr>
              <p:cNvSpPr txBox="1">
                <a:spLocks noRot="1" noChangeAspect="1" noMove="1" noResize="1" noEditPoints="1" noAdjustHandles="1" noChangeArrowheads="1" noChangeShapeType="1" noTextEdit="1"/>
              </p:cNvSpPr>
              <p:nvPr/>
            </p:nvSpPr>
            <p:spPr>
              <a:xfrm>
                <a:off x="3478948" y="4694428"/>
                <a:ext cx="5931752" cy="369332"/>
              </a:xfrm>
              <a:prstGeom prst="rect">
                <a:avLst/>
              </a:prstGeom>
              <a:blipFill>
                <a:blip r:embed="rId11"/>
                <a:stretch>
                  <a:fillRect l="-1744" b="-317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9" name="TextBox 448">
                <a:extLst>
                  <a:ext uri="{FF2B5EF4-FFF2-40B4-BE49-F238E27FC236}">
                    <a16:creationId xmlns:a16="http://schemas.microsoft.com/office/drawing/2014/main" id="{8860DF2E-B11D-85D8-4808-4076A06F8BFE}"/>
                  </a:ext>
                </a:extLst>
              </p:cNvPr>
              <p:cNvSpPr txBox="1"/>
              <p:nvPr/>
            </p:nvSpPr>
            <p:spPr>
              <a:xfrm>
                <a:off x="3478948" y="6328032"/>
                <a:ext cx="5931752" cy="369332"/>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m:rPr>
                          <m:nor/>
                        </m:rPr>
                        <a:rPr lang="en-US" sz="2400" b="0" i="0" smtClean="0">
                          <a:latin typeface="Cambria Math" panose="02040503050406030204" pitchFamily="18" charset="0"/>
                        </a:rPr>
                        <m:t>Tuning</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parameter</m:t>
                      </m:r>
                    </m:oMath>
                  </m:oMathPara>
                </a14:m>
                <a:endParaRPr lang="en-GB" sz="2400" dirty="0"/>
              </a:p>
            </p:txBody>
          </p:sp>
        </mc:Choice>
        <mc:Fallback xmlns="">
          <p:sp>
            <p:nvSpPr>
              <p:cNvPr id="449" name="TextBox 448">
                <a:extLst>
                  <a:ext uri="{FF2B5EF4-FFF2-40B4-BE49-F238E27FC236}">
                    <a16:creationId xmlns:a16="http://schemas.microsoft.com/office/drawing/2014/main" id="{8860DF2E-B11D-85D8-4808-4076A06F8BFE}"/>
                  </a:ext>
                </a:extLst>
              </p:cNvPr>
              <p:cNvSpPr txBox="1">
                <a:spLocks noRot="1" noChangeAspect="1" noMove="1" noResize="1" noEditPoints="1" noAdjustHandles="1" noChangeArrowheads="1" noChangeShapeType="1" noTextEdit="1"/>
              </p:cNvSpPr>
              <p:nvPr/>
            </p:nvSpPr>
            <p:spPr>
              <a:xfrm>
                <a:off x="3478948" y="6328032"/>
                <a:ext cx="5931752" cy="369332"/>
              </a:xfrm>
              <a:prstGeom prst="rect">
                <a:avLst/>
              </a:prstGeom>
              <a:blipFill>
                <a:blip r:embed="rId12"/>
                <a:stretch>
                  <a:fillRect l="-1231" b="-3015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50" name="TextBox 449">
                <a:extLst>
                  <a:ext uri="{FF2B5EF4-FFF2-40B4-BE49-F238E27FC236}">
                    <a16:creationId xmlns:a16="http://schemas.microsoft.com/office/drawing/2014/main" id="{282474E3-D4F1-AB66-5F78-BCB8C0B35913}"/>
                  </a:ext>
                </a:extLst>
              </p:cNvPr>
              <p:cNvSpPr txBox="1"/>
              <p:nvPr/>
            </p:nvSpPr>
            <p:spPr>
              <a:xfrm>
                <a:off x="3478948" y="5200904"/>
                <a:ext cx="5931752" cy="369332"/>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14:m>
                  <m:oMathPara xmlns:m="http://schemas.openxmlformats.org/officeDocument/2006/math">
                    <m:oMathParaPr>
                      <m:jc m:val="left"/>
                    </m:oMathParaPr>
                    <m:oMath xmlns:m="http://schemas.openxmlformats.org/officeDocument/2006/math">
                      <m:sSubSup>
                        <m:sSubSupPr>
                          <m:ctrlPr>
                            <a:rPr lang="en-US" sz="2400" i="1" smtClean="0">
                              <a:latin typeface="Cambria Math" panose="02040503050406030204" pitchFamily="18" charset="0"/>
                            </a:rPr>
                          </m:ctrlPr>
                        </m:sSubSupPr>
                        <m:e>
                          <m:r>
                            <a:rPr lang="en-US" sz="2400" i="1">
                              <a:latin typeface="Cambria Math" panose="02040503050406030204" pitchFamily="18" charset="0"/>
                            </a:rPr>
                            <m:t>𝑃</m:t>
                          </m:r>
                        </m:e>
                        <m:sub>
                          <m:r>
                            <a:rPr lang="en-US" sz="2400" i="1">
                              <a:latin typeface="Cambria Math" panose="02040503050406030204" pitchFamily="18" charset="0"/>
                            </a:rPr>
                            <m:t>𝑐</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r>
                        <m:rPr>
                          <m:nor/>
                        </m:rPr>
                        <a:rPr lang="en-US" sz="2400" b="0" i="0" smtClean="0">
                          <a:latin typeface="Cambria Math" panose="02040503050406030204" pitchFamily="18" charset="0"/>
                        </a:rPr>
                        <m:t>Prevailing</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capillary</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pressure</m:t>
                      </m:r>
                    </m:oMath>
                  </m:oMathPara>
                </a14:m>
                <a:endParaRPr lang="en-GB" sz="2400" dirty="0"/>
              </a:p>
            </p:txBody>
          </p:sp>
        </mc:Choice>
        <mc:Fallback>
          <p:sp>
            <p:nvSpPr>
              <p:cNvPr id="450" name="TextBox 449">
                <a:extLst>
                  <a:ext uri="{FF2B5EF4-FFF2-40B4-BE49-F238E27FC236}">
                    <a16:creationId xmlns:a16="http://schemas.microsoft.com/office/drawing/2014/main" id="{282474E3-D4F1-AB66-5F78-BCB8C0B35913}"/>
                  </a:ext>
                </a:extLst>
              </p:cNvPr>
              <p:cNvSpPr txBox="1">
                <a:spLocks noRot="1" noChangeAspect="1" noMove="1" noResize="1" noEditPoints="1" noAdjustHandles="1" noChangeArrowheads="1" noChangeShapeType="1" noTextEdit="1"/>
              </p:cNvSpPr>
              <p:nvPr/>
            </p:nvSpPr>
            <p:spPr>
              <a:xfrm>
                <a:off x="3478948" y="5200904"/>
                <a:ext cx="5931752" cy="369332"/>
              </a:xfrm>
              <a:prstGeom prst="rect">
                <a:avLst/>
              </a:prstGeom>
              <a:blipFill>
                <a:blip r:embed="rId13"/>
                <a:stretch>
                  <a:fillRect l="-1744" b="-3174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4DE281F-A7AC-6451-5EB8-B1A651A6B86B}"/>
                  </a:ext>
                </a:extLst>
              </p:cNvPr>
              <p:cNvSpPr txBox="1"/>
              <p:nvPr/>
            </p:nvSpPr>
            <p:spPr>
              <a:xfrm>
                <a:off x="3478948" y="5773042"/>
                <a:ext cx="6229948" cy="369332"/>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14:m>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m:t>
                    </m:r>
                    <m:r>
                      <m:rPr>
                        <m:nor/>
                      </m:rPr>
                      <a:rPr lang="en-US" sz="2400" b="0" i="0" smtClean="0">
                        <a:latin typeface="Cambria Math" panose="02040503050406030204" pitchFamily="18" charset="0"/>
                      </a:rPr>
                      <m:t>Agiture</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a</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measure</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of</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agitation</m:t>
                    </m:r>
                    <m:r>
                      <m:rPr>
                        <m:nor/>
                      </m:rPr>
                      <a:rPr lang="en-US" sz="2400" b="0" i="0" smtClean="0">
                        <a:latin typeface="Cambria Math" panose="02040503050406030204" pitchFamily="18" charset="0"/>
                      </a:rPr>
                      <m:t>),</m:t>
                    </m:r>
                  </m:oMath>
                </a14:m>
                <a:r>
                  <a:rPr lang="en-GB" sz="2400" dirty="0"/>
                  <a:t> unit of Pa</a:t>
                </a:r>
              </a:p>
            </p:txBody>
          </p:sp>
        </mc:Choice>
        <mc:Fallback>
          <p:sp>
            <p:nvSpPr>
              <p:cNvPr id="3" name="TextBox 2">
                <a:extLst>
                  <a:ext uri="{FF2B5EF4-FFF2-40B4-BE49-F238E27FC236}">
                    <a16:creationId xmlns:a16="http://schemas.microsoft.com/office/drawing/2014/main" id="{84DE281F-A7AC-6451-5EB8-B1A651A6B86B}"/>
                  </a:ext>
                </a:extLst>
              </p:cNvPr>
              <p:cNvSpPr txBox="1">
                <a:spLocks noRot="1" noChangeAspect="1" noMove="1" noResize="1" noEditPoints="1" noAdjustHandles="1" noChangeArrowheads="1" noChangeShapeType="1" noTextEdit="1"/>
              </p:cNvSpPr>
              <p:nvPr/>
            </p:nvSpPr>
            <p:spPr>
              <a:xfrm>
                <a:off x="3478948" y="5773042"/>
                <a:ext cx="6229948" cy="369332"/>
              </a:xfrm>
              <a:prstGeom prst="rect">
                <a:avLst/>
              </a:prstGeom>
              <a:blipFill>
                <a:blip r:embed="rId14"/>
                <a:stretch>
                  <a:fillRect l="-1172" t="-22222" b="-46032"/>
                </a:stretch>
              </a:blipFill>
            </p:spPr>
            <p:txBody>
              <a:bodyPr/>
              <a:lstStyle/>
              <a:p>
                <a:r>
                  <a:rPr lang="en-GB">
                    <a:noFill/>
                  </a:rPr>
                  <a:t> </a:t>
                </a:r>
              </a:p>
            </p:txBody>
          </p:sp>
        </mc:Fallback>
      </mc:AlternateContent>
    </p:spTree>
    <p:extLst>
      <p:ext uri="{BB962C8B-B14F-4D97-AF65-F5344CB8AC3E}">
        <p14:creationId xmlns:p14="http://schemas.microsoft.com/office/powerpoint/2010/main" val="26402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41"/>
                                        </p:tgtEl>
                                        <p:attrNameLst>
                                          <p:attrName>style.visibility</p:attrName>
                                        </p:attrNameLst>
                                      </p:cBhvr>
                                      <p:to>
                                        <p:strVal val="visible"/>
                                      </p:to>
                                    </p:set>
                                    <p:animEffect transition="in" filter="fade">
                                      <p:cBhvr>
                                        <p:cTn id="11" dur="1000"/>
                                        <p:tgtEl>
                                          <p:spTgt spid="441"/>
                                        </p:tgtEl>
                                      </p:cBhvr>
                                    </p:animEffect>
                                    <p:anim calcmode="lin" valueType="num">
                                      <p:cBhvr>
                                        <p:cTn id="12" dur="1000" fill="hold"/>
                                        <p:tgtEl>
                                          <p:spTgt spid="441"/>
                                        </p:tgtEl>
                                        <p:attrNameLst>
                                          <p:attrName>ppt_x</p:attrName>
                                        </p:attrNameLst>
                                      </p:cBhvr>
                                      <p:tavLst>
                                        <p:tav tm="0">
                                          <p:val>
                                            <p:strVal val="#ppt_x"/>
                                          </p:val>
                                        </p:tav>
                                        <p:tav tm="100000">
                                          <p:val>
                                            <p:strVal val="#ppt_x"/>
                                          </p:val>
                                        </p:tav>
                                      </p:tavLst>
                                    </p:anim>
                                    <p:anim calcmode="lin" valueType="num">
                                      <p:cBhvr>
                                        <p:cTn id="13" dur="1000" fill="hold"/>
                                        <p:tgtEl>
                                          <p:spTgt spid="44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44"/>
                                        </p:tgtEl>
                                        <p:attrNameLst>
                                          <p:attrName>style.visibility</p:attrName>
                                        </p:attrNameLst>
                                      </p:cBhvr>
                                      <p:to>
                                        <p:strVal val="visible"/>
                                      </p:to>
                                    </p:set>
                                    <p:animEffect transition="in" filter="fade">
                                      <p:cBhvr>
                                        <p:cTn id="18" dur="1000"/>
                                        <p:tgtEl>
                                          <p:spTgt spid="444"/>
                                        </p:tgtEl>
                                      </p:cBhvr>
                                    </p:animEffect>
                                    <p:anim calcmode="lin" valueType="num">
                                      <p:cBhvr>
                                        <p:cTn id="19" dur="1000" fill="hold"/>
                                        <p:tgtEl>
                                          <p:spTgt spid="444"/>
                                        </p:tgtEl>
                                        <p:attrNameLst>
                                          <p:attrName>ppt_x</p:attrName>
                                        </p:attrNameLst>
                                      </p:cBhvr>
                                      <p:tavLst>
                                        <p:tav tm="0">
                                          <p:val>
                                            <p:strVal val="#ppt_x"/>
                                          </p:val>
                                        </p:tav>
                                        <p:tav tm="100000">
                                          <p:val>
                                            <p:strVal val="#ppt_x"/>
                                          </p:val>
                                        </p:tav>
                                      </p:tavLst>
                                    </p:anim>
                                    <p:anim calcmode="lin" valueType="num">
                                      <p:cBhvr>
                                        <p:cTn id="20" dur="1000" fill="hold"/>
                                        <p:tgtEl>
                                          <p:spTgt spid="44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43"/>
                                        </p:tgtEl>
                                        <p:attrNameLst>
                                          <p:attrName>style.visibility</p:attrName>
                                        </p:attrNameLst>
                                      </p:cBhvr>
                                      <p:to>
                                        <p:strVal val="visible"/>
                                      </p:to>
                                    </p:set>
                                    <p:animEffect transition="in" filter="fade">
                                      <p:cBhvr>
                                        <p:cTn id="25" dur="1000"/>
                                        <p:tgtEl>
                                          <p:spTgt spid="443"/>
                                        </p:tgtEl>
                                      </p:cBhvr>
                                    </p:animEffect>
                                    <p:anim calcmode="lin" valueType="num">
                                      <p:cBhvr>
                                        <p:cTn id="26" dur="1000" fill="hold"/>
                                        <p:tgtEl>
                                          <p:spTgt spid="443"/>
                                        </p:tgtEl>
                                        <p:attrNameLst>
                                          <p:attrName>ppt_x</p:attrName>
                                        </p:attrNameLst>
                                      </p:cBhvr>
                                      <p:tavLst>
                                        <p:tav tm="0">
                                          <p:val>
                                            <p:strVal val="#ppt_x"/>
                                          </p:val>
                                        </p:tav>
                                        <p:tav tm="100000">
                                          <p:val>
                                            <p:strVal val="#ppt_x"/>
                                          </p:val>
                                        </p:tav>
                                      </p:tavLst>
                                    </p:anim>
                                    <p:anim calcmode="lin" valueType="num">
                                      <p:cBhvr>
                                        <p:cTn id="27" dur="1000" fill="hold"/>
                                        <p:tgtEl>
                                          <p:spTgt spid="44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45"/>
                                        </p:tgtEl>
                                        <p:attrNameLst>
                                          <p:attrName>style.visibility</p:attrName>
                                        </p:attrNameLst>
                                      </p:cBhvr>
                                      <p:to>
                                        <p:strVal val="visible"/>
                                      </p:to>
                                    </p:set>
                                    <p:animEffect transition="in" filter="fade">
                                      <p:cBhvr>
                                        <p:cTn id="32" dur="1000"/>
                                        <p:tgtEl>
                                          <p:spTgt spid="445"/>
                                        </p:tgtEl>
                                      </p:cBhvr>
                                    </p:animEffect>
                                    <p:anim calcmode="lin" valueType="num">
                                      <p:cBhvr>
                                        <p:cTn id="33" dur="1000" fill="hold"/>
                                        <p:tgtEl>
                                          <p:spTgt spid="445"/>
                                        </p:tgtEl>
                                        <p:attrNameLst>
                                          <p:attrName>ppt_x</p:attrName>
                                        </p:attrNameLst>
                                      </p:cBhvr>
                                      <p:tavLst>
                                        <p:tav tm="0">
                                          <p:val>
                                            <p:strVal val="#ppt_x"/>
                                          </p:val>
                                        </p:tav>
                                        <p:tav tm="100000">
                                          <p:val>
                                            <p:strVal val="#ppt_x"/>
                                          </p:val>
                                        </p:tav>
                                      </p:tavLst>
                                    </p:anim>
                                    <p:anim calcmode="lin" valueType="num">
                                      <p:cBhvr>
                                        <p:cTn id="34" dur="1000" fill="hold"/>
                                        <p:tgtEl>
                                          <p:spTgt spid="44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47"/>
                                        </p:tgtEl>
                                        <p:attrNameLst>
                                          <p:attrName>style.visibility</p:attrName>
                                        </p:attrNameLst>
                                      </p:cBhvr>
                                      <p:to>
                                        <p:strVal val="visible"/>
                                      </p:to>
                                    </p:set>
                                    <p:animEffect transition="in" filter="fade">
                                      <p:cBhvr>
                                        <p:cTn id="39" dur="1000"/>
                                        <p:tgtEl>
                                          <p:spTgt spid="447"/>
                                        </p:tgtEl>
                                      </p:cBhvr>
                                    </p:animEffect>
                                    <p:anim calcmode="lin" valueType="num">
                                      <p:cBhvr>
                                        <p:cTn id="40" dur="1000" fill="hold"/>
                                        <p:tgtEl>
                                          <p:spTgt spid="447"/>
                                        </p:tgtEl>
                                        <p:attrNameLst>
                                          <p:attrName>ppt_x</p:attrName>
                                        </p:attrNameLst>
                                      </p:cBhvr>
                                      <p:tavLst>
                                        <p:tav tm="0">
                                          <p:val>
                                            <p:strVal val="#ppt_x"/>
                                          </p:val>
                                        </p:tav>
                                        <p:tav tm="100000">
                                          <p:val>
                                            <p:strVal val="#ppt_x"/>
                                          </p:val>
                                        </p:tav>
                                      </p:tavLst>
                                    </p:anim>
                                    <p:anim calcmode="lin" valueType="num">
                                      <p:cBhvr>
                                        <p:cTn id="41" dur="1000" fill="hold"/>
                                        <p:tgtEl>
                                          <p:spTgt spid="44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8"/>
                                        </p:tgtEl>
                                        <p:attrNameLst>
                                          <p:attrName>style.visibility</p:attrName>
                                        </p:attrNameLst>
                                      </p:cBhvr>
                                      <p:to>
                                        <p:strVal val="visible"/>
                                      </p:to>
                                    </p:set>
                                    <p:animEffect transition="in" filter="fade">
                                      <p:cBhvr>
                                        <p:cTn id="44" dur="1000"/>
                                        <p:tgtEl>
                                          <p:spTgt spid="448"/>
                                        </p:tgtEl>
                                      </p:cBhvr>
                                    </p:animEffect>
                                    <p:anim calcmode="lin" valueType="num">
                                      <p:cBhvr>
                                        <p:cTn id="45" dur="1000" fill="hold"/>
                                        <p:tgtEl>
                                          <p:spTgt spid="448"/>
                                        </p:tgtEl>
                                        <p:attrNameLst>
                                          <p:attrName>ppt_x</p:attrName>
                                        </p:attrNameLst>
                                      </p:cBhvr>
                                      <p:tavLst>
                                        <p:tav tm="0">
                                          <p:val>
                                            <p:strVal val="#ppt_x"/>
                                          </p:val>
                                        </p:tav>
                                        <p:tav tm="100000">
                                          <p:val>
                                            <p:strVal val="#ppt_x"/>
                                          </p:val>
                                        </p:tav>
                                      </p:tavLst>
                                    </p:anim>
                                    <p:anim calcmode="lin" valueType="num">
                                      <p:cBhvr>
                                        <p:cTn id="46" dur="1000" fill="hold"/>
                                        <p:tgtEl>
                                          <p:spTgt spid="44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50"/>
                                        </p:tgtEl>
                                        <p:attrNameLst>
                                          <p:attrName>style.visibility</p:attrName>
                                        </p:attrNameLst>
                                      </p:cBhvr>
                                      <p:to>
                                        <p:strVal val="visible"/>
                                      </p:to>
                                    </p:set>
                                    <p:animEffect transition="in" filter="fade">
                                      <p:cBhvr>
                                        <p:cTn id="49" dur="1000"/>
                                        <p:tgtEl>
                                          <p:spTgt spid="450"/>
                                        </p:tgtEl>
                                      </p:cBhvr>
                                    </p:animEffect>
                                    <p:anim calcmode="lin" valueType="num">
                                      <p:cBhvr>
                                        <p:cTn id="50" dur="1000" fill="hold"/>
                                        <p:tgtEl>
                                          <p:spTgt spid="450"/>
                                        </p:tgtEl>
                                        <p:attrNameLst>
                                          <p:attrName>ppt_x</p:attrName>
                                        </p:attrNameLst>
                                      </p:cBhvr>
                                      <p:tavLst>
                                        <p:tav tm="0">
                                          <p:val>
                                            <p:strVal val="#ppt_x"/>
                                          </p:val>
                                        </p:tav>
                                        <p:tav tm="100000">
                                          <p:val>
                                            <p:strVal val="#ppt_x"/>
                                          </p:val>
                                        </p:tav>
                                      </p:tavLst>
                                    </p:anim>
                                    <p:anim calcmode="lin" valueType="num">
                                      <p:cBhvr>
                                        <p:cTn id="51" dur="1000" fill="hold"/>
                                        <p:tgtEl>
                                          <p:spTgt spid="45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49"/>
                                        </p:tgtEl>
                                        <p:attrNameLst>
                                          <p:attrName>style.visibility</p:attrName>
                                        </p:attrNameLst>
                                      </p:cBhvr>
                                      <p:to>
                                        <p:strVal val="visible"/>
                                      </p:to>
                                    </p:set>
                                    <p:animEffect transition="in" filter="fade">
                                      <p:cBhvr>
                                        <p:cTn id="61" dur="1000"/>
                                        <p:tgtEl>
                                          <p:spTgt spid="449"/>
                                        </p:tgtEl>
                                      </p:cBhvr>
                                    </p:animEffect>
                                    <p:anim calcmode="lin" valueType="num">
                                      <p:cBhvr>
                                        <p:cTn id="62" dur="1000" fill="hold"/>
                                        <p:tgtEl>
                                          <p:spTgt spid="449"/>
                                        </p:tgtEl>
                                        <p:attrNameLst>
                                          <p:attrName>ppt_x</p:attrName>
                                        </p:attrNameLst>
                                      </p:cBhvr>
                                      <p:tavLst>
                                        <p:tav tm="0">
                                          <p:val>
                                            <p:strVal val="#ppt_x"/>
                                          </p:val>
                                        </p:tav>
                                        <p:tav tm="100000">
                                          <p:val>
                                            <p:strVal val="#ppt_x"/>
                                          </p:val>
                                        </p:tav>
                                      </p:tavLst>
                                    </p:anim>
                                    <p:anim calcmode="lin" valueType="num">
                                      <p:cBhvr>
                                        <p:cTn id="63" dur="1000" fill="hold"/>
                                        <p:tgtEl>
                                          <p:spTgt spid="4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animBg="1"/>
      <p:bldP spid="443" grpId="0" animBg="1"/>
      <p:bldP spid="444" grpId="0" animBg="1"/>
      <p:bldP spid="445" grpId="0" animBg="1"/>
      <p:bldP spid="447" grpId="0" animBg="1"/>
      <p:bldP spid="448" grpId="0" animBg="1"/>
      <p:bldP spid="449" grpId="0" animBg="1"/>
      <p:bldP spid="450"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6AE7B8-4CBC-DEFD-879A-B1E93454F9EB}"/>
              </a:ext>
            </a:extLst>
          </p:cNvPr>
          <p:cNvPicPr>
            <a:picLocks noChangeAspect="1"/>
          </p:cNvPicPr>
          <p:nvPr/>
        </p:nvPicPr>
        <p:blipFill>
          <a:blip r:embed="rId2"/>
          <a:stretch>
            <a:fillRect/>
          </a:stretch>
        </p:blipFill>
        <p:spPr>
          <a:xfrm>
            <a:off x="11054215" y="147805"/>
            <a:ext cx="348947" cy="360000"/>
          </a:xfrm>
          <a:prstGeom prst="rect">
            <a:avLst/>
          </a:prstGeom>
        </p:spPr>
      </p:pic>
      <p:pic>
        <p:nvPicPr>
          <p:cNvPr id="10" name="Picture 9">
            <a:extLst>
              <a:ext uri="{FF2B5EF4-FFF2-40B4-BE49-F238E27FC236}">
                <a16:creationId xmlns:a16="http://schemas.microsoft.com/office/drawing/2014/main" id="{3C17A684-F5DD-FBDA-0E8A-296E20679621}"/>
              </a:ext>
            </a:extLst>
          </p:cNvPr>
          <p:cNvPicPr>
            <a:picLocks noChangeAspect="1"/>
          </p:cNvPicPr>
          <p:nvPr/>
        </p:nvPicPr>
        <p:blipFill>
          <a:blip r:embed="rId3"/>
          <a:stretch>
            <a:fillRect/>
          </a:stretch>
        </p:blipFill>
        <p:spPr>
          <a:xfrm>
            <a:off x="11428221" y="147805"/>
            <a:ext cx="360000" cy="360000"/>
          </a:xfrm>
          <a:prstGeom prst="rect">
            <a:avLst/>
          </a:prstGeom>
        </p:spPr>
      </p:pic>
      <p:pic>
        <p:nvPicPr>
          <p:cNvPr id="11" name="Picture 10">
            <a:extLst>
              <a:ext uri="{FF2B5EF4-FFF2-40B4-BE49-F238E27FC236}">
                <a16:creationId xmlns:a16="http://schemas.microsoft.com/office/drawing/2014/main" id="{F8689065-FA94-A8F2-FB90-B621BC8362BF}"/>
              </a:ext>
            </a:extLst>
          </p:cNvPr>
          <p:cNvPicPr>
            <a:picLocks noChangeAspect="1"/>
          </p:cNvPicPr>
          <p:nvPr/>
        </p:nvPicPr>
        <p:blipFill>
          <a:blip r:embed="rId4"/>
          <a:stretch>
            <a:fillRect/>
          </a:stretch>
        </p:blipFill>
        <p:spPr>
          <a:xfrm>
            <a:off x="94566" y="147805"/>
            <a:ext cx="1371131" cy="360000"/>
          </a:xfrm>
          <a:prstGeom prst="rect">
            <a:avLst/>
          </a:prstGeom>
        </p:spPr>
      </p:pic>
      <p:sp>
        <p:nvSpPr>
          <p:cNvPr id="13" name="Rectangle 12">
            <a:extLst>
              <a:ext uri="{FF2B5EF4-FFF2-40B4-BE49-F238E27FC236}">
                <a16:creationId xmlns:a16="http://schemas.microsoft.com/office/drawing/2014/main" id="{B128383E-8A62-FB39-928A-18297BD789BF}"/>
              </a:ext>
            </a:extLst>
          </p:cNvPr>
          <p:cNvSpPr/>
          <p:nvPr/>
        </p:nvSpPr>
        <p:spPr>
          <a:xfrm>
            <a:off x="0" y="628650"/>
            <a:ext cx="12192000" cy="64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E664D08-0110-49FD-9300-C5E9DCC10220}"/>
              </a:ext>
            </a:extLst>
          </p:cNvPr>
          <p:cNvSpPr txBox="1"/>
          <p:nvPr/>
        </p:nvSpPr>
        <p:spPr>
          <a:xfrm>
            <a:off x="2215871" y="0"/>
            <a:ext cx="7672832" cy="584775"/>
          </a:xfrm>
          <a:prstGeom prst="rect">
            <a:avLst/>
          </a:prstGeom>
          <a:noFill/>
        </p:spPr>
        <p:txBody>
          <a:bodyPr wrap="square" rtlCol="0">
            <a:spAutoFit/>
          </a:bodyPr>
          <a:lstStyle/>
          <a:p>
            <a:pPr algn="ctr"/>
            <a:r>
              <a:rPr lang="en-US" sz="3200" dirty="0">
                <a:solidFill>
                  <a:srgbClr val="002060"/>
                </a:solidFill>
              </a:rPr>
              <a:t>Methodology for Implementing Model</a:t>
            </a:r>
            <a:endParaRPr lang="en-GB" sz="3200" dirty="0">
              <a:solidFill>
                <a:srgbClr val="002060"/>
              </a:solidFill>
            </a:endParaRPr>
          </a:p>
        </p:txBody>
      </p:sp>
      <p:sp>
        <p:nvSpPr>
          <p:cNvPr id="4" name="TextBox 3">
            <a:extLst>
              <a:ext uri="{FF2B5EF4-FFF2-40B4-BE49-F238E27FC236}">
                <a16:creationId xmlns:a16="http://schemas.microsoft.com/office/drawing/2014/main" id="{0190CBCA-CEE2-7308-C11D-F402CD10902A}"/>
              </a:ext>
            </a:extLst>
          </p:cNvPr>
          <p:cNvSpPr txBox="1"/>
          <p:nvPr/>
        </p:nvSpPr>
        <p:spPr>
          <a:xfrm>
            <a:off x="353786" y="881130"/>
            <a:ext cx="4027713" cy="1200329"/>
          </a:xfrm>
          <a:prstGeom prst="rect">
            <a:avLst/>
          </a:prstGeom>
          <a:noFill/>
          <a:ln w="19050">
            <a:solidFill>
              <a:schemeClr val="tx1"/>
            </a:solidFill>
          </a:ln>
        </p:spPr>
        <p:txBody>
          <a:bodyPr wrap="square" rtlCol="0">
            <a:spAutoFit/>
          </a:bodyPr>
          <a:lstStyle/>
          <a:p>
            <a:pPr algn="ctr"/>
            <a:r>
              <a:rPr lang="en-US" sz="2400" dirty="0"/>
              <a:t>Simulate quasi-static drainage to the desired residual wetting phase saturation</a:t>
            </a:r>
            <a:endParaRPr lang="en-GB" sz="2400" dirty="0"/>
          </a:p>
        </p:txBody>
      </p:sp>
      <p:sp>
        <p:nvSpPr>
          <p:cNvPr id="5" name="TextBox 4">
            <a:extLst>
              <a:ext uri="{FF2B5EF4-FFF2-40B4-BE49-F238E27FC236}">
                <a16:creationId xmlns:a16="http://schemas.microsoft.com/office/drawing/2014/main" id="{62CD3C60-8DE9-732C-85AF-F3CEA7E1BE7D}"/>
              </a:ext>
            </a:extLst>
          </p:cNvPr>
          <p:cNvSpPr txBox="1"/>
          <p:nvPr/>
        </p:nvSpPr>
        <p:spPr>
          <a:xfrm>
            <a:off x="353787" y="2936362"/>
            <a:ext cx="4027712" cy="1200329"/>
          </a:xfrm>
          <a:prstGeom prst="rect">
            <a:avLst/>
          </a:prstGeom>
          <a:noFill/>
          <a:ln w="19050">
            <a:solidFill>
              <a:schemeClr val="tx1"/>
            </a:solidFill>
          </a:ln>
        </p:spPr>
        <p:txBody>
          <a:bodyPr wrap="square" rtlCol="0">
            <a:spAutoFit/>
          </a:bodyPr>
          <a:lstStyle/>
          <a:p>
            <a:pPr algn="ctr"/>
            <a:r>
              <a:rPr lang="en-US" sz="2400" dirty="0"/>
              <a:t>Simulate quasi-static imbibition to the desired fractional flow</a:t>
            </a:r>
            <a:endParaRPr lang="en-GB" sz="2400" dirty="0"/>
          </a:p>
        </p:txBody>
      </p:sp>
      <p:sp>
        <p:nvSpPr>
          <p:cNvPr id="6" name="TextBox 5">
            <a:extLst>
              <a:ext uri="{FF2B5EF4-FFF2-40B4-BE49-F238E27FC236}">
                <a16:creationId xmlns:a16="http://schemas.microsoft.com/office/drawing/2014/main" id="{FCCF7616-2CB2-2EC7-B046-1EBD5AB40C6A}"/>
              </a:ext>
            </a:extLst>
          </p:cNvPr>
          <p:cNvSpPr txBox="1"/>
          <p:nvPr/>
        </p:nvSpPr>
        <p:spPr>
          <a:xfrm>
            <a:off x="353786" y="5170035"/>
            <a:ext cx="4027712" cy="830997"/>
          </a:xfrm>
          <a:prstGeom prst="rect">
            <a:avLst/>
          </a:prstGeom>
          <a:noFill/>
          <a:ln w="19050">
            <a:solidFill>
              <a:schemeClr val="tx1"/>
            </a:solidFill>
          </a:ln>
        </p:spPr>
        <p:txBody>
          <a:bodyPr wrap="square" rtlCol="0">
            <a:spAutoFit/>
          </a:bodyPr>
          <a:lstStyle/>
          <a:p>
            <a:pPr algn="ctr"/>
            <a:r>
              <a:rPr lang="en-US" sz="2400" dirty="0"/>
              <a:t>Implement the model at that fractional flow</a:t>
            </a:r>
            <a:endParaRPr lang="en-GB" sz="2400" dirty="0"/>
          </a:p>
        </p:txBody>
      </p:sp>
      <p:sp>
        <p:nvSpPr>
          <p:cNvPr id="7" name="Arrow: Down 6">
            <a:extLst>
              <a:ext uri="{FF2B5EF4-FFF2-40B4-BE49-F238E27FC236}">
                <a16:creationId xmlns:a16="http://schemas.microsoft.com/office/drawing/2014/main" id="{830434DF-D8BF-5962-9066-A5F313D7B5CB}"/>
              </a:ext>
            </a:extLst>
          </p:cNvPr>
          <p:cNvSpPr/>
          <p:nvPr/>
        </p:nvSpPr>
        <p:spPr>
          <a:xfrm>
            <a:off x="2193010" y="2213639"/>
            <a:ext cx="45719" cy="609600"/>
          </a:xfrm>
          <a:prstGeom prst="downArrow">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1048783C-C1CB-1B26-6EB9-1823FA7E2A8D}"/>
              </a:ext>
            </a:extLst>
          </p:cNvPr>
          <p:cNvSpPr/>
          <p:nvPr/>
        </p:nvSpPr>
        <p:spPr>
          <a:xfrm>
            <a:off x="2215870" y="4348563"/>
            <a:ext cx="45719" cy="609600"/>
          </a:xfrm>
          <a:prstGeom prst="downArrow">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7445026-68B1-580D-5B0E-43CC399AE5A7}"/>
              </a:ext>
            </a:extLst>
          </p:cNvPr>
          <p:cNvSpPr txBox="1"/>
          <p:nvPr/>
        </p:nvSpPr>
        <p:spPr>
          <a:xfrm>
            <a:off x="4778829" y="881698"/>
            <a:ext cx="6803571" cy="1200329"/>
          </a:xfrm>
          <a:prstGeom prst="rect">
            <a:avLst/>
          </a:prstGeom>
          <a:noFill/>
          <a:ln w="19050">
            <a:solidFill>
              <a:schemeClr val="tx1"/>
            </a:solidFill>
          </a:ln>
        </p:spPr>
        <p:txBody>
          <a:bodyPr wrap="square" rtlCol="0">
            <a:spAutoFit/>
          </a:bodyPr>
          <a:lstStyle/>
          <a:p>
            <a:pPr algn="ctr"/>
            <a:r>
              <a:rPr lang="en-US" sz="2400" dirty="0"/>
              <a:t>A quasi–static code to simulate drainage and imbibition was written in Python and validated with experimental data and a previous model.</a:t>
            </a:r>
            <a:endParaRPr lang="en-GB" sz="2400" dirty="0"/>
          </a:p>
        </p:txBody>
      </p:sp>
      <p:pic>
        <p:nvPicPr>
          <p:cNvPr id="15" name="Picture 14" descr="A group of graphs with numbers&#10;&#10;Description automatically generated with medium confidence">
            <a:extLst>
              <a:ext uri="{FF2B5EF4-FFF2-40B4-BE49-F238E27FC236}">
                <a16:creationId xmlns:a16="http://schemas.microsoft.com/office/drawing/2014/main" id="{81A58B9E-99AB-371F-1B70-6229D1978D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8829" y="2120633"/>
            <a:ext cx="6698479" cy="4455859"/>
          </a:xfrm>
          <a:prstGeom prst="rect">
            <a:avLst/>
          </a:prstGeom>
        </p:spPr>
      </p:pic>
    </p:spTree>
    <p:extLst>
      <p:ext uri="{BB962C8B-B14F-4D97-AF65-F5344CB8AC3E}">
        <p14:creationId xmlns:p14="http://schemas.microsoft.com/office/powerpoint/2010/main" val="226332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6AE7B8-4CBC-DEFD-879A-B1E93454F9EB}"/>
              </a:ext>
            </a:extLst>
          </p:cNvPr>
          <p:cNvPicPr>
            <a:picLocks noChangeAspect="1"/>
          </p:cNvPicPr>
          <p:nvPr/>
        </p:nvPicPr>
        <p:blipFill>
          <a:blip r:embed="rId2"/>
          <a:stretch>
            <a:fillRect/>
          </a:stretch>
        </p:blipFill>
        <p:spPr>
          <a:xfrm>
            <a:off x="11054215" y="147805"/>
            <a:ext cx="348947" cy="360000"/>
          </a:xfrm>
          <a:prstGeom prst="rect">
            <a:avLst/>
          </a:prstGeom>
        </p:spPr>
      </p:pic>
      <p:pic>
        <p:nvPicPr>
          <p:cNvPr id="10" name="Picture 9">
            <a:extLst>
              <a:ext uri="{FF2B5EF4-FFF2-40B4-BE49-F238E27FC236}">
                <a16:creationId xmlns:a16="http://schemas.microsoft.com/office/drawing/2014/main" id="{3C17A684-F5DD-FBDA-0E8A-296E20679621}"/>
              </a:ext>
            </a:extLst>
          </p:cNvPr>
          <p:cNvPicPr>
            <a:picLocks noChangeAspect="1"/>
          </p:cNvPicPr>
          <p:nvPr/>
        </p:nvPicPr>
        <p:blipFill>
          <a:blip r:embed="rId3"/>
          <a:stretch>
            <a:fillRect/>
          </a:stretch>
        </p:blipFill>
        <p:spPr>
          <a:xfrm>
            <a:off x="11428221" y="147805"/>
            <a:ext cx="360000" cy="360000"/>
          </a:xfrm>
          <a:prstGeom prst="rect">
            <a:avLst/>
          </a:prstGeom>
        </p:spPr>
      </p:pic>
      <p:pic>
        <p:nvPicPr>
          <p:cNvPr id="11" name="Picture 10">
            <a:extLst>
              <a:ext uri="{FF2B5EF4-FFF2-40B4-BE49-F238E27FC236}">
                <a16:creationId xmlns:a16="http://schemas.microsoft.com/office/drawing/2014/main" id="{F8689065-FA94-A8F2-FB90-B621BC8362BF}"/>
              </a:ext>
            </a:extLst>
          </p:cNvPr>
          <p:cNvPicPr>
            <a:picLocks noChangeAspect="1"/>
          </p:cNvPicPr>
          <p:nvPr/>
        </p:nvPicPr>
        <p:blipFill>
          <a:blip r:embed="rId4"/>
          <a:stretch>
            <a:fillRect/>
          </a:stretch>
        </p:blipFill>
        <p:spPr>
          <a:xfrm>
            <a:off x="94566" y="147805"/>
            <a:ext cx="1371131" cy="360000"/>
          </a:xfrm>
          <a:prstGeom prst="rect">
            <a:avLst/>
          </a:prstGeom>
        </p:spPr>
      </p:pic>
      <p:sp>
        <p:nvSpPr>
          <p:cNvPr id="13" name="Rectangle 12">
            <a:extLst>
              <a:ext uri="{FF2B5EF4-FFF2-40B4-BE49-F238E27FC236}">
                <a16:creationId xmlns:a16="http://schemas.microsoft.com/office/drawing/2014/main" id="{B128383E-8A62-FB39-928A-18297BD789BF}"/>
              </a:ext>
            </a:extLst>
          </p:cNvPr>
          <p:cNvSpPr/>
          <p:nvPr/>
        </p:nvSpPr>
        <p:spPr>
          <a:xfrm>
            <a:off x="0" y="628650"/>
            <a:ext cx="12192000" cy="64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E664D08-0110-49FD-9300-C5E9DCC10220}"/>
              </a:ext>
            </a:extLst>
          </p:cNvPr>
          <p:cNvSpPr txBox="1"/>
          <p:nvPr/>
        </p:nvSpPr>
        <p:spPr>
          <a:xfrm>
            <a:off x="2215871" y="0"/>
            <a:ext cx="7672832" cy="584775"/>
          </a:xfrm>
          <a:prstGeom prst="rect">
            <a:avLst/>
          </a:prstGeom>
          <a:noFill/>
        </p:spPr>
        <p:txBody>
          <a:bodyPr wrap="square" rtlCol="0">
            <a:spAutoFit/>
          </a:bodyPr>
          <a:lstStyle/>
          <a:p>
            <a:pPr algn="ctr"/>
            <a:r>
              <a:rPr lang="en-US" sz="3200" dirty="0">
                <a:solidFill>
                  <a:srgbClr val="002060"/>
                </a:solidFill>
              </a:rPr>
              <a:t>Simulation Results of Fluid Intermittency</a:t>
            </a:r>
            <a:endParaRPr lang="en-GB" sz="3200" dirty="0">
              <a:solidFill>
                <a:srgbClr val="002060"/>
              </a:solidFill>
            </a:endParaRPr>
          </a:p>
        </p:txBody>
      </p:sp>
      <p:pic>
        <p:nvPicPr>
          <p:cNvPr id="24" name="Picture 23" descr="A graph of a model&#10;&#10;Description automatically generated with medium confidence">
            <a:extLst>
              <a:ext uri="{FF2B5EF4-FFF2-40B4-BE49-F238E27FC236}">
                <a16:creationId xmlns:a16="http://schemas.microsoft.com/office/drawing/2014/main" id="{7F25E383-EC05-9CB7-60FB-493650DC9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424" y="909000"/>
            <a:ext cx="2400000" cy="1800000"/>
          </a:xfrm>
          <a:prstGeom prst="rect">
            <a:avLst/>
          </a:prstGeom>
        </p:spPr>
      </p:pic>
      <p:pic>
        <p:nvPicPr>
          <p:cNvPr id="26" name="Picture 25">
            <a:extLst>
              <a:ext uri="{FF2B5EF4-FFF2-40B4-BE49-F238E27FC236}">
                <a16:creationId xmlns:a16="http://schemas.microsoft.com/office/drawing/2014/main" id="{B6FA9530-59E1-D26B-B1AA-7A304090FE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9243" y="904936"/>
            <a:ext cx="2400000" cy="1800000"/>
          </a:xfrm>
          <a:prstGeom prst="rect">
            <a:avLst/>
          </a:prstGeom>
        </p:spPr>
      </p:pic>
      <p:pic>
        <p:nvPicPr>
          <p:cNvPr id="28" name="Picture 27">
            <a:extLst>
              <a:ext uri="{FF2B5EF4-FFF2-40B4-BE49-F238E27FC236}">
                <a16:creationId xmlns:a16="http://schemas.microsoft.com/office/drawing/2014/main" id="{297A507A-728C-D5F7-1AA2-8DFBEBDC36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424" y="2704936"/>
            <a:ext cx="2400000" cy="1800000"/>
          </a:xfrm>
          <a:prstGeom prst="rect">
            <a:avLst/>
          </a:prstGeom>
        </p:spPr>
      </p:pic>
      <p:pic>
        <p:nvPicPr>
          <p:cNvPr id="30" name="Picture 29">
            <a:extLst>
              <a:ext uri="{FF2B5EF4-FFF2-40B4-BE49-F238E27FC236}">
                <a16:creationId xmlns:a16="http://schemas.microsoft.com/office/drawing/2014/main" id="{D54A2AB5-D246-BD79-DE4E-F909190F6D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9243" y="2704936"/>
            <a:ext cx="2400000" cy="1800000"/>
          </a:xfrm>
          <a:prstGeom prst="rect">
            <a:avLst/>
          </a:prstGeom>
        </p:spPr>
      </p:pic>
      <p:pic>
        <p:nvPicPr>
          <p:cNvPr id="32" name="Picture 31">
            <a:extLst>
              <a:ext uri="{FF2B5EF4-FFF2-40B4-BE49-F238E27FC236}">
                <a16:creationId xmlns:a16="http://schemas.microsoft.com/office/drawing/2014/main" id="{1863E622-78C6-83FA-5798-B6B23FD9A5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1424" y="4716766"/>
            <a:ext cx="2400000" cy="1800000"/>
          </a:xfrm>
          <a:prstGeom prst="rect">
            <a:avLst/>
          </a:prstGeom>
        </p:spPr>
      </p:pic>
      <p:pic>
        <p:nvPicPr>
          <p:cNvPr id="34" name="Picture 33">
            <a:extLst>
              <a:ext uri="{FF2B5EF4-FFF2-40B4-BE49-F238E27FC236}">
                <a16:creationId xmlns:a16="http://schemas.microsoft.com/office/drawing/2014/main" id="{EB3778F6-2AE5-E19C-3956-292E0FDCE1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69243" y="4716766"/>
            <a:ext cx="2400000" cy="1800000"/>
          </a:xfrm>
          <a:prstGeom prst="rect">
            <a:avLst/>
          </a:prstGeom>
        </p:spPr>
      </p:pic>
      <p:pic>
        <p:nvPicPr>
          <p:cNvPr id="36" name="Picture 35" descr="A graph of a graph showing the number of points&#10;&#10;Description automatically generated with medium confidence">
            <a:extLst>
              <a:ext uri="{FF2B5EF4-FFF2-40B4-BE49-F238E27FC236}">
                <a16:creationId xmlns:a16="http://schemas.microsoft.com/office/drawing/2014/main" id="{CC0F6F24-A307-2B3A-3781-4AB8381B7DC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48221" y="1314485"/>
            <a:ext cx="6240000" cy="4680000"/>
          </a:xfrm>
          <a:prstGeom prst="rect">
            <a:avLst/>
          </a:prstGeom>
        </p:spPr>
      </p:pic>
    </p:spTree>
    <p:extLst>
      <p:ext uri="{BB962C8B-B14F-4D97-AF65-F5344CB8AC3E}">
        <p14:creationId xmlns:p14="http://schemas.microsoft.com/office/powerpoint/2010/main" val="93266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6AE7B8-4CBC-DEFD-879A-B1E93454F9EB}"/>
              </a:ext>
            </a:extLst>
          </p:cNvPr>
          <p:cNvPicPr>
            <a:picLocks noChangeAspect="1"/>
          </p:cNvPicPr>
          <p:nvPr/>
        </p:nvPicPr>
        <p:blipFill>
          <a:blip r:embed="rId2"/>
          <a:stretch>
            <a:fillRect/>
          </a:stretch>
        </p:blipFill>
        <p:spPr>
          <a:xfrm>
            <a:off x="11054215" y="147805"/>
            <a:ext cx="348947" cy="360000"/>
          </a:xfrm>
          <a:prstGeom prst="rect">
            <a:avLst/>
          </a:prstGeom>
        </p:spPr>
      </p:pic>
      <p:pic>
        <p:nvPicPr>
          <p:cNvPr id="10" name="Picture 9">
            <a:extLst>
              <a:ext uri="{FF2B5EF4-FFF2-40B4-BE49-F238E27FC236}">
                <a16:creationId xmlns:a16="http://schemas.microsoft.com/office/drawing/2014/main" id="{3C17A684-F5DD-FBDA-0E8A-296E20679621}"/>
              </a:ext>
            </a:extLst>
          </p:cNvPr>
          <p:cNvPicPr>
            <a:picLocks noChangeAspect="1"/>
          </p:cNvPicPr>
          <p:nvPr/>
        </p:nvPicPr>
        <p:blipFill>
          <a:blip r:embed="rId3"/>
          <a:stretch>
            <a:fillRect/>
          </a:stretch>
        </p:blipFill>
        <p:spPr>
          <a:xfrm>
            <a:off x="11428221" y="147805"/>
            <a:ext cx="360000" cy="360000"/>
          </a:xfrm>
          <a:prstGeom prst="rect">
            <a:avLst/>
          </a:prstGeom>
        </p:spPr>
      </p:pic>
      <p:pic>
        <p:nvPicPr>
          <p:cNvPr id="11" name="Picture 10">
            <a:extLst>
              <a:ext uri="{FF2B5EF4-FFF2-40B4-BE49-F238E27FC236}">
                <a16:creationId xmlns:a16="http://schemas.microsoft.com/office/drawing/2014/main" id="{F8689065-FA94-A8F2-FB90-B621BC8362BF}"/>
              </a:ext>
            </a:extLst>
          </p:cNvPr>
          <p:cNvPicPr>
            <a:picLocks noChangeAspect="1"/>
          </p:cNvPicPr>
          <p:nvPr/>
        </p:nvPicPr>
        <p:blipFill>
          <a:blip r:embed="rId4"/>
          <a:stretch>
            <a:fillRect/>
          </a:stretch>
        </p:blipFill>
        <p:spPr>
          <a:xfrm>
            <a:off x="94566" y="147805"/>
            <a:ext cx="1371131" cy="360000"/>
          </a:xfrm>
          <a:prstGeom prst="rect">
            <a:avLst/>
          </a:prstGeom>
        </p:spPr>
      </p:pic>
      <p:sp>
        <p:nvSpPr>
          <p:cNvPr id="13" name="Rectangle 12">
            <a:extLst>
              <a:ext uri="{FF2B5EF4-FFF2-40B4-BE49-F238E27FC236}">
                <a16:creationId xmlns:a16="http://schemas.microsoft.com/office/drawing/2014/main" id="{B128383E-8A62-FB39-928A-18297BD789BF}"/>
              </a:ext>
            </a:extLst>
          </p:cNvPr>
          <p:cNvSpPr/>
          <p:nvPr/>
        </p:nvSpPr>
        <p:spPr>
          <a:xfrm>
            <a:off x="0" y="628650"/>
            <a:ext cx="12192000" cy="64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E664D08-0110-49FD-9300-C5E9DCC10220}"/>
              </a:ext>
            </a:extLst>
          </p:cNvPr>
          <p:cNvSpPr txBox="1"/>
          <p:nvPr/>
        </p:nvSpPr>
        <p:spPr>
          <a:xfrm>
            <a:off x="2215871" y="0"/>
            <a:ext cx="7672832" cy="584775"/>
          </a:xfrm>
          <a:prstGeom prst="rect">
            <a:avLst/>
          </a:prstGeom>
          <a:noFill/>
        </p:spPr>
        <p:txBody>
          <a:bodyPr wrap="square" rtlCol="0">
            <a:spAutoFit/>
          </a:bodyPr>
          <a:lstStyle/>
          <a:p>
            <a:pPr algn="ctr"/>
            <a:r>
              <a:rPr lang="en-US" sz="3200" dirty="0">
                <a:solidFill>
                  <a:srgbClr val="002060"/>
                </a:solidFill>
              </a:rPr>
              <a:t>Simulation Results of Fluid Intermittency</a:t>
            </a:r>
            <a:endParaRPr lang="en-GB" sz="3200" dirty="0">
              <a:solidFill>
                <a:srgbClr val="002060"/>
              </a:solidFill>
            </a:endParaRPr>
          </a:p>
        </p:txBody>
      </p:sp>
      <p:pic>
        <p:nvPicPr>
          <p:cNvPr id="3" name="Picture 2">
            <a:extLst>
              <a:ext uri="{FF2B5EF4-FFF2-40B4-BE49-F238E27FC236}">
                <a16:creationId xmlns:a16="http://schemas.microsoft.com/office/drawing/2014/main" id="{C77DBC9F-D569-D0E1-861C-E47C6BFD71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01" y="1255221"/>
            <a:ext cx="6720000" cy="5040000"/>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CBDB9F22-A840-9833-C06B-CB4E53543DDD}"/>
              </a:ext>
            </a:extLst>
          </p:cNvPr>
          <p:cNvPicPr>
            <a:picLocks noChangeAspect="1"/>
          </p:cNvPicPr>
          <p:nvPr/>
        </p:nvPicPr>
        <p:blipFill rotWithShape="1">
          <a:blip r:embed="rId6">
            <a:extLst>
              <a:ext uri="{28A0092B-C50C-407E-A947-70E740481C1C}">
                <a14:useLocalDpi xmlns:a14="http://schemas.microsoft.com/office/drawing/2010/main" val="0"/>
              </a:ext>
            </a:extLst>
          </a:blip>
          <a:srcRect l="19090" t="10432" r="4497" b="5610"/>
          <a:stretch/>
        </p:blipFill>
        <p:spPr>
          <a:xfrm>
            <a:off x="7867275" y="750850"/>
            <a:ext cx="3494963" cy="2880000"/>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1F258EEC-8667-F453-EDEA-991272C3DEA2}"/>
              </a:ext>
            </a:extLst>
          </p:cNvPr>
          <p:cNvPicPr>
            <a:picLocks noChangeAspect="1"/>
          </p:cNvPicPr>
          <p:nvPr/>
        </p:nvPicPr>
        <p:blipFill rotWithShape="1">
          <a:blip r:embed="rId7">
            <a:extLst>
              <a:ext uri="{28A0092B-C50C-407E-A947-70E740481C1C}">
                <a14:useLocalDpi xmlns:a14="http://schemas.microsoft.com/office/drawing/2010/main" val="0"/>
              </a:ext>
            </a:extLst>
          </a:blip>
          <a:srcRect l="18227" t="10784" r="3841" b="5332"/>
          <a:stretch/>
        </p:blipFill>
        <p:spPr>
          <a:xfrm>
            <a:off x="7848984" y="3892942"/>
            <a:ext cx="3567482" cy="2880000"/>
          </a:xfrm>
          <a:prstGeom prst="rect">
            <a:avLst/>
          </a:prstGeom>
        </p:spPr>
      </p:pic>
    </p:spTree>
    <p:extLst>
      <p:ext uri="{BB962C8B-B14F-4D97-AF65-F5344CB8AC3E}">
        <p14:creationId xmlns:p14="http://schemas.microsoft.com/office/powerpoint/2010/main" val="27379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title="Nucleation and Ostwald ripening of gas bubbles">
            <a:hlinkClick r:id="" action="ppaction://media"/>
            <a:extLst>
              <a:ext uri="{FF2B5EF4-FFF2-40B4-BE49-F238E27FC236}">
                <a16:creationId xmlns:a16="http://schemas.microsoft.com/office/drawing/2014/main" id="{BB7B31AC-DE14-E768-ECAD-30A7233EC297}"/>
              </a:ext>
            </a:extLst>
          </p:cNvPr>
          <p:cNvPicPr>
            <a:picLocks noRot="1" noChangeAspect="1"/>
          </p:cNvPicPr>
          <p:nvPr>
            <a:videoFile r:link="rId1"/>
          </p:nvPr>
        </p:nvPicPr>
        <p:blipFill rotWithShape="1">
          <a:blip r:embed="rId3"/>
          <a:srcRect l="19387" t="3132" r="16284" b="8800"/>
          <a:stretch/>
        </p:blipFill>
        <p:spPr>
          <a:xfrm>
            <a:off x="8087710" y="705620"/>
            <a:ext cx="2966505" cy="3045932"/>
          </a:xfrm>
          <a:prstGeom prst="rect">
            <a:avLst/>
          </a:prstGeom>
        </p:spPr>
      </p:pic>
      <p:pic>
        <p:nvPicPr>
          <p:cNvPr id="9" name="Picture 8">
            <a:extLst>
              <a:ext uri="{FF2B5EF4-FFF2-40B4-BE49-F238E27FC236}">
                <a16:creationId xmlns:a16="http://schemas.microsoft.com/office/drawing/2014/main" id="{196AE7B8-4CBC-DEFD-879A-B1E93454F9EB}"/>
              </a:ext>
            </a:extLst>
          </p:cNvPr>
          <p:cNvPicPr>
            <a:picLocks noChangeAspect="1"/>
          </p:cNvPicPr>
          <p:nvPr/>
        </p:nvPicPr>
        <p:blipFill>
          <a:blip r:embed="rId4"/>
          <a:stretch>
            <a:fillRect/>
          </a:stretch>
        </p:blipFill>
        <p:spPr>
          <a:xfrm>
            <a:off x="11054215" y="147805"/>
            <a:ext cx="348947" cy="360000"/>
          </a:xfrm>
          <a:prstGeom prst="rect">
            <a:avLst/>
          </a:prstGeom>
        </p:spPr>
      </p:pic>
      <p:pic>
        <p:nvPicPr>
          <p:cNvPr id="10" name="Picture 9">
            <a:extLst>
              <a:ext uri="{FF2B5EF4-FFF2-40B4-BE49-F238E27FC236}">
                <a16:creationId xmlns:a16="http://schemas.microsoft.com/office/drawing/2014/main" id="{3C17A684-F5DD-FBDA-0E8A-296E20679621}"/>
              </a:ext>
            </a:extLst>
          </p:cNvPr>
          <p:cNvPicPr>
            <a:picLocks noChangeAspect="1"/>
          </p:cNvPicPr>
          <p:nvPr/>
        </p:nvPicPr>
        <p:blipFill>
          <a:blip r:embed="rId5"/>
          <a:stretch>
            <a:fillRect/>
          </a:stretch>
        </p:blipFill>
        <p:spPr>
          <a:xfrm>
            <a:off x="11428221" y="147805"/>
            <a:ext cx="360000" cy="360000"/>
          </a:xfrm>
          <a:prstGeom prst="rect">
            <a:avLst/>
          </a:prstGeom>
        </p:spPr>
      </p:pic>
      <p:pic>
        <p:nvPicPr>
          <p:cNvPr id="11" name="Picture 10">
            <a:extLst>
              <a:ext uri="{FF2B5EF4-FFF2-40B4-BE49-F238E27FC236}">
                <a16:creationId xmlns:a16="http://schemas.microsoft.com/office/drawing/2014/main" id="{F8689065-FA94-A8F2-FB90-B621BC8362BF}"/>
              </a:ext>
            </a:extLst>
          </p:cNvPr>
          <p:cNvPicPr>
            <a:picLocks noChangeAspect="1"/>
          </p:cNvPicPr>
          <p:nvPr/>
        </p:nvPicPr>
        <p:blipFill>
          <a:blip r:embed="rId6"/>
          <a:stretch>
            <a:fillRect/>
          </a:stretch>
        </p:blipFill>
        <p:spPr>
          <a:xfrm>
            <a:off x="94566" y="147805"/>
            <a:ext cx="1371131" cy="360000"/>
          </a:xfrm>
          <a:prstGeom prst="rect">
            <a:avLst/>
          </a:prstGeom>
        </p:spPr>
      </p:pic>
      <p:sp>
        <p:nvSpPr>
          <p:cNvPr id="13" name="Rectangle 12">
            <a:extLst>
              <a:ext uri="{FF2B5EF4-FFF2-40B4-BE49-F238E27FC236}">
                <a16:creationId xmlns:a16="http://schemas.microsoft.com/office/drawing/2014/main" id="{B128383E-8A62-FB39-928A-18297BD789BF}"/>
              </a:ext>
            </a:extLst>
          </p:cNvPr>
          <p:cNvSpPr/>
          <p:nvPr/>
        </p:nvSpPr>
        <p:spPr>
          <a:xfrm>
            <a:off x="0" y="628650"/>
            <a:ext cx="12192000" cy="64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E664D08-0110-49FD-9300-C5E9DCC10220}"/>
              </a:ext>
            </a:extLst>
          </p:cNvPr>
          <p:cNvSpPr txBox="1"/>
          <p:nvPr/>
        </p:nvSpPr>
        <p:spPr>
          <a:xfrm>
            <a:off x="2215871" y="0"/>
            <a:ext cx="7672832" cy="584775"/>
          </a:xfrm>
          <a:prstGeom prst="rect">
            <a:avLst/>
          </a:prstGeom>
          <a:noFill/>
        </p:spPr>
        <p:txBody>
          <a:bodyPr wrap="square" rtlCol="0">
            <a:spAutoFit/>
          </a:bodyPr>
          <a:lstStyle/>
          <a:p>
            <a:pPr algn="ctr"/>
            <a:r>
              <a:rPr lang="en-US" sz="3200" dirty="0">
                <a:solidFill>
                  <a:srgbClr val="002060"/>
                </a:solidFill>
              </a:rPr>
              <a:t>Ostwald Ripening</a:t>
            </a:r>
            <a:endParaRPr lang="en-GB" sz="3200" dirty="0">
              <a:solidFill>
                <a:srgbClr val="002060"/>
              </a:solidFill>
            </a:endParaRPr>
          </a:p>
        </p:txBody>
      </p:sp>
      <p:sp>
        <p:nvSpPr>
          <p:cNvPr id="4" name="TextBox 3">
            <a:extLst>
              <a:ext uri="{FF2B5EF4-FFF2-40B4-BE49-F238E27FC236}">
                <a16:creationId xmlns:a16="http://schemas.microsoft.com/office/drawing/2014/main" id="{4315E97C-DB06-D6FB-D7A6-2D1B197ACCB8}"/>
              </a:ext>
            </a:extLst>
          </p:cNvPr>
          <p:cNvSpPr txBox="1"/>
          <p:nvPr/>
        </p:nvSpPr>
        <p:spPr>
          <a:xfrm>
            <a:off x="518008" y="967835"/>
            <a:ext cx="7199962" cy="830997"/>
          </a:xfrm>
          <a:prstGeom prst="rect">
            <a:avLst/>
          </a:prstGeom>
          <a:noFill/>
          <a:ln w="12700">
            <a:solidFill>
              <a:schemeClr val="tx1"/>
            </a:solidFill>
          </a:ln>
        </p:spPr>
        <p:txBody>
          <a:bodyPr wrap="square" rtlCol="0">
            <a:spAutoFit/>
          </a:bodyPr>
          <a:lstStyle/>
          <a:p>
            <a:r>
              <a:rPr lang="en-US" sz="2400" dirty="0"/>
              <a:t>Ostwald ripening refers to diffusion-driven transport to eliminate concentration gradients in the aqueous phase.</a:t>
            </a:r>
          </a:p>
        </p:txBody>
      </p:sp>
      <p:sp>
        <p:nvSpPr>
          <p:cNvPr id="5" name="TextBox 4">
            <a:extLst>
              <a:ext uri="{FF2B5EF4-FFF2-40B4-BE49-F238E27FC236}">
                <a16:creationId xmlns:a16="http://schemas.microsoft.com/office/drawing/2014/main" id="{EC7E38F1-C3A2-0F84-A23A-09654A06803E}"/>
              </a:ext>
            </a:extLst>
          </p:cNvPr>
          <p:cNvSpPr txBox="1"/>
          <p:nvPr/>
        </p:nvSpPr>
        <p:spPr>
          <a:xfrm>
            <a:off x="518008" y="1992095"/>
            <a:ext cx="7199962" cy="1569660"/>
          </a:xfrm>
          <a:prstGeom prst="rect">
            <a:avLst/>
          </a:prstGeom>
          <a:noFill/>
          <a:ln w="12700">
            <a:solidFill>
              <a:schemeClr val="tx1"/>
            </a:solidFill>
          </a:ln>
        </p:spPr>
        <p:txBody>
          <a:bodyPr wrap="square" rtlCol="0">
            <a:spAutoFit/>
          </a:bodyPr>
          <a:lstStyle/>
          <a:p>
            <a:r>
              <a:rPr lang="en-US" sz="2400" dirty="0"/>
              <a:t>Differences in local capillary pressure of trapped ganglia result in differences in  the  gas pressure and consequently lead to concentration gradients in the aqueous phase</a:t>
            </a:r>
          </a:p>
        </p:txBody>
      </p:sp>
      <p:sp>
        <p:nvSpPr>
          <p:cNvPr id="6" name="TextBox 5">
            <a:extLst>
              <a:ext uri="{FF2B5EF4-FFF2-40B4-BE49-F238E27FC236}">
                <a16:creationId xmlns:a16="http://schemas.microsoft.com/office/drawing/2014/main" id="{A375B10F-F439-ED00-8BAE-7A91C08CA949}"/>
              </a:ext>
            </a:extLst>
          </p:cNvPr>
          <p:cNvSpPr txBox="1"/>
          <p:nvPr/>
        </p:nvSpPr>
        <p:spPr>
          <a:xfrm>
            <a:off x="8133344" y="4091346"/>
            <a:ext cx="3510717" cy="2308324"/>
          </a:xfrm>
          <a:prstGeom prst="rect">
            <a:avLst/>
          </a:prstGeom>
          <a:noFill/>
          <a:ln w="12700">
            <a:solidFill>
              <a:schemeClr val="tx1"/>
            </a:solidFill>
          </a:ln>
        </p:spPr>
        <p:txBody>
          <a:bodyPr wrap="square" rtlCol="0">
            <a:spAutoFit/>
          </a:bodyPr>
          <a:lstStyle/>
          <a:p>
            <a:r>
              <a:rPr lang="en-US" sz="2400" dirty="0"/>
              <a:t>Ostwald ripening leads to the growth of low-pressure ganglia and the shrinkage, if not complete disappearance of higher-pressure ganglia.</a:t>
            </a:r>
          </a:p>
        </p:txBody>
      </p:sp>
      <p:pic>
        <p:nvPicPr>
          <p:cNvPr id="1026" name="Picture 2">
            <a:extLst>
              <a:ext uri="{FF2B5EF4-FFF2-40B4-BE49-F238E27FC236}">
                <a16:creationId xmlns:a16="http://schemas.microsoft.com/office/drawing/2014/main" id="{BFCC3F99-CE02-FFC3-F31E-D66BFAA227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2924" y="3742975"/>
            <a:ext cx="5672839" cy="288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D85CC3-8F2D-346F-8C84-828042B6D67B}"/>
              </a:ext>
            </a:extLst>
          </p:cNvPr>
          <p:cNvSpPr txBox="1"/>
          <p:nvPr/>
        </p:nvSpPr>
        <p:spPr>
          <a:xfrm>
            <a:off x="7864830" y="3704282"/>
            <a:ext cx="4047744" cy="246221"/>
          </a:xfrm>
          <a:prstGeom prst="rect">
            <a:avLst/>
          </a:prstGeom>
          <a:noFill/>
        </p:spPr>
        <p:txBody>
          <a:bodyPr wrap="square">
            <a:spAutoFit/>
          </a:bodyPr>
          <a:lstStyle/>
          <a:p>
            <a:r>
              <a:rPr lang="en-GB" sz="1000" dirty="0"/>
              <a:t>https://youtu.be/REcr2l7miVg?list=PL4AOcbv0op0RYx5ktcI2xijiSPRFUDkB2</a:t>
            </a:r>
          </a:p>
        </p:txBody>
      </p:sp>
    </p:spTree>
    <p:extLst>
      <p:ext uri="{BB962C8B-B14F-4D97-AF65-F5344CB8AC3E}">
        <p14:creationId xmlns:p14="http://schemas.microsoft.com/office/powerpoint/2010/main" val="24907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2" fill="hold" display="0">
                  <p:stCondLst>
                    <p:cond delay="indefinite"/>
                  </p:stCondLst>
                </p:cTn>
                <p:tgtEl>
                  <p:spTgt spid="8"/>
                </p:tgtEl>
              </p:cMediaNode>
            </p:video>
            <p:seq concurrent="1" nextAc="seek">
              <p:cTn id="33" restart="whenNotActive" fill="hold" evtFilter="cancelBubble" nodeType="interactiveSeq">
                <p:stCondLst>
                  <p:cond evt="onClick" delay="0">
                    <p:tgtEl>
                      <p:spTgt spid="8"/>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8"/>
                                        </p:tgtEl>
                                      </p:cBhvr>
                                    </p:cmd>
                                  </p:childTnLst>
                                </p:cTn>
                              </p:par>
                            </p:childTnLst>
                          </p:cTn>
                        </p:par>
                      </p:childTnLst>
                    </p:cTn>
                  </p:par>
                </p:childTnLst>
              </p:cTn>
              <p:nextCondLst>
                <p:cond evt="onClick" delay="0">
                  <p:tgtEl>
                    <p:spTgt spid="8"/>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3375</TotalTime>
  <Words>1398</Words>
  <Application>Microsoft Office PowerPoint</Application>
  <PresentationFormat>Widescreen</PresentationFormat>
  <Paragraphs>105</Paragraphs>
  <Slides>15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Adebimpe, Ademola I</dc:creator>
  <cp:lastModifiedBy>Adebimpe, Ademola I</cp:lastModifiedBy>
  <cp:revision>9</cp:revision>
  <dcterms:created xsi:type="dcterms:W3CDTF">2024-01-08T14:28:59Z</dcterms:created>
  <dcterms:modified xsi:type="dcterms:W3CDTF">2024-01-15T15:01:44Z</dcterms:modified>
</cp:coreProperties>
</file>