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34188" cy="99790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63C0BA-6FB1-32BE-EB35-F09FE37BDB7E}" v="16" dt="2024-01-15T09:49:24.458"/>
    <p1510:client id="{E973A67A-1A2B-44F3-9A6B-67FABF39C23F}" v="1" dt="2024-01-15T11:00:13.6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8" autoAdjust="0"/>
    <p:restoredTop sz="94660"/>
  </p:normalViewPr>
  <p:slideViewPr>
    <p:cSldViewPr>
      <p:cViewPr varScale="1">
        <p:scale>
          <a:sx n="97" d="100"/>
          <a:sy n="97" d="100"/>
        </p:scale>
        <p:origin x="612" y="8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25C57-3363-40A8-8635-CFA4128A88F8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CD23-5AA8-4AB7-B38C-C5AA8B37E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1841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25C57-3363-40A8-8635-CFA4128A88F8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CD23-5AA8-4AB7-B38C-C5AA8B37E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6234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25C57-3363-40A8-8635-CFA4128A88F8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CD23-5AA8-4AB7-B38C-C5AA8B37E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169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25C57-3363-40A8-8635-CFA4128A88F8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CD23-5AA8-4AB7-B38C-C5AA8B37E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467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25C57-3363-40A8-8635-CFA4128A88F8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CD23-5AA8-4AB7-B38C-C5AA8B37E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441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25C57-3363-40A8-8635-CFA4128A88F8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CD23-5AA8-4AB7-B38C-C5AA8B37E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7082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25C57-3363-40A8-8635-CFA4128A88F8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CD23-5AA8-4AB7-B38C-C5AA8B37E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532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25C57-3363-40A8-8635-CFA4128A88F8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CD23-5AA8-4AB7-B38C-C5AA8B37E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2583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25C57-3363-40A8-8635-CFA4128A88F8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CD23-5AA8-4AB7-B38C-C5AA8B37E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845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25C57-3363-40A8-8635-CFA4128A88F8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CD23-5AA8-4AB7-B38C-C5AA8B37E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663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25C57-3363-40A8-8635-CFA4128A88F8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CD23-5AA8-4AB7-B38C-C5AA8B37E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041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25C57-3363-40A8-8635-CFA4128A88F8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FCD23-5AA8-4AB7-B38C-C5AA8B37E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762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mperial.ac.uk/earth-science/current-student-staff-info/health-safety/fieldwork-safety/" TargetMode="External"/><Relationship Id="rId7" Type="http://schemas.openxmlformats.org/officeDocument/2006/relationships/hyperlink" Target="https://www.imperial.ac.uk/safety/safety-by-topic/accidents--incidents/" TargetMode="External"/><Relationship Id="rId2" Type="http://schemas.openxmlformats.org/officeDocument/2006/relationships/hyperlink" Target="https://www.imperial.ac.uk/earth-science/current-student-staff-info/offsite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imperiallondon.sharepoint.com/sites/foe/ESE/OSW/SitePages/OSWOV.aspx" TargetMode="External"/><Relationship Id="rId5" Type="http://schemas.openxmlformats.org/officeDocument/2006/relationships/hyperlink" Target="https://www.imperial.ac.uk/staff-development/safety-training/safety-courses-/risk-assessment-foundation-training-raft-e-learning/" TargetMode="External"/><Relationship Id="rId4" Type="http://schemas.openxmlformats.org/officeDocument/2006/relationships/hyperlink" Target="https://www.imperial.ac.uk/media/imperial-college/faculty-of-engineering/earth-science-and-engineering/health-and-safety/Fieldwork-Risk-Assessment-Form-ESE-(FW1)-Jul-23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8604" y="6395823"/>
            <a:ext cx="4896544" cy="25467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ounded Rectangle 44"/>
          <p:cNvSpPr/>
          <p:nvPr/>
        </p:nvSpPr>
        <p:spPr>
          <a:xfrm>
            <a:off x="350632" y="456800"/>
            <a:ext cx="9109012" cy="52322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ounded Rectangle 43"/>
          <p:cNvSpPr/>
          <p:nvPr/>
        </p:nvSpPr>
        <p:spPr>
          <a:xfrm>
            <a:off x="5110476" y="5854202"/>
            <a:ext cx="4133150" cy="79629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ounded Rectangle 38"/>
          <p:cNvSpPr/>
          <p:nvPr/>
        </p:nvSpPr>
        <p:spPr>
          <a:xfrm>
            <a:off x="170612" y="5644385"/>
            <a:ext cx="4489158" cy="535414"/>
          </a:xfrm>
          <a:prstGeom prst="roundRect">
            <a:avLst>
              <a:gd name="adj" fmla="val 3936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ounded Rectangle 31"/>
          <p:cNvSpPr/>
          <p:nvPr/>
        </p:nvSpPr>
        <p:spPr>
          <a:xfrm>
            <a:off x="4779124" y="2995765"/>
            <a:ext cx="4968552" cy="1991256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ounded Rectangle 30"/>
          <p:cNvSpPr/>
          <p:nvPr/>
        </p:nvSpPr>
        <p:spPr>
          <a:xfrm>
            <a:off x="98604" y="3011447"/>
            <a:ext cx="4608512" cy="1846659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ounded Rectangle 29"/>
          <p:cNvSpPr/>
          <p:nvPr/>
        </p:nvSpPr>
        <p:spPr>
          <a:xfrm>
            <a:off x="298542" y="5167182"/>
            <a:ext cx="5979688" cy="292537"/>
          </a:xfrm>
          <a:prstGeom prst="roundRect">
            <a:avLst>
              <a:gd name="adj" fmla="val 4122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ounded Rectangle 28"/>
          <p:cNvSpPr/>
          <p:nvPr/>
        </p:nvSpPr>
        <p:spPr>
          <a:xfrm>
            <a:off x="5992452" y="5529885"/>
            <a:ext cx="2685911" cy="252318"/>
          </a:xfrm>
          <a:prstGeom prst="roundRect">
            <a:avLst>
              <a:gd name="adj" fmla="val 3981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/>
          <p:cNvSpPr/>
          <p:nvPr/>
        </p:nvSpPr>
        <p:spPr>
          <a:xfrm>
            <a:off x="2589540" y="2570904"/>
            <a:ext cx="4140460" cy="322292"/>
          </a:xfrm>
          <a:prstGeom prst="roundRect">
            <a:avLst>
              <a:gd name="adj" fmla="val 4751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ounded Rectangle 14"/>
          <p:cNvSpPr/>
          <p:nvPr/>
        </p:nvSpPr>
        <p:spPr>
          <a:xfrm>
            <a:off x="4131052" y="1067231"/>
            <a:ext cx="5256584" cy="129266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ounded Rectangle 13"/>
          <p:cNvSpPr/>
          <p:nvPr/>
        </p:nvSpPr>
        <p:spPr>
          <a:xfrm>
            <a:off x="422640" y="1067232"/>
            <a:ext cx="3204356" cy="107721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70532" y="498730"/>
            <a:ext cx="9233128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dirty="0">
                <a:latin typeface="MetaPro-Normal" panose="02000503040000020004" pitchFamily="50" charset="0"/>
              </a:rPr>
              <a:t>Academic Staff, Research Staff  and PhD Students: A fieldwork excursion is to be undertaken. This chart is designed to help you plan and carry out your responsibilities. Information on occupational travel clearance and travel insurance is given at </a:t>
            </a:r>
            <a:r>
              <a:rPr lang="en-GB" sz="1200" u="sng" dirty="0">
                <a:latin typeface="MetaPro-Normal" panose="02000503040000020004" pitchFamily="50" charset="0"/>
                <a:hlinkClick r:id="rId2"/>
              </a:rPr>
              <a:t>5-Step-To-Do</a:t>
            </a:r>
            <a:endParaRPr lang="en-GB" sz="1200" dirty="0">
              <a:latin typeface="MetaPro-Normal" panose="02000503040000020004" pitchFamily="50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03290"/>
            <a:ext cx="990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MetaPro-Normal" panose="02000503040000020004" pitchFamily="50" charset="0"/>
              </a:rPr>
              <a:t>FIELDWORK SAFETY - MANAGEMENT FLOWCHART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8644" y="1067231"/>
            <a:ext cx="3096344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600">
                <a:latin typeface="MetaPro-Normal"/>
              </a:rPr>
              <a:t>MEET</a:t>
            </a:r>
            <a:r>
              <a:rPr lang="en-GB" sz="1400" dirty="0">
                <a:latin typeface="MetaPro-Normal"/>
              </a:rPr>
              <a:t> </a:t>
            </a:r>
            <a:r>
              <a:rPr lang="en-GB" sz="1200">
                <a:latin typeface="MetaPro-Normal"/>
              </a:rPr>
              <a:t>with key trip participants and agree roles: fieldtrip leader (PIC), PI, person undertaking initial FW1 drafting, and learn your responsibilities in the safety management process. </a:t>
            </a:r>
            <a:r>
              <a:rPr lang="en-GB" sz="1200" dirty="0">
                <a:latin typeface="MetaPro-Normal"/>
                <a:hlinkClick r:id="rId3"/>
              </a:rPr>
              <a:t>ESE fieldwork safety </a:t>
            </a:r>
            <a:r>
              <a:rPr lang="en-GB" sz="1200" dirty="0">
                <a:latin typeface="MetaPro-Normal"/>
              </a:rPr>
              <a:t> </a:t>
            </a:r>
            <a:endParaRPr lang="en-GB" sz="1200" dirty="0">
              <a:latin typeface="MetaPro-Normal" panose="02000503040000020004" pitchFamily="5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19828" y="1036352"/>
            <a:ext cx="511256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MetaPro-Normal" panose="02000503040000020004" pitchFamily="50" charset="0"/>
              </a:rPr>
              <a:t>ESTABLISH</a:t>
            </a:r>
            <a:r>
              <a:rPr lang="en-GB" dirty="0">
                <a:latin typeface="MetaPro-Normal" panose="02000503040000020004" pitchFamily="50" charset="0"/>
              </a:rPr>
              <a:t> </a:t>
            </a:r>
            <a:r>
              <a:rPr lang="en-GB" sz="1200" dirty="0">
                <a:latin typeface="MetaPro-Normal" panose="02000503040000020004" pitchFamily="50" charset="0"/>
              </a:rPr>
              <a:t>person with overall responsibility, Fieldtrip Type and PI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1200" dirty="0">
                <a:latin typeface="MetaPro-Normal" panose="02000503040000020004" pitchFamily="50" charset="0"/>
              </a:rPr>
              <a:t>TAUGHT BSc/MSci or MSc: normally trip leader (PIC) is PI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1200" dirty="0">
                <a:latin typeface="MetaPro-Normal" panose="02000503040000020004" pitchFamily="50" charset="0"/>
              </a:rPr>
              <a:t>INDEPENDENT MAPPING BSc/MSci: Field group supervisor is PI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1200" dirty="0">
                <a:latin typeface="MetaPro-Normal" panose="02000503040000020004" pitchFamily="50" charset="0"/>
              </a:rPr>
              <a:t>RESEARCH MSci, MSc Project: Supervisor is PI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1200" dirty="0">
                <a:latin typeface="MetaPro-Normal" panose="02000503040000020004" pitchFamily="50" charset="0"/>
              </a:rPr>
              <a:t>RESEARCH PhD Project:  Supervisor or grant holder is PI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1200" dirty="0">
                <a:latin typeface="MetaPro-Normal" panose="02000503040000020004" pitchFamily="50" charset="0"/>
              </a:rPr>
              <a:t>RESEARCH PDRA/STAFF Project: Grant holder is PI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8604" y="3038274"/>
            <a:ext cx="4680520" cy="184665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600" dirty="0">
                <a:latin typeface="MetaPro-Normal"/>
              </a:rPr>
              <a:t>PREPARE</a:t>
            </a:r>
            <a:r>
              <a:rPr lang="en-GB" dirty="0">
                <a:latin typeface="MetaPro-Normal"/>
              </a:rPr>
              <a:t> </a:t>
            </a:r>
            <a:r>
              <a:rPr lang="en-GB" sz="1400" dirty="0">
                <a:latin typeface="MetaPro-Normal"/>
                <a:hlinkClick r:id="rId4"/>
              </a:rPr>
              <a:t>FW1</a:t>
            </a:r>
            <a:r>
              <a:rPr lang="en-GB" sz="1400" dirty="0">
                <a:latin typeface="MetaPro-Normal"/>
              </a:rPr>
              <a:t> for TAUGHT course, MAPPING </a:t>
            </a:r>
            <a:endParaRPr lang="en-GB" sz="1400" dirty="0">
              <a:latin typeface="MetaPro-Normal" panose="02000503040000020004" pitchFamily="50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200" dirty="0">
                <a:latin typeface="MetaPro-Normal" panose="02000503040000020004" pitchFamily="50" charset="0"/>
              </a:rPr>
              <a:t>Iteratively plan teaching itinerary with trip safety considerations.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200" dirty="0">
                <a:latin typeface="MetaPro-Normal" panose="02000503040000020004" pitchFamily="50" charset="0"/>
              </a:rPr>
              <a:t>Use FW1 template as an </a:t>
            </a:r>
            <a:r>
              <a:rPr lang="en-GB" sz="1200" i="1" dirty="0">
                <a:latin typeface="MetaPro-Normal" panose="02000503040000020004" pitchFamily="50" charset="0"/>
              </a:rPr>
              <a:t>aide-memoire </a:t>
            </a:r>
            <a:r>
              <a:rPr lang="en-GB" sz="1200" dirty="0">
                <a:latin typeface="MetaPro-Normal" panose="02000503040000020004" pitchFamily="50" charset="0"/>
              </a:rPr>
              <a:t>together with embedded information links.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200" dirty="0">
                <a:latin typeface="MetaPro-Normal" panose="02000503040000020004" pitchFamily="50" charset="0"/>
              </a:rPr>
              <a:t>Contact relevant administration assistant for help with logistics, student and staff contact details, fitness to undertake fieldwork, Next of Kin, Participant’s First Aid training.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200" dirty="0">
                <a:latin typeface="MetaPro-Normal" panose="02000503040000020004" pitchFamily="50" charset="0"/>
              </a:rPr>
              <a:t>Complete FW1 using a Risk Assessment Matrix approach as appropriate to evaluate and mitigate risks effectively.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46876" y="2547384"/>
            <a:ext cx="4405723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600">
                <a:latin typeface="MetaPro-Normal"/>
              </a:rPr>
              <a:t>CHECK</a:t>
            </a:r>
            <a:r>
              <a:rPr lang="en-GB" dirty="0">
                <a:latin typeface="MetaPro-Normal"/>
              </a:rPr>
              <a:t> </a:t>
            </a:r>
            <a:r>
              <a:rPr lang="en-GB" sz="1400">
                <a:latin typeface="MetaPro-Normal"/>
              </a:rPr>
              <a:t>with DSO that PI is registered as </a:t>
            </a:r>
            <a:r>
              <a:rPr lang="en-GB" sz="1400" dirty="0">
                <a:latin typeface="MetaPro-Normal"/>
                <a:hlinkClick r:id="rId5"/>
              </a:rPr>
              <a:t> RAFT </a:t>
            </a:r>
            <a:r>
              <a:rPr lang="en-GB" sz="1400">
                <a:latin typeface="MetaPro-Normal"/>
              </a:rPr>
              <a:t> trained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51132" y="2986473"/>
            <a:ext cx="4956264" cy="19312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600" dirty="0">
                <a:latin typeface="MetaPro-Normal"/>
              </a:rPr>
              <a:t>PREPARE </a:t>
            </a:r>
            <a:r>
              <a:rPr lang="en-GB" sz="1400" dirty="0">
                <a:latin typeface="MetaPro-Normal"/>
              </a:rPr>
              <a:t> </a:t>
            </a:r>
            <a:r>
              <a:rPr lang="en-GB" sz="1400" dirty="0">
                <a:latin typeface="MetaPro-Normal"/>
                <a:hlinkClick r:id="rId4"/>
              </a:rPr>
              <a:t>FW1 </a:t>
            </a:r>
            <a:r>
              <a:rPr lang="en-GB" sz="1400" dirty="0">
                <a:latin typeface="MetaPro-Normal"/>
              </a:rPr>
              <a:t> for RESEARCH trip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150" dirty="0">
                <a:latin typeface="MetaPro-Normal" panose="02000503040000020004" pitchFamily="50" charset="0"/>
              </a:rPr>
              <a:t>Iteratively plan research trip itinerary and safety considerations.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150" dirty="0">
                <a:latin typeface="MetaPro-Normal" panose="02000503040000020004" pitchFamily="50" charset="0"/>
              </a:rPr>
              <a:t>Use FW1 template as an </a:t>
            </a:r>
            <a:r>
              <a:rPr lang="en-GB" sz="1150" i="1" dirty="0">
                <a:latin typeface="MetaPro-Normal" panose="02000503040000020004" pitchFamily="50" charset="0"/>
              </a:rPr>
              <a:t>aide-memoire </a:t>
            </a:r>
            <a:r>
              <a:rPr lang="en-GB" sz="1150" dirty="0">
                <a:latin typeface="MetaPro-Normal" panose="02000503040000020004" pitchFamily="50" charset="0"/>
              </a:rPr>
              <a:t>together with embedded links and detailed risk considerations  e.g. extreme environments.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150" dirty="0">
                <a:latin typeface="MetaPro-Normal" panose="02000503040000020004" pitchFamily="50" charset="0"/>
              </a:rPr>
              <a:t>Include student and staff contact details, ensure fitness to undertake fieldwork, Next of Kin, Participant First Aid training status.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150" dirty="0">
                <a:latin typeface="MetaPro-Normal"/>
              </a:rPr>
              <a:t>Complete FW1 using a Risk Assessment Matrix approach as appropriate to evaluate and mitigate risks effectively. Such a matrix can be pasted into the end of the FW1 form and may be required for approval.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150" dirty="0">
                <a:latin typeface="MetaPro-Normal" panose="02000503040000020004" pitchFamily="50" charset="0"/>
              </a:rPr>
              <a:t>Care if sharing trip with participants from another organisation.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98541" y="5181168"/>
            <a:ext cx="599577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dirty="0">
                <a:latin typeface="MetaPro-Normal" panose="02000503040000020004" pitchFamily="50" charset="0"/>
              </a:rPr>
              <a:t>FINALISE FW1 with key participants and OBTAIN Section 10 declaration from PI  </a:t>
            </a:r>
          </a:p>
        </p:txBody>
      </p:sp>
      <p:sp>
        <p:nvSpPr>
          <p:cNvPr id="17" name="Right Arrow 16"/>
          <p:cNvSpPr/>
          <p:nvPr/>
        </p:nvSpPr>
        <p:spPr>
          <a:xfrm>
            <a:off x="3626996" y="1502474"/>
            <a:ext cx="504056" cy="140821"/>
          </a:xfrm>
          <a:prstGeom prst="rightArrow">
            <a:avLst/>
          </a:prstGeom>
          <a:solidFill>
            <a:srgbClr val="0000CC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170612" y="5656579"/>
            <a:ext cx="455451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b="1" dirty="0">
                <a:latin typeface="MetaPro-Normal" panose="02000503040000020004" pitchFamily="50" charset="0"/>
              </a:rPr>
              <a:t>SUBMIT</a:t>
            </a:r>
            <a:r>
              <a:rPr lang="en-GB" sz="1300" dirty="0">
                <a:latin typeface="MetaPro-Normal" panose="02000503040000020004" pitchFamily="50" charset="0"/>
              </a:rPr>
              <a:t> completed and/or revised FW1 by email to FSO (now Dr J-P Latham) for review </a:t>
            </a:r>
            <a:r>
              <a:rPr lang="en-GB" sz="1300" b="1" i="1" dirty="0">
                <a:latin typeface="MetaPro-Normal" panose="02000503040000020004" pitchFamily="50" charset="0"/>
              </a:rPr>
              <a:t>4-6 weeks before travelling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190656" y="5497216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MetaPro-Normal" panose="02000503040000020004" pitchFamily="50" charset="0"/>
              </a:rPr>
              <a:t>Revisions Required by FSO?</a:t>
            </a:r>
          </a:p>
        </p:txBody>
      </p:sp>
      <p:sp>
        <p:nvSpPr>
          <p:cNvPr id="22" name="Oval 21"/>
          <p:cNvSpPr/>
          <p:nvPr/>
        </p:nvSpPr>
        <p:spPr>
          <a:xfrm>
            <a:off x="9387636" y="5531727"/>
            <a:ext cx="360040" cy="3693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9387636" y="5531727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</a:t>
            </a:r>
          </a:p>
        </p:txBody>
      </p:sp>
      <p:sp>
        <p:nvSpPr>
          <p:cNvPr id="24" name="Oval 23"/>
          <p:cNvSpPr/>
          <p:nvPr/>
        </p:nvSpPr>
        <p:spPr>
          <a:xfrm>
            <a:off x="7443420" y="5099679"/>
            <a:ext cx="360040" cy="36933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7472060" y="5099679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Y</a:t>
            </a:r>
          </a:p>
        </p:txBody>
      </p:sp>
      <p:sp>
        <p:nvSpPr>
          <p:cNvPr id="26" name="Right Arrow 25"/>
          <p:cNvSpPr/>
          <p:nvPr/>
        </p:nvSpPr>
        <p:spPr>
          <a:xfrm>
            <a:off x="8677152" y="5603735"/>
            <a:ext cx="710484" cy="192193"/>
          </a:xfrm>
          <a:prstGeom prst="rightArrow">
            <a:avLst/>
          </a:prstGeom>
          <a:solidFill>
            <a:srgbClr val="0000CC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Bent Arrow 27"/>
          <p:cNvSpPr/>
          <p:nvPr/>
        </p:nvSpPr>
        <p:spPr>
          <a:xfrm flipH="1">
            <a:off x="7803460" y="5171687"/>
            <a:ext cx="720080" cy="360039"/>
          </a:xfrm>
          <a:prstGeom prst="bentArrow">
            <a:avLst>
              <a:gd name="adj1" fmla="val 21142"/>
              <a:gd name="adj2" fmla="val 27939"/>
              <a:gd name="adj3" fmla="val 25000"/>
              <a:gd name="adj4" fmla="val 37760"/>
            </a:avLst>
          </a:prstGeom>
          <a:solidFill>
            <a:srgbClr val="0000CC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3" name="Bent Arrow 32"/>
          <p:cNvSpPr/>
          <p:nvPr/>
        </p:nvSpPr>
        <p:spPr>
          <a:xfrm rot="5400000">
            <a:off x="6924098" y="2493527"/>
            <a:ext cx="290417" cy="678614"/>
          </a:xfrm>
          <a:prstGeom prst="bentArrow">
            <a:avLst/>
          </a:prstGeom>
          <a:solidFill>
            <a:srgbClr val="0000CC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4" name="Bent Arrow 33"/>
          <p:cNvSpPr/>
          <p:nvPr/>
        </p:nvSpPr>
        <p:spPr>
          <a:xfrm rot="5400000" flipV="1">
            <a:off x="2045027" y="2448275"/>
            <a:ext cx="322291" cy="758754"/>
          </a:xfrm>
          <a:prstGeom prst="bentArrow">
            <a:avLst/>
          </a:prstGeom>
          <a:solidFill>
            <a:srgbClr val="0000CC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6" name="Down Arrow 35"/>
          <p:cNvSpPr/>
          <p:nvPr/>
        </p:nvSpPr>
        <p:spPr>
          <a:xfrm flipH="1">
            <a:off x="2299044" y="4858107"/>
            <a:ext cx="195923" cy="276604"/>
          </a:xfrm>
          <a:prstGeom prst="downArrow">
            <a:avLst/>
          </a:prstGeom>
          <a:solidFill>
            <a:srgbClr val="0000CC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ight Arrow 37"/>
          <p:cNvSpPr/>
          <p:nvPr/>
        </p:nvSpPr>
        <p:spPr>
          <a:xfrm rot="21181423">
            <a:off x="4659770" y="5611251"/>
            <a:ext cx="1323387" cy="228229"/>
          </a:xfrm>
          <a:prstGeom prst="rightArrow">
            <a:avLst/>
          </a:prstGeom>
          <a:solidFill>
            <a:srgbClr val="0000CC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Down Arrow 39"/>
          <p:cNvSpPr/>
          <p:nvPr/>
        </p:nvSpPr>
        <p:spPr>
          <a:xfrm>
            <a:off x="2585550" y="5459719"/>
            <a:ext cx="180020" cy="184666"/>
          </a:xfrm>
          <a:prstGeom prst="downArrow">
            <a:avLst/>
          </a:prstGeom>
          <a:solidFill>
            <a:srgbClr val="0000CC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ight Arrow 40"/>
          <p:cNvSpPr/>
          <p:nvPr/>
        </p:nvSpPr>
        <p:spPr>
          <a:xfrm rot="10800000">
            <a:off x="6278230" y="5171687"/>
            <a:ext cx="1165190" cy="241290"/>
          </a:xfrm>
          <a:prstGeom prst="rightArrow">
            <a:avLst/>
          </a:prstGeom>
          <a:solidFill>
            <a:srgbClr val="0000CC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5085158" y="5836888"/>
            <a:ext cx="41584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latin typeface="MetaPro-Normal" panose="02000503040000020004" pitchFamily="50" charset="0"/>
              </a:rPr>
              <a:t>GO TO </a:t>
            </a:r>
            <a:r>
              <a:rPr lang="en-GB" sz="1100" dirty="0" err="1">
                <a:latin typeface="MetaPro-Normal" panose="02000503040000020004" pitchFamily="50" charset="0"/>
              </a:rPr>
              <a:t>sharepoint</a:t>
            </a:r>
            <a:r>
              <a:rPr lang="en-GB" sz="1100" dirty="0">
                <a:latin typeface="MetaPro-Normal" panose="02000503040000020004" pitchFamily="50" charset="0"/>
              </a:rPr>
              <a:t> site </a:t>
            </a:r>
            <a:r>
              <a:rPr lang="en-GB" sz="1100" b="1" dirty="0">
                <a:latin typeface="MetaPro-Normal" panose="02000503040000020004" pitchFamily="50" charset="0"/>
                <a:hlinkClick r:id="rId6"/>
              </a:rPr>
              <a:t>OSW</a:t>
            </a:r>
            <a:r>
              <a:rPr lang="en-GB" sz="1100" b="1" dirty="0">
                <a:latin typeface="MetaPro-Normal" panose="02000503040000020004" pitchFamily="50" charset="0"/>
              </a:rPr>
              <a:t>, </a:t>
            </a:r>
            <a:r>
              <a:rPr lang="en-GB" sz="1100" dirty="0">
                <a:latin typeface="MetaPro-Normal" panose="02000503040000020004" pitchFamily="50" charset="0"/>
              </a:rPr>
              <a:t>scroll down and click </a:t>
            </a:r>
            <a:r>
              <a:rPr lang="en-GB" sz="1100" i="1" u="sng" dirty="0">
                <a:latin typeface="MetaPro-Normal" panose="02000503040000020004" pitchFamily="50" charset="0"/>
              </a:rPr>
              <a:t>+ New </a:t>
            </a:r>
            <a:r>
              <a:rPr lang="en-GB" sz="1100" dirty="0">
                <a:latin typeface="MetaPro-Normal" panose="02000503040000020004" pitchFamily="50" charset="0"/>
              </a:rPr>
              <a:t>at top of table</a:t>
            </a:r>
            <a:r>
              <a:rPr lang="en-GB" sz="1100" i="1" u="sng" dirty="0">
                <a:latin typeface="MetaPro-Normal" panose="02000503040000020004" pitchFamily="50" charset="0"/>
              </a:rPr>
              <a:t> </a:t>
            </a:r>
            <a:r>
              <a:rPr lang="en-GB" sz="1100" dirty="0">
                <a:latin typeface="MetaPro-Normal" panose="02000503040000020004" pitchFamily="50" charset="0"/>
              </a:rPr>
              <a:t>and</a:t>
            </a:r>
            <a:r>
              <a:rPr lang="en-GB" sz="1100" b="1" dirty="0">
                <a:latin typeface="MetaPro-Normal" panose="02000503040000020004" pitchFamily="50" charset="0"/>
              </a:rPr>
              <a:t> COMPLETE </a:t>
            </a:r>
            <a:r>
              <a:rPr lang="en-GB" sz="1100" dirty="0">
                <a:latin typeface="MetaPro-Normal" panose="02000503040000020004" pitchFamily="50" charset="0"/>
              </a:rPr>
              <a:t>traveller questionnaire and </a:t>
            </a:r>
            <a:r>
              <a:rPr lang="en-GB" sz="1100" b="1" dirty="0">
                <a:latin typeface="MetaPro-Normal" panose="02000503040000020004" pitchFamily="50" charset="0"/>
              </a:rPr>
              <a:t>ATTACH</a:t>
            </a:r>
            <a:r>
              <a:rPr lang="en-GB" sz="1100" dirty="0">
                <a:latin typeface="MetaPro-Normal" panose="02000503040000020004" pitchFamily="50" charset="0"/>
              </a:rPr>
              <a:t> the approved FW1 file (starts with FW1… and ends with JPL), which is automatically cc’d to FSO, </a:t>
            </a:r>
            <a:r>
              <a:rPr lang="en-GB" sz="1100" dirty="0" err="1">
                <a:latin typeface="MetaPro-Normal" panose="02000503040000020004" pitchFamily="50" charset="0"/>
              </a:rPr>
              <a:t>HoD</a:t>
            </a:r>
            <a:r>
              <a:rPr lang="en-GB" sz="1100" dirty="0">
                <a:latin typeface="MetaPro-Normal" panose="02000503040000020004" pitchFamily="50" charset="0"/>
              </a:rPr>
              <a:t> and </a:t>
            </a:r>
            <a:r>
              <a:rPr lang="en-GB" sz="1100" dirty="0" err="1">
                <a:latin typeface="MetaPro-Normal" panose="02000503040000020004" pitchFamily="50" charset="0"/>
              </a:rPr>
              <a:t>HoD’s</a:t>
            </a:r>
            <a:r>
              <a:rPr lang="en-GB" sz="1100" dirty="0">
                <a:latin typeface="MetaPro-Normal" panose="02000503040000020004" pitchFamily="50" charset="0"/>
              </a:rPr>
              <a:t> EA.   </a:t>
            </a:r>
          </a:p>
        </p:txBody>
      </p:sp>
      <p:sp>
        <p:nvSpPr>
          <p:cNvPr id="47" name="Bent Arrow 46"/>
          <p:cNvSpPr/>
          <p:nvPr/>
        </p:nvSpPr>
        <p:spPr>
          <a:xfrm rot="10800000">
            <a:off x="9243626" y="5918189"/>
            <a:ext cx="360034" cy="524920"/>
          </a:xfrm>
          <a:prstGeom prst="bentArrow">
            <a:avLst/>
          </a:prstGeom>
          <a:solidFill>
            <a:srgbClr val="0000CC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493" y="6395577"/>
            <a:ext cx="50327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MetaPro-Normal" panose="02000503040000020004" pitchFamily="50" charset="0"/>
              </a:rPr>
              <a:t>REMEMBER. Take FW1 to field. Report accidents and near misses to </a:t>
            </a:r>
            <a:r>
              <a:rPr lang="en-GB" sz="1200" b="1" dirty="0">
                <a:latin typeface="MetaPro-Normal" panose="02000503040000020004" pitchFamily="50" charset="0"/>
                <a:hlinkClick r:id="rId7"/>
              </a:rPr>
              <a:t>SALUS</a:t>
            </a:r>
            <a:endParaRPr lang="en-GB" sz="1200" b="1" dirty="0">
              <a:latin typeface="MetaPro-Normal" panose="02000503040000020004" pitchFamily="50" charset="0"/>
            </a:endParaRPr>
          </a:p>
        </p:txBody>
      </p:sp>
      <p:sp>
        <p:nvSpPr>
          <p:cNvPr id="6" name="Right Arrow 16">
            <a:extLst>
              <a:ext uri="{FF2B5EF4-FFF2-40B4-BE49-F238E27FC236}">
                <a16:creationId xmlns:a16="http://schemas.microsoft.com/office/drawing/2014/main" id="{00846980-99B0-0ED8-3B37-F988F5AB89D2}"/>
              </a:ext>
            </a:extLst>
          </p:cNvPr>
          <p:cNvSpPr/>
          <p:nvPr/>
        </p:nvSpPr>
        <p:spPr>
          <a:xfrm rot="5400000">
            <a:off x="5395501" y="2389957"/>
            <a:ext cx="204211" cy="140821"/>
          </a:xfrm>
          <a:prstGeom prst="rightArrow">
            <a:avLst/>
          </a:prstGeom>
          <a:solidFill>
            <a:srgbClr val="0000CC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ight Arrow 16">
            <a:extLst>
              <a:ext uri="{FF2B5EF4-FFF2-40B4-BE49-F238E27FC236}">
                <a16:creationId xmlns:a16="http://schemas.microsoft.com/office/drawing/2014/main" id="{64199364-D856-90A5-4CB0-D589224FBF36}"/>
              </a:ext>
            </a:extLst>
          </p:cNvPr>
          <p:cNvSpPr/>
          <p:nvPr/>
        </p:nvSpPr>
        <p:spPr>
          <a:xfrm rot="5400000">
            <a:off x="5641903" y="5008808"/>
            <a:ext cx="143455" cy="140821"/>
          </a:xfrm>
          <a:prstGeom prst="rightArrow">
            <a:avLst/>
          </a:prstGeom>
          <a:solidFill>
            <a:srgbClr val="0000CC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7365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1090</TotalTime>
  <Words>441</Words>
  <Application>Microsoft Office PowerPoint</Application>
  <PresentationFormat>A4 Paper (210x297 mm)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MetaPro-Normal</vt:lpstr>
      <vt:lpstr>Wingdings</vt:lpstr>
      <vt:lpstr>Office Theme</vt:lpstr>
      <vt:lpstr>PowerPoint Presentation</vt:lpstr>
    </vt:vector>
  </TitlesOfParts>
  <Company>Imperial College London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lathampj</dc:creator>
  <cp:lastModifiedBy>Cano Bordajandi, Diana</cp:lastModifiedBy>
  <cp:revision>35</cp:revision>
  <cp:lastPrinted>2013-09-23T10:37:31Z</cp:lastPrinted>
  <dcterms:created xsi:type="dcterms:W3CDTF">2013-09-22T14:46:03Z</dcterms:created>
  <dcterms:modified xsi:type="dcterms:W3CDTF">2024-01-15T14:26:12Z</dcterms:modified>
</cp:coreProperties>
</file>