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6" r:id="rId5"/>
    <p:sldId id="260" r:id="rId6"/>
    <p:sldId id="289" r:id="rId7"/>
    <p:sldId id="261" r:id="rId8"/>
    <p:sldId id="290" r:id="rId9"/>
    <p:sldId id="262" r:id="rId10"/>
    <p:sldId id="265" r:id="rId11"/>
    <p:sldId id="300" r:id="rId12"/>
    <p:sldId id="301" r:id="rId13"/>
    <p:sldId id="302" r:id="rId14"/>
    <p:sldId id="303" r:id="rId15"/>
    <p:sldId id="263" r:id="rId16"/>
    <p:sldId id="264" r:id="rId17"/>
    <p:sldId id="291" r:id="rId18"/>
    <p:sldId id="266" r:id="rId19"/>
    <p:sldId id="268" r:id="rId20"/>
    <p:sldId id="267" r:id="rId21"/>
    <p:sldId id="269" r:id="rId22"/>
    <p:sldId id="270" r:id="rId23"/>
    <p:sldId id="292" r:id="rId24"/>
    <p:sldId id="274" r:id="rId25"/>
    <p:sldId id="275" r:id="rId26"/>
    <p:sldId id="276" r:id="rId27"/>
    <p:sldId id="293" r:id="rId28"/>
    <p:sldId id="277" r:id="rId29"/>
    <p:sldId id="278" r:id="rId30"/>
    <p:sldId id="279" r:id="rId31"/>
    <p:sldId id="280" r:id="rId32"/>
    <p:sldId id="281" r:id="rId33"/>
    <p:sldId id="294" r:id="rId34"/>
    <p:sldId id="282" r:id="rId35"/>
    <p:sldId id="283" r:id="rId36"/>
    <p:sldId id="284" r:id="rId37"/>
    <p:sldId id="285" r:id="rId38"/>
    <p:sldId id="296" r:id="rId39"/>
    <p:sldId id="297" r:id="rId40"/>
    <p:sldId id="286" r:id="rId41"/>
    <p:sldId id="287" r:id="rId42"/>
    <p:sldId id="288" r:id="rId43"/>
    <p:sldId id="295" r:id="rId44"/>
    <p:sldId id="271" r:id="rId45"/>
    <p:sldId id="272" r:id="rId46"/>
    <p:sldId id="273" r:id="rId47"/>
  </p:sldIdLst>
  <p:sldSz cx="9144000" cy="5143500" type="screen16x9"/>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a:srgbClr val="9D9D9D"/>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snapToObjects="1">
      <p:cViewPr>
        <p:scale>
          <a:sx n="110" d="100"/>
          <a:sy n="110" d="100"/>
        </p:scale>
        <p:origin x="834" y="16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9" d="100"/>
          <a:sy n="109" d="100"/>
        </p:scale>
        <p:origin x="-2536"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45659" cy="493712"/>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50443" y="5"/>
            <a:ext cx="2945659" cy="493712"/>
          </a:xfrm>
          <a:prstGeom prst="rect">
            <a:avLst/>
          </a:prstGeom>
        </p:spPr>
        <p:txBody>
          <a:bodyPr vert="horz" lIns="91440" tIns="45720" rIns="91440" bIns="45720" rtlCol="0"/>
          <a:lstStyle>
            <a:lvl1pPr algn="r">
              <a:defRPr sz="1200"/>
            </a:lvl1pPr>
          </a:lstStyle>
          <a:p>
            <a:fld id="{F55D0118-FA75-45D0-838D-F84B7872A06C}" type="datetime3">
              <a:rPr lang="en-GB" smtClean="0">
                <a:solidFill>
                  <a:srgbClr val="003E74"/>
                </a:solidFill>
              </a:rPr>
              <a:t>4 June, 2019</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45659" cy="493712"/>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50443" y="5"/>
            <a:ext cx="2945659" cy="493712"/>
          </a:xfrm>
          <a:prstGeom prst="rect">
            <a:avLst/>
          </a:prstGeom>
        </p:spPr>
        <p:txBody>
          <a:bodyPr vert="horz" lIns="91440" tIns="45720" rIns="91440" bIns="45720" rtlCol="0"/>
          <a:lstStyle>
            <a:lvl1pPr algn="r">
              <a:defRPr sz="1200">
                <a:solidFill>
                  <a:srgbClr val="003E74"/>
                </a:solidFill>
              </a:defRPr>
            </a:lvl1pPr>
          </a:lstStyle>
          <a:p>
            <a:fld id="{4E3DE596-5576-4FAD-89A8-5E44BEAA5611}" type="datetime3">
              <a:rPr lang="en-GB" smtClean="0"/>
              <a:t>4 June, 2019</a:t>
            </a:fld>
            <a:endParaRPr lang="en-US" dirty="0"/>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1" y="4751389"/>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369789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22862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263929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405340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51983"/>
            <a:ext cx="5438140" cy="3887986"/>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232651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51388"/>
            <a:ext cx="5438775" cy="3889375"/>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8844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6464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160718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267591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61604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2" y="4751390"/>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18020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2" y="4751390"/>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18534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22845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51392"/>
            <a:ext cx="5438775" cy="3889375"/>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4E3DE596-5576-4FAD-89A8-5E44BEAA5611}" type="datetime3">
              <a:rPr lang="en-GB" smtClean="0"/>
              <a:t>4 June, 2019</a:t>
            </a:fld>
            <a:endParaRPr lang="en-US" dirty="0"/>
          </a:p>
        </p:txBody>
      </p:sp>
    </p:spTree>
    <p:extLst>
      <p:ext uri="{BB962C8B-B14F-4D97-AF65-F5344CB8AC3E}">
        <p14:creationId xmlns:p14="http://schemas.microsoft.com/office/powerpoint/2010/main" val="11161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7124"/>
            <a:ext cx="6400800" cy="453385"/>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1572517"/>
            <a:ext cx="8229600" cy="857250"/>
          </a:xfrm>
        </p:spPr>
        <p:txBody>
          <a:bodyPr/>
          <a:lstStyle>
            <a:lvl1pPr algn="l">
              <a:defRPr sz="4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3955186"/>
            <a:ext cx="6400800"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2" name="Footer Placeholder 1">
            <a:extLst>
              <a:ext uri="{FF2B5EF4-FFF2-40B4-BE49-F238E27FC236}">
                <a16:creationId xmlns:a16="http://schemas.microsoft.com/office/drawing/2014/main" id="{B5B4B87B-2477-4456-9ECC-7FFC7DFA0454}"/>
              </a:ext>
            </a:extLst>
          </p:cNvPr>
          <p:cNvSpPr>
            <a:spLocks noGrp="1"/>
          </p:cNvSpPr>
          <p:nvPr>
            <p:ph type="ftr" sz="quarter" idx="13"/>
          </p:nvPr>
        </p:nvSpPr>
        <p:spPr/>
        <p:txBody>
          <a:bodyPr/>
          <a:lstStyle/>
          <a:p>
            <a:endParaRPr lang="en-GB"/>
          </a:p>
        </p:txBody>
      </p:sp>
      <p:sp>
        <p:nvSpPr>
          <p:cNvPr id="4" name="Slide Number Placeholder 3">
            <a:extLst>
              <a:ext uri="{FF2B5EF4-FFF2-40B4-BE49-F238E27FC236}">
                <a16:creationId xmlns:a16="http://schemas.microsoft.com/office/drawing/2014/main" id="{9BDEF9A9-273A-477D-A83B-CECF1F4AE73C}"/>
              </a:ext>
            </a:extLst>
          </p:cNvPr>
          <p:cNvSpPr>
            <a:spLocks noGrp="1"/>
          </p:cNvSpPr>
          <p:nvPr>
            <p:ph type="sldNum" sz="quarter" idx="14"/>
          </p:nvPr>
        </p:nvSpPr>
        <p:spPr/>
        <p:txBody>
          <a:bodyPr/>
          <a:lstStyle/>
          <a:p>
            <a:fld id="{0AEC740E-2424-4649-AEBE-6002C781A6F3}" type="slidenum">
              <a:rPr lang="en-GB" smtClean="0"/>
              <a:t>‹#›</a:t>
            </a:fld>
            <a:endParaRPr lang="en-GB"/>
          </a:p>
        </p:txBody>
      </p:sp>
    </p:spTree>
    <p:extLst>
      <p:ext uri="{BB962C8B-B14F-4D97-AF65-F5344CB8AC3E}">
        <p14:creationId xmlns:p14="http://schemas.microsoft.com/office/powerpoint/2010/main" val="371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82581"/>
            <a:ext cx="3711608" cy="718386"/>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159487"/>
            <a:ext cx="3711608" cy="1615001"/>
          </a:xfrm>
        </p:spPr>
        <p:txBody>
          <a:bodyPr/>
          <a:lstStyle>
            <a:lvl1pPr>
              <a:defRPr sz="4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4118513"/>
            <a:ext cx="3601176"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159669"/>
            <a:ext cx="3930650" cy="3213702"/>
          </a:xfrm>
        </p:spPr>
        <p:txBody>
          <a:bodyPr/>
          <a:lstStyle>
            <a:lvl1pPr>
              <a:buClr>
                <a:srgbClr val="0085CA"/>
              </a:buClr>
              <a:defRPr/>
            </a:lvl1pPr>
          </a:lstStyle>
          <a:p>
            <a:endParaRPr lang="en-US" dirty="0"/>
          </a:p>
        </p:txBody>
      </p:sp>
      <p:sp>
        <p:nvSpPr>
          <p:cNvPr id="11"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2" name="Footer Placeholder 1">
            <a:extLst>
              <a:ext uri="{FF2B5EF4-FFF2-40B4-BE49-F238E27FC236}">
                <a16:creationId xmlns:a16="http://schemas.microsoft.com/office/drawing/2014/main" id="{E8E7FFFC-1F4C-4474-84FB-002A68C7FEF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40CA568D-4C63-4DAF-BDF8-D593F8D9B9D3}"/>
              </a:ext>
            </a:extLst>
          </p:cNvPr>
          <p:cNvSpPr>
            <a:spLocks noGrp="1"/>
          </p:cNvSpPr>
          <p:nvPr>
            <p:ph type="sldNum" sz="quarter" idx="15"/>
          </p:nvPr>
        </p:nvSpPr>
        <p:spPr/>
        <p:txBody>
          <a:bodyPr/>
          <a:lstStyle/>
          <a:p>
            <a:fld id="{0AEC740E-2424-4649-AEBE-6002C781A6F3}" type="slidenum">
              <a:rPr lang="en-GB" smtClean="0"/>
              <a:t>‹#›</a:t>
            </a:fld>
            <a:endParaRPr lang="en-GB"/>
          </a:p>
        </p:txBody>
      </p:sp>
    </p:spTree>
    <p:extLst>
      <p:ext uri="{BB962C8B-B14F-4D97-AF65-F5344CB8AC3E}">
        <p14:creationId xmlns:p14="http://schemas.microsoft.com/office/powerpoint/2010/main" val="137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759936"/>
            <a:ext cx="8229600" cy="2613435"/>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12" name="Content Placeholder 2"/>
          <p:cNvSpPr>
            <a:spLocks noGrp="1"/>
          </p:cNvSpPr>
          <p:nvPr>
            <p:ph idx="12"/>
          </p:nvPr>
        </p:nvSpPr>
        <p:spPr>
          <a:xfrm>
            <a:off x="4735923" y="1759936"/>
            <a:ext cx="3950878"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1759936"/>
            <a:ext cx="3950878" cy="1948997"/>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4" y="3890251"/>
            <a:ext cx="3951287" cy="48312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4" y="1759937"/>
            <a:ext cx="3951287" cy="1976608"/>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4" y="3942710"/>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0" y="1115931"/>
            <a:ext cx="8229601" cy="2639020"/>
          </a:xfrm>
        </p:spPr>
        <p:txBody>
          <a:bodyPr/>
          <a:lstStyle>
            <a:lvl1pPr>
              <a:buClr>
                <a:srgbClr val="0085CA"/>
              </a:buClr>
              <a:defRPr/>
            </a:lvl1pPr>
          </a:lstStyle>
          <a:p>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0" y="1115931"/>
            <a:ext cx="3951287" cy="2611410"/>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4" y="1115932"/>
            <a:ext cx="3951287" cy="1479401"/>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4" y="2816214"/>
            <a:ext cx="3951287" cy="1557158"/>
          </a:xfrm>
        </p:spPr>
        <p:txBody>
          <a:bodyPr/>
          <a:lstStyle>
            <a:lvl1pPr>
              <a:buClr>
                <a:srgbClr val="0085CA"/>
              </a:buClr>
              <a:defRPr/>
            </a:lvl1pPr>
          </a:lstStyle>
          <a:p>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3" name="Text Placeholder 2"/>
          <p:cNvSpPr>
            <a:spLocks noGrp="1"/>
          </p:cNvSpPr>
          <p:nvPr>
            <p:ph type="body" idx="1"/>
          </p:nvPr>
        </p:nvSpPr>
        <p:spPr>
          <a:xfrm>
            <a:off x="457200" y="1759936"/>
            <a:ext cx="8229600" cy="26134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115931"/>
            <a:ext cx="8229600" cy="380667"/>
          </a:xfrm>
          <a:prstGeom prst="rect">
            <a:avLst/>
          </a:prstGeom>
        </p:spPr>
        <p:txBody>
          <a:bodyPr vert="horz" lIns="0" tIns="45720" rIns="0" bIns="0" rtlCol="0" anchor="ctr">
            <a:noAutofit/>
          </a:bodyPr>
          <a:lstStyle/>
          <a:p>
            <a:r>
              <a:rPr lang="en-GB" dirty="0"/>
              <a:t>Click to edit Master title style</a:t>
            </a:r>
            <a:endParaRPr lang="en-US" dirty="0"/>
          </a:p>
        </p:txBody>
      </p:sp>
      <p:sp>
        <p:nvSpPr>
          <p:cNvPr id="5" name="Slide Number Placeholder 4">
            <a:extLst>
              <a:ext uri="{FF2B5EF4-FFF2-40B4-BE49-F238E27FC236}">
                <a16:creationId xmlns:a16="http://schemas.microsoft.com/office/drawing/2014/main" id="{9D360DD5-5C8F-4B29-8F93-3C45A4BC745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AEC740E-2424-4649-AEBE-6002C781A6F3}" type="slidenum">
              <a:rPr lang="en-GB" smtClean="0"/>
              <a:t>‹#›</a:t>
            </a:fld>
            <a:endParaRPr lang="en-GB"/>
          </a:p>
        </p:txBody>
      </p:sp>
      <p:sp>
        <p:nvSpPr>
          <p:cNvPr id="6" name="Footer Placeholder 5">
            <a:extLst>
              <a:ext uri="{FF2B5EF4-FFF2-40B4-BE49-F238E27FC236}">
                <a16:creationId xmlns:a16="http://schemas.microsoft.com/office/drawing/2014/main" id="{241A4FB9-D47D-47BE-B8D2-6B674B6DEEA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Lst>
  <p:hf hdr="0" ftr="0" dt="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perial.ac.uk/estates-facilitie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upport.office.com/en-ie/article/create-a-pivottable-to-analyze-worksheet-data-a9a84538-bfe9-40a9-a8e9-f99134456576" TargetMode="Externa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imperial.ac.uk/estates-facilitie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imperial.ac.uk/estates-facilities"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Guide for Room Stewards</a:t>
            </a:r>
          </a:p>
        </p:txBody>
      </p:sp>
      <p:sp>
        <p:nvSpPr>
          <p:cNvPr id="3" name="Title 2"/>
          <p:cNvSpPr>
            <a:spLocks noGrp="1"/>
          </p:cNvSpPr>
          <p:nvPr>
            <p:ph type="title"/>
          </p:nvPr>
        </p:nvSpPr>
        <p:spPr/>
        <p:txBody>
          <a:bodyPr/>
          <a:lstStyle/>
          <a:p>
            <a:r>
              <a:rPr lang="en-US" dirty="0"/>
              <a:t>Room Booking</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a:t>
            </a:fld>
            <a:endParaRPr lang="en-GB"/>
          </a:p>
        </p:txBody>
      </p:sp>
    </p:spTree>
    <p:extLst>
      <p:ext uri="{BB962C8B-B14F-4D97-AF65-F5344CB8AC3E}">
        <p14:creationId xmlns:p14="http://schemas.microsoft.com/office/powerpoint/2010/main" val="405836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767" t="7038"/>
          <a:stretch/>
        </p:blipFill>
        <p:spPr>
          <a:xfrm>
            <a:off x="376444" y="2735438"/>
            <a:ext cx="5590015" cy="1486177"/>
          </a:xfrm>
          <a:prstGeom prst="rect">
            <a:avLst/>
          </a:prstGeom>
          <a:ln>
            <a:solidFill>
              <a:schemeClr val="bg1">
                <a:lumMod val="50000"/>
              </a:schemeClr>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10</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sp>
        <p:nvSpPr>
          <p:cNvPr id="4" name="Rectangle 3">
            <a:extLst>
              <a:ext uri="{FF2B5EF4-FFF2-40B4-BE49-F238E27FC236}">
                <a16:creationId xmlns:a16="http://schemas.microsoft.com/office/drawing/2014/main" id="{536B6E39-2B56-4D55-A03A-789706FB1B5E}"/>
              </a:ext>
            </a:extLst>
          </p:cNvPr>
          <p:cNvSpPr/>
          <p:nvPr/>
        </p:nvSpPr>
        <p:spPr>
          <a:xfrm>
            <a:off x="1562100" y="1348292"/>
            <a:ext cx="3063240" cy="220980"/>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0CE2A65-E6C8-4FC2-9436-D9806DCD800B}"/>
              </a:ext>
            </a:extLst>
          </p:cNvPr>
          <p:cNvPicPr>
            <a:picLocks noChangeAspect="1"/>
          </p:cNvPicPr>
          <p:nvPr/>
        </p:nvPicPr>
        <p:blipFill>
          <a:blip r:embed="rId4"/>
          <a:stretch>
            <a:fillRect/>
          </a:stretch>
        </p:blipFill>
        <p:spPr>
          <a:xfrm>
            <a:off x="376445" y="1070399"/>
            <a:ext cx="5590015" cy="1128015"/>
          </a:xfrm>
          <a:prstGeom prst="rect">
            <a:avLst/>
          </a:prstGeom>
          <a:ln>
            <a:solidFill>
              <a:srgbClr val="9D9D9D"/>
            </a:solidFill>
          </a:ln>
        </p:spPr>
      </p:pic>
      <p:sp>
        <p:nvSpPr>
          <p:cNvPr id="11" name="Oval 10">
            <a:extLst>
              <a:ext uri="{FF2B5EF4-FFF2-40B4-BE49-F238E27FC236}">
                <a16:creationId xmlns:a16="http://schemas.microsoft.com/office/drawing/2014/main" id="{B8700B51-2248-468D-8CC1-32A2A0DFB18A}"/>
              </a:ext>
            </a:extLst>
          </p:cNvPr>
          <p:cNvSpPr/>
          <p:nvPr/>
        </p:nvSpPr>
        <p:spPr>
          <a:xfrm>
            <a:off x="5341748" y="1249193"/>
            <a:ext cx="702788"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8700B51-2248-468D-8CC1-32A2A0DFB18A}"/>
              </a:ext>
            </a:extLst>
          </p:cNvPr>
          <p:cNvSpPr/>
          <p:nvPr/>
        </p:nvSpPr>
        <p:spPr>
          <a:xfrm>
            <a:off x="4990044" y="2891065"/>
            <a:ext cx="547255"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2B2709-2B45-40FB-B490-FD0E8C37ACF7}"/>
              </a:ext>
            </a:extLst>
          </p:cNvPr>
          <p:cNvSpPr/>
          <p:nvPr/>
        </p:nvSpPr>
        <p:spPr>
          <a:xfrm>
            <a:off x="6122613" y="1019635"/>
            <a:ext cx="2728073" cy="3477875"/>
          </a:xfrm>
          <a:prstGeom prst="rect">
            <a:avLst/>
          </a:prstGeom>
        </p:spPr>
        <p:txBody>
          <a:bodyPr wrap="square">
            <a:spAutoFit/>
          </a:bodyPr>
          <a:lstStyle/>
          <a:p>
            <a:r>
              <a:rPr lang="en-GB" sz="1100" b="1" dirty="0">
                <a:solidFill>
                  <a:srgbClr val="003E74"/>
                </a:solidFill>
              </a:rPr>
              <a:t>Graphical Planner </a:t>
            </a:r>
            <a:r>
              <a:rPr lang="en-GB" sz="1100" dirty="0">
                <a:solidFill>
                  <a:srgbClr val="003E74"/>
                </a:solidFill>
              </a:rPr>
              <a:t>tab shows rooms and their bookings. There are two display tabs:</a:t>
            </a:r>
          </a:p>
          <a:p>
            <a:pPr marL="285750" indent="-285750">
              <a:buFont typeface="Arial" panose="020B0604020202020204" pitchFamily="34" charset="0"/>
              <a:buChar char="•"/>
            </a:pPr>
            <a:r>
              <a:rPr lang="en-GB" sz="1100" dirty="0">
                <a:solidFill>
                  <a:srgbClr val="003E74"/>
                </a:solidFill>
              </a:rPr>
              <a:t>Graphical planner</a:t>
            </a:r>
          </a:p>
          <a:p>
            <a:pPr marL="285750" indent="-285750">
              <a:buFont typeface="Arial" panose="020B0604020202020204" pitchFamily="34" charset="0"/>
              <a:buChar char="•"/>
            </a:pPr>
            <a:r>
              <a:rPr lang="en-GB" sz="1100" dirty="0">
                <a:solidFill>
                  <a:srgbClr val="003E74"/>
                </a:solidFill>
              </a:rPr>
              <a:t>Data view</a:t>
            </a:r>
          </a:p>
          <a:p>
            <a:pPr marL="742950" lvl="1" indent="-285750">
              <a:buFont typeface="Arial" panose="020B0604020202020204" pitchFamily="34" charset="0"/>
              <a:buChar char="•"/>
            </a:pPr>
            <a:endParaRPr lang="en-GB" sz="1100" dirty="0">
              <a:solidFill>
                <a:srgbClr val="003E74"/>
              </a:solidFill>
            </a:endParaRPr>
          </a:p>
          <a:p>
            <a:pPr marL="228600" indent="-228600">
              <a:buClr>
                <a:srgbClr val="003E74"/>
              </a:buClr>
              <a:buFont typeface="+mj-lt"/>
              <a:buAutoNum type="arabicParenR"/>
            </a:pPr>
            <a:r>
              <a:rPr lang="en-GB" sz="1100" b="1" dirty="0">
                <a:solidFill>
                  <a:srgbClr val="003E74"/>
                </a:solidFill>
              </a:rPr>
              <a:t>Graphical planner tab </a:t>
            </a:r>
            <a:r>
              <a:rPr lang="en-GB" sz="1100" dirty="0">
                <a:solidFill>
                  <a:srgbClr val="003E74"/>
                </a:solidFill>
              </a:rPr>
              <a:t>shows room bookings:</a:t>
            </a:r>
          </a:p>
          <a:p>
            <a:pPr marL="285750" indent="-285750">
              <a:buFont typeface="Arial" panose="020B0604020202020204" pitchFamily="34" charset="0"/>
              <a:buChar char="•"/>
            </a:pPr>
            <a:r>
              <a:rPr lang="en-GB" sz="1100" dirty="0">
                <a:solidFill>
                  <a:srgbClr val="003E74"/>
                </a:solidFill>
              </a:rPr>
              <a:t>Select a room to narrow what is displayed on the “Reservations” screen.</a:t>
            </a:r>
          </a:p>
          <a:p>
            <a:pPr marL="285750" indent="-285750">
              <a:buFont typeface="Arial" panose="020B0604020202020204" pitchFamily="34" charset="0"/>
              <a:buChar char="•"/>
            </a:pPr>
            <a:r>
              <a:rPr lang="en-GB" sz="1100" dirty="0">
                <a:solidFill>
                  <a:srgbClr val="003E74"/>
                </a:solidFill>
              </a:rPr>
              <a:t>Display by day, week or month.  </a:t>
            </a:r>
          </a:p>
          <a:p>
            <a:pPr marL="285750" indent="-285750">
              <a:buFont typeface="Arial" panose="020B0604020202020204" pitchFamily="34" charset="0"/>
              <a:buChar char="•"/>
            </a:pPr>
            <a:r>
              <a:rPr lang="en-GB" sz="1100" dirty="0">
                <a:solidFill>
                  <a:srgbClr val="003E74"/>
                </a:solidFill>
              </a:rPr>
              <a:t>Double-click on a booking to open a window with the details.  </a:t>
            </a:r>
          </a:p>
          <a:p>
            <a:pPr marL="285750" indent="-285750">
              <a:buFont typeface="Arial" panose="020B0604020202020204" pitchFamily="34" charset="0"/>
              <a:buChar char="•"/>
            </a:pPr>
            <a:r>
              <a:rPr lang="en-GB" sz="1100" dirty="0">
                <a:solidFill>
                  <a:srgbClr val="003E74"/>
                </a:solidFill>
              </a:rPr>
              <a:t>Move and extend bookings in this view.</a:t>
            </a:r>
          </a:p>
          <a:p>
            <a:pPr marL="171450" indent="-171450">
              <a:buFont typeface="Arial" panose="020B0604020202020204" pitchFamily="34" charset="0"/>
              <a:buChar char="•"/>
            </a:pPr>
            <a:endParaRPr lang="en-GB" sz="1100" dirty="0">
              <a:solidFill>
                <a:srgbClr val="003E74"/>
              </a:solidFill>
            </a:endParaRPr>
          </a:p>
          <a:p>
            <a:pPr marL="228600" indent="-228600">
              <a:buClr>
                <a:srgbClr val="003E74"/>
              </a:buClr>
              <a:buFont typeface="+mj-lt"/>
              <a:buAutoNum type="arabicParenR" startAt="2"/>
            </a:pPr>
            <a:r>
              <a:rPr lang="en-GB" sz="1100" b="1" dirty="0">
                <a:solidFill>
                  <a:srgbClr val="003E74"/>
                </a:solidFill>
              </a:rPr>
              <a:t>Data view tab </a:t>
            </a:r>
            <a:r>
              <a:rPr lang="en-GB" sz="1100" dirty="0">
                <a:solidFill>
                  <a:srgbClr val="003E74"/>
                </a:solidFill>
              </a:rPr>
              <a:t>shows detailed room information:</a:t>
            </a:r>
          </a:p>
          <a:p>
            <a:pPr marL="285750" indent="-285750">
              <a:buFont typeface="Arial" panose="020B0604020202020204" pitchFamily="34" charset="0"/>
              <a:buChar char="•"/>
            </a:pPr>
            <a:r>
              <a:rPr lang="en-GB" sz="1100" dirty="0">
                <a:solidFill>
                  <a:srgbClr val="003E74"/>
                </a:solidFill>
              </a:rPr>
              <a:t>Use to maintain room data.</a:t>
            </a:r>
          </a:p>
        </p:txBody>
      </p:sp>
      <p:sp>
        <p:nvSpPr>
          <p:cNvPr id="10" name="Oval 9">
            <a:extLst>
              <a:ext uri="{FF2B5EF4-FFF2-40B4-BE49-F238E27FC236}">
                <a16:creationId xmlns:a16="http://schemas.microsoft.com/office/drawing/2014/main" id="{5BBA95A6-AC16-4CC3-8A7A-67AA714646A3}"/>
              </a:ext>
            </a:extLst>
          </p:cNvPr>
          <p:cNvSpPr/>
          <p:nvPr/>
        </p:nvSpPr>
        <p:spPr>
          <a:xfrm>
            <a:off x="1425963" y="1019635"/>
            <a:ext cx="847165"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CAD00F7-A9F5-4E89-848B-AAAACC2CEA3F}"/>
              </a:ext>
            </a:extLst>
          </p:cNvPr>
          <p:cNvSpPr/>
          <p:nvPr/>
        </p:nvSpPr>
        <p:spPr>
          <a:xfrm>
            <a:off x="97120" y="1432276"/>
            <a:ext cx="392387" cy="738664"/>
          </a:xfrm>
          <a:prstGeom prst="rect">
            <a:avLst/>
          </a:prstGeom>
        </p:spPr>
        <p:txBody>
          <a:bodyPr wrap="square">
            <a:spAutoFit/>
          </a:bodyPr>
          <a:lstStyle/>
          <a:p>
            <a:pPr>
              <a:buClr>
                <a:srgbClr val="0085CA"/>
              </a:buClr>
            </a:pPr>
            <a:r>
              <a:rPr lang="en-GB" sz="1400" dirty="0">
                <a:solidFill>
                  <a:srgbClr val="003E74"/>
                </a:solidFill>
              </a:rPr>
              <a:t>1)</a:t>
            </a:r>
          </a:p>
          <a:p>
            <a:pPr>
              <a:buClr>
                <a:srgbClr val="0085CA"/>
              </a:buClr>
            </a:pPr>
            <a:endParaRPr lang="en-GB" sz="1400" dirty="0">
              <a:solidFill>
                <a:srgbClr val="003E74"/>
              </a:solidFill>
            </a:endParaRPr>
          </a:p>
          <a:p>
            <a:pPr>
              <a:buClr>
                <a:srgbClr val="0085CA"/>
              </a:buClr>
            </a:pPr>
            <a:endParaRPr lang="en-GB" sz="1400" dirty="0">
              <a:solidFill>
                <a:srgbClr val="003E74"/>
              </a:solidFill>
            </a:endParaRPr>
          </a:p>
        </p:txBody>
      </p:sp>
      <p:sp>
        <p:nvSpPr>
          <p:cNvPr id="15" name="Rectangle 14">
            <a:extLst>
              <a:ext uri="{FF2B5EF4-FFF2-40B4-BE49-F238E27FC236}">
                <a16:creationId xmlns:a16="http://schemas.microsoft.com/office/drawing/2014/main" id="{C72FA7E1-6C3F-4D50-BB5F-5ADF40AEF7E0}"/>
              </a:ext>
            </a:extLst>
          </p:cNvPr>
          <p:cNvSpPr/>
          <p:nvPr/>
        </p:nvSpPr>
        <p:spPr>
          <a:xfrm>
            <a:off x="97119" y="2982733"/>
            <a:ext cx="392387" cy="738664"/>
          </a:xfrm>
          <a:prstGeom prst="rect">
            <a:avLst/>
          </a:prstGeom>
        </p:spPr>
        <p:txBody>
          <a:bodyPr wrap="square">
            <a:spAutoFit/>
          </a:bodyPr>
          <a:lstStyle/>
          <a:p>
            <a:pPr>
              <a:buClr>
                <a:srgbClr val="0085CA"/>
              </a:buClr>
            </a:pPr>
            <a:r>
              <a:rPr lang="en-GB" sz="1400" dirty="0">
                <a:solidFill>
                  <a:srgbClr val="003E74"/>
                </a:solidFill>
              </a:rPr>
              <a:t>2)</a:t>
            </a:r>
          </a:p>
          <a:p>
            <a:pPr>
              <a:buClr>
                <a:srgbClr val="0085CA"/>
              </a:buClr>
            </a:pPr>
            <a:endParaRPr lang="en-GB" sz="1400" dirty="0">
              <a:solidFill>
                <a:srgbClr val="003E74"/>
              </a:solidFill>
            </a:endParaRPr>
          </a:p>
          <a:p>
            <a:pPr>
              <a:buClr>
                <a:srgbClr val="0085CA"/>
              </a:buClr>
            </a:pPr>
            <a:endParaRPr lang="en-GB" sz="1400" dirty="0">
              <a:solidFill>
                <a:srgbClr val="003E74"/>
              </a:solidFill>
            </a:endParaRPr>
          </a:p>
        </p:txBody>
      </p:sp>
    </p:spTree>
    <p:extLst>
      <p:ext uri="{BB962C8B-B14F-4D97-AF65-F5344CB8AC3E}">
        <p14:creationId xmlns:p14="http://schemas.microsoft.com/office/powerpoint/2010/main" val="17492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11</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sp>
        <p:nvSpPr>
          <p:cNvPr id="4" name="Rectangle 3">
            <a:extLst>
              <a:ext uri="{FF2B5EF4-FFF2-40B4-BE49-F238E27FC236}">
                <a16:creationId xmlns:a16="http://schemas.microsoft.com/office/drawing/2014/main" id="{536B6E39-2B56-4D55-A03A-789706FB1B5E}"/>
              </a:ext>
            </a:extLst>
          </p:cNvPr>
          <p:cNvSpPr/>
          <p:nvPr/>
        </p:nvSpPr>
        <p:spPr>
          <a:xfrm>
            <a:off x="1562100" y="1348292"/>
            <a:ext cx="3063240" cy="220980"/>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2B2709-2B45-40FB-B490-FD0E8C37ACF7}"/>
              </a:ext>
            </a:extLst>
          </p:cNvPr>
          <p:cNvSpPr/>
          <p:nvPr/>
        </p:nvSpPr>
        <p:spPr>
          <a:xfrm>
            <a:off x="6287968" y="1171783"/>
            <a:ext cx="2527610" cy="1938992"/>
          </a:xfrm>
          <a:prstGeom prst="rect">
            <a:avLst/>
          </a:prstGeom>
        </p:spPr>
        <p:txBody>
          <a:bodyPr wrap="square">
            <a:spAutoFit/>
          </a:bodyPr>
          <a:lstStyle/>
          <a:p>
            <a:r>
              <a:rPr lang="en-GB" sz="1200" b="1" dirty="0">
                <a:solidFill>
                  <a:srgbClr val="003E74"/>
                </a:solidFill>
              </a:rPr>
              <a:t>Reservations</a:t>
            </a:r>
            <a:r>
              <a:rPr lang="en-GB" sz="1200" dirty="0">
                <a:solidFill>
                  <a:srgbClr val="003E74"/>
                </a:solidFill>
              </a:rPr>
              <a:t> tab lists room bookings:</a:t>
            </a:r>
          </a:p>
          <a:p>
            <a:pPr marL="285750" indent="-285750">
              <a:buFont typeface="Arial" panose="020B0604020202020204" pitchFamily="34" charset="0"/>
              <a:buChar char="•"/>
            </a:pPr>
            <a:r>
              <a:rPr lang="en-GB" sz="1200" dirty="0">
                <a:solidFill>
                  <a:srgbClr val="003E74"/>
                </a:solidFill>
              </a:rPr>
              <a:t>Select a booking to display the details in the window on the right.</a:t>
            </a:r>
          </a:p>
          <a:p>
            <a:pPr marL="285750" indent="-285750">
              <a:buFont typeface="Arial" panose="020B0604020202020204" pitchFamily="34" charset="0"/>
              <a:buChar char="•"/>
            </a:pPr>
            <a:r>
              <a:rPr lang="en-GB" sz="1200" dirty="0">
                <a:solidFill>
                  <a:srgbClr val="003E74"/>
                </a:solidFill>
              </a:rPr>
              <a:t>Click list view icon to display information in separate columns.</a:t>
            </a:r>
          </a:p>
          <a:p>
            <a:pPr marL="285750" indent="-285750">
              <a:buFont typeface="Arial" panose="020B0604020202020204" pitchFamily="34" charset="0"/>
              <a:buChar char="•"/>
            </a:pPr>
            <a:r>
              <a:rPr lang="en-GB" sz="1200" dirty="0">
                <a:solidFill>
                  <a:srgbClr val="003E74"/>
                </a:solidFill>
              </a:rPr>
              <a:t>Click on any column heading to change the sort.</a:t>
            </a:r>
          </a:p>
        </p:txBody>
      </p:sp>
      <p:pic>
        <p:nvPicPr>
          <p:cNvPr id="8" name="Picture 7">
            <a:extLst>
              <a:ext uri="{FF2B5EF4-FFF2-40B4-BE49-F238E27FC236}">
                <a16:creationId xmlns:a16="http://schemas.microsoft.com/office/drawing/2014/main" id="{1FE45670-C0AD-487B-9382-3B7F0111016C}"/>
              </a:ext>
            </a:extLst>
          </p:cNvPr>
          <p:cNvPicPr>
            <a:picLocks noChangeAspect="1"/>
          </p:cNvPicPr>
          <p:nvPr/>
        </p:nvPicPr>
        <p:blipFill>
          <a:blip r:embed="rId3"/>
          <a:stretch>
            <a:fillRect/>
          </a:stretch>
        </p:blipFill>
        <p:spPr>
          <a:xfrm>
            <a:off x="587049" y="1240401"/>
            <a:ext cx="4534349" cy="2796445"/>
          </a:xfrm>
          <a:prstGeom prst="rect">
            <a:avLst/>
          </a:prstGeom>
          <a:ln>
            <a:solidFill>
              <a:srgbClr val="9D9D9D"/>
            </a:solidFill>
          </a:ln>
        </p:spPr>
      </p:pic>
      <p:pic>
        <p:nvPicPr>
          <p:cNvPr id="2" name="Picture 1"/>
          <p:cNvPicPr>
            <a:picLocks noChangeAspect="1"/>
          </p:cNvPicPr>
          <p:nvPr/>
        </p:nvPicPr>
        <p:blipFill>
          <a:blip r:embed="rId4"/>
          <a:stretch>
            <a:fillRect/>
          </a:stretch>
        </p:blipFill>
        <p:spPr>
          <a:xfrm>
            <a:off x="2016209" y="2562306"/>
            <a:ext cx="4106404" cy="1937761"/>
          </a:xfrm>
          <a:prstGeom prst="rect">
            <a:avLst/>
          </a:prstGeom>
          <a:ln>
            <a:solidFill>
              <a:schemeClr val="bg1">
                <a:lumMod val="50000"/>
              </a:schemeClr>
            </a:solidFill>
          </a:ln>
        </p:spPr>
      </p:pic>
      <p:sp>
        <p:nvSpPr>
          <p:cNvPr id="11" name="Oval 10">
            <a:extLst>
              <a:ext uri="{FF2B5EF4-FFF2-40B4-BE49-F238E27FC236}">
                <a16:creationId xmlns:a16="http://schemas.microsoft.com/office/drawing/2014/main" id="{B8700B51-2248-468D-8CC1-32A2A0DFB18A}"/>
              </a:ext>
            </a:extLst>
          </p:cNvPr>
          <p:cNvSpPr/>
          <p:nvPr/>
        </p:nvSpPr>
        <p:spPr>
          <a:xfrm>
            <a:off x="2016209" y="3140148"/>
            <a:ext cx="387735" cy="24362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8700B51-2248-468D-8CC1-32A2A0DFB18A}"/>
              </a:ext>
            </a:extLst>
          </p:cNvPr>
          <p:cNvSpPr/>
          <p:nvPr/>
        </p:nvSpPr>
        <p:spPr>
          <a:xfrm>
            <a:off x="4336655" y="3236357"/>
            <a:ext cx="616706"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ounded Rectangular Callout 2"/>
          <p:cNvSpPr/>
          <p:nvPr/>
        </p:nvSpPr>
        <p:spPr>
          <a:xfrm>
            <a:off x="5121398" y="4103809"/>
            <a:ext cx="1460441" cy="244903"/>
          </a:xfrm>
          <a:prstGeom prst="wedgeRoundRectCallout">
            <a:avLst>
              <a:gd name="adj1" fmla="val -74317"/>
              <a:gd name="adj2" fmla="val -26763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e.g. Click to change sort ascending/descending</a:t>
            </a:r>
          </a:p>
        </p:txBody>
      </p:sp>
      <p:sp>
        <p:nvSpPr>
          <p:cNvPr id="14" name="Oval 13">
            <a:extLst>
              <a:ext uri="{FF2B5EF4-FFF2-40B4-BE49-F238E27FC236}">
                <a16:creationId xmlns:a16="http://schemas.microsoft.com/office/drawing/2014/main" id="{A8C38467-4CEE-4860-A0CF-0D9E950B739E}"/>
              </a:ext>
            </a:extLst>
          </p:cNvPr>
          <p:cNvSpPr/>
          <p:nvPr/>
        </p:nvSpPr>
        <p:spPr>
          <a:xfrm>
            <a:off x="2162082" y="1146932"/>
            <a:ext cx="693951"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68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12</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Navigation in the Back Office - example</a:t>
            </a:r>
          </a:p>
        </p:txBody>
      </p:sp>
      <p:sp>
        <p:nvSpPr>
          <p:cNvPr id="12" name="Rectangle 11">
            <a:extLst>
              <a:ext uri="{FF2B5EF4-FFF2-40B4-BE49-F238E27FC236}">
                <a16:creationId xmlns:a16="http://schemas.microsoft.com/office/drawing/2014/main" id="{F8451CBB-EA60-4C5F-BCBC-A24E274810FE}"/>
              </a:ext>
            </a:extLst>
          </p:cNvPr>
          <p:cNvSpPr/>
          <p:nvPr/>
        </p:nvSpPr>
        <p:spPr>
          <a:xfrm>
            <a:off x="320040" y="3777613"/>
            <a:ext cx="4251960" cy="307777"/>
          </a:xfrm>
          <a:prstGeom prst="rect">
            <a:avLst/>
          </a:prstGeom>
        </p:spPr>
        <p:txBody>
          <a:bodyPr wrap="square">
            <a:spAutoFit/>
          </a:bodyPr>
          <a:lstStyle/>
          <a:p>
            <a:pPr>
              <a:buClr>
                <a:srgbClr val="0085CA"/>
              </a:buClr>
            </a:pPr>
            <a:r>
              <a:rPr lang="en-GB" sz="1400" dirty="0">
                <a:solidFill>
                  <a:srgbClr val="003E74"/>
                </a:solidFill>
              </a:rPr>
              <a:t>1) In “Properties” South Kensington is selected</a:t>
            </a:r>
          </a:p>
        </p:txBody>
      </p:sp>
      <p:sp>
        <p:nvSpPr>
          <p:cNvPr id="13" name="Rectangle 12">
            <a:extLst>
              <a:ext uri="{FF2B5EF4-FFF2-40B4-BE49-F238E27FC236}">
                <a16:creationId xmlns:a16="http://schemas.microsoft.com/office/drawing/2014/main" id="{18A7764E-6514-4DA5-80A7-C212A478CBB0}"/>
              </a:ext>
            </a:extLst>
          </p:cNvPr>
          <p:cNvSpPr/>
          <p:nvPr/>
        </p:nvSpPr>
        <p:spPr>
          <a:xfrm>
            <a:off x="4724400" y="3777822"/>
            <a:ext cx="4251960" cy="738664"/>
          </a:xfrm>
          <a:prstGeom prst="rect">
            <a:avLst/>
          </a:prstGeom>
        </p:spPr>
        <p:txBody>
          <a:bodyPr wrap="square">
            <a:spAutoFit/>
          </a:bodyPr>
          <a:lstStyle/>
          <a:p>
            <a:pPr>
              <a:buClr>
                <a:srgbClr val="0085CA"/>
              </a:buClr>
            </a:pPr>
            <a:r>
              <a:rPr lang="en-GB" sz="1400" dirty="0">
                <a:solidFill>
                  <a:srgbClr val="003E74"/>
                </a:solidFill>
              </a:rPr>
              <a:t>2) In “Floors &amp; spaces”, only buildings on the South Kensington campus are displayed.</a:t>
            </a:r>
          </a:p>
          <a:p>
            <a:pPr>
              <a:buClr>
                <a:srgbClr val="0085CA"/>
              </a:buClr>
            </a:pPr>
            <a:r>
              <a:rPr lang="en-GB" sz="1400" dirty="0">
                <a:solidFill>
                  <a:srgbClr val="003E74"/>
                </a:solidFill>
              </a:rPr>
              <a:t>Sherfield, floor 4, is selected</a:t>
            </a:r>
          </a:p>
        </p:txBody>
      </p:sp>
      <p:pic>
        <p:nvPicPr>
          <p:cNvPr id="3" name="Picture 2">
            <a:extLst>
              <a:ext uri="{FF2B5EF4-FFF2-40B4-BE49-F238E27FC236}">
                <a16:creationId xmlns:a16="http://schemas.microsoft.com/office/drawing/2014/main" id="{04B79BC9-0D0E-42F0-BF1B-05D84C23BEE6}"/>
              </a:ext>
            </a:extLst>
          </p:cNvPr>
          <p:cNvPicPr>
            <a:picLocks noChangeAspect="1"/>
          </p:cNvPicPr>
          <p:nvPr/>
        </p:nvPicPr>
        <p:blipFill>
          <a:blip r:embed="rId3"/>
          <a:stretch>
            <a:fillRect/>
          </a:stretch>
        </p:blipFill>
        <p:spPr>
          <a:xfrm>
            <a:off x="320040" y="1033120"/>
            <a:ext cx="4251960" cy="2686583"/>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74983B7-63BF-4DB7-A668-07C3699BAAA1}"/>
              </a:ext>
            </a:extLst>
          </p:cNvPr>
          <p:cNvPicPr>
            <a:picLocks noChangeAspect="1"/>
          </p:cNvPicPr>
          <p:nvPr/>
        </p:nvPicPr>
        <p:blipFill>
          <a:blip r:embed="rId4"/>
          <a:stretch>
            <a:fillRect/>
          </a:stretch>
        </p:blipFill>
        <p:spPr>
          <a:xfrm>
            <a:off x="4824904" y="1027957"/>
            <a:ext cx="3807112" cy="2739879"/>
          </a:xfrm>
          <a:prstGeom prst="rect">
            <a:avLst/>
          </a:prstGeom>
          <a:ln>
            <a:solidFill>
              <a:schemeClr val="bg1">
                <a:lumMod val="75000"/>
              </a:schemeClr>
            </a:solidFill>
          </a:ln>
        </p:spPr>
      </p:pic>
    </p:spTree>
    <p:extLst>
      <p:ext uri="{BB962C8B-B14F-4D97-AF65-F5344CB8AC3E}">
        <p14:creationId xmlns:p14="http://schemas.microsoft.com/office/powerpoint/2010/main" val="268400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13</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Navigation in the Back Office - example</a:t>
            </a:r>
          </a:p>
        </p:txBody>
      </p:sp>
      <p:sp>
        <p:nvSpPr>
          <p:cNvPr id="14" name="Rectangle 13">
            <a:extLst>
              <a:ext uri="{FF2B5EF4-FFF2-40B4-BE49-F238E27FC236}">
                <a16:creationId xmlns:a16="http://schemas.microsoft.com/office/drawing/2014/main" id="{EDD12C84-6D5C-4A76-9447-D3C93C1994C1}"/>
              </a:ext>
            </a:extLst>
          </p:cNvPr>
          <p:cNvSpPr/>
          <p:nvPr/>
        </p:nvSpPr>
        <p:spPr>
          <a:xfrm>
            <a:off x="6259830" y="1168990"/>
            <a:ext cx="2807970" cy="954107"/>
          </a:xfrm>
          <a:prstGeom prst="rect">
            <a:avLst/>
          </a:prstGeom>
        </p:spPr>
        <p:txBody>
          <a:bodyPr wrap="square">
            <a:spAutoFit/>
          </a:bodyPr>
          <a:lstStyle/>
          <a:p>
            <a:pPr>
              <a:buClr>
                <a:srgbClr val="0085CA"/>
              </a:buClr>
            </a:pPr>
            <a:r>
              <a:rPr lang="en-GB" sz="1400" dirty="0">
                <a:solidFill>
                  <a:srgbClr val="003E74"/>
                </a:solidFill>
              </a:rPr>
              <a:t>3) In “Graphical Planner”, only meeting rooms on Sherfield, level 4, are displayed. Room SHER-04-409 is selected.</a:t>
            </a:r>
          </a:p>
        </p:txBody>
      </p:sp>
      <p:sp>
        <p:nvSpPr>
          <p:cNvPr id="15" name="Rectangle 14">
            <a:extLst>
              <a:ext uri="{FF2B5EF4-FFF2-40B4-BE49-F238E27FC236}">
                <a16:creationId xmlns:a16="http://schemas.microsoft.com/office/drawing/2014/main" id="{2A6A7461-C2D9-418C-BFEE-D4A803E8BB4E}"/>
              </a:ext>
            </a:extLst>
          </p:cNvPr>
          <p:cNvSpPr/>
          <p:nvPr/>
        </p:nvSpPr>
        <p:spPr>
          <a:xfrm>
            <a:off x="6259830" y="2875778"/>
            <a:ext cx="2807970" cy="1384995"/>
          </a:xfrm>
          <a:prstGeom prst="rect">
            <a:avLst/>
          </a:prstGeom>
        </p:spPr>
        <p:txBody>
          <a:bodyPr wrap="square">
            <a:spAutoFit/>
          </a:bodyPr>
          <a:lstStyle/>
          <a:p>
            <a:pPr>
              <a:buClr>
                <a:srgbClr val="0085CA"/>
              </a:buClr>
            </a:pPr>
            <a:r>
              <a:rPr lang="en-GB" sz="1400" dirty="0">
                <a:solidFill>
                  <a:srgbClr val="003E74"/>
                </a:solidFill>
              </a:rPr>
              <a:t>4) In “Reservations”, only bookings in SHER-04-409 are displayed. An individual booking can be selected from the list, with more details displayed on the panel on the right-hand side.</a:t>
            </a:r>
          </a:p>
        </p:txBody>
      </p:sp>
      <p:pic>
        <p:nvPicPr>
          <p:cNvPr id="3" name="Picture 2">
            <a:extLst>
              <a:ext uri="{FF2B5EF4-FFF2-40B4-BE49-F238E27FC236}">
                <a16:creationId xmlns:a16="http://schemas.microsoft.com/office/drawing/2014/main" id="{E0CE2A65-E6C8-4FC2-9436-D9806DCD800B}"/>
              </a:ext>
            </a:extLst>
          </p:cNvPr>
          <p:cNvPicPr>
            <a:picLocks noChangeAspect="1"/>
          </p:cNvPicPr>
          <p:nvPr/>
        </p:nvPicPr>
        <p:blipFill>
          <a:blip r:embed="rId3"/>
          <a:stretch>
            <a:fillRect/>
          </a:stretch>
        </p:blipFill>
        <p:spPr>
          <a:xfrm>
            <a:off x="376445" y="995082"/>
            <a:ext cx="5590015" cy="1128015"/>
          </a:xfrm>
          <a:prstGeom prst="rect">
            <a:avLst/>
          </a:prstGeom>
          <a:ln>
            <a:solidFill>
              <a:srgbClr val="9D9D9D"/>
            </a:solidFill>
          </a:ln>
        </p:spPr>
      </p:pic>
      <p:sp>
        <p:nvSpPr>
          <p:cNvPr id="10" name="Oval 9">
            <a:extLst>
              <a:ext uri="{FF2B5EF4-FFF2-40B4-BE49-F238E27FC236}">
                <a16:creationId xmlns:a16="http://schemas.microsoft.com/office/drawing/2014/main" id="{DAD446D4-94CC-4EB9-95B2-32BFB31E2F23}"/>
              </a:ext>
            </a:extLst>
          </p:cNvPr>
          <p:cNvSpPr/>
          <p:nvPr/>
        </p:nvSpPr>
        <p:spPr>
          <a:xfrm>
            <a:off x="1432111" y="880987"/>
            <a:ext cx="847165"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A34A9F4-01D5-484A-84BB-ECC5BEE1AA76}"/>
              </a:ext>
            </a:extLst>
          </p:cNvPr>
          <p:cNvSpPr/>
          <p:nvPr/>
        </p:nvSpPr>
        <p:spPr>
          <a:xfrm>
            <a:off x="226358" y="1703831"/>
            <a:ext cx="1286436" cy="41926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FE45670-C0AD-487B-9382-3B7F0111016C}"/>
              </a:ext>
            </a:extLst>
          </p:cNvPr>
          <p:cNvPicPr>
            <a:picLocks noChangeAspect="1"/>
          </p:cNvPicPr>
          <p:nvPr/>
        </p:nvPicPr>
        <p:blipFill>
          <a:blip r:embed="rId4"/>
          <a:stretch>
            <a:fillRect/>
          </a:stretch>
        </p:blipFill>
        <p:spPr>
          <a:xfrm>
            <a:off x="1432111" y="2150467"/>
            <a:ext cx="4534349" cy="2796445"/>
          </a:xfrm>
          <a:prstGeom prst="rect">
            <a:avLst/>
          </a:prstGeom>
          <a:ln>
            <a:solidFill>
              <a:srgbClr val="9D9D9D"/>
            </a:solidFill>
          </a:ln>
        </p:spPr>
      </p:pic>
      <p:sp>
        <p:nvSpPr>
          <p:cNvPr id="13" name="Oval 12">
            <a:extLst>
              <a:ext uri="{FF2B5EF4-FFF2-40B4-BE49-F238E27FC236}">
                <a16:creationId xmlns:a16="http://schemas.microsoft.com/office/drawing/2014/main" id="{B8700B51-2248-468D-8CC1-32A2A0DFB18A}"/>
              </a:ext>
            </a:extLst>
          </p:cNvPr>
          <p:cNvSpPr/>
          <p:nvPr/>
        </p:nvSpPr>
        <p:spPr>
          <a:xfrm>
            <a:off x="2884171" y="2089777"/>
            <a:ext cx="847165" cy="29482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5D2E0E7-9565-4E66-8BE0-755C1F119741}"/>
              </a:ext>
            </a:extLst>
          </p:cNvPr>
          <p:cNvSpPr/>
          <p:nvPr/>
        </p:nvSpPr>
        <p:spPr>
          <a:xfrm>
            <a:off x="4513729" y="2371978"/>
            <a:ext cx="1452731" cy="2574934"/>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802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Setting up filters</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14</a:t>
            </a:fld>
            <a:endParaRPr lang="en-GB"/>
          </a:p>
        </p:txBody>
      </p:sp>
    </p:spTree>
    <p:extLst>
      <p:ext uri="{BB962C8B-B14F-4D97-AF65-F5344CB8AC3E}">
        <p14:creationId xmlns:p14="http://schemas.microsoft.com/office/powerpoint/2010/main" val="103766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15</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Setting up a filter – Department level</a:t>
            </a:r>
          </a:p>
        </p:txBody>
      </p:sp>
      <p:sp>
        <p:nvSpPr>
          <p:cNvPr id="14" name="Rectangle 13">
            <a:extLst>
              <a:ext uri="{FF2B5EF4-FFF2-40B4-BE49-F238E27FC236}">
                <a16:creationId xmlns:a16="http://schemas.microsoft.com/office/drawing/2014/main" id="{EDD12C84-6D5C-4A76-9447-D3C93C1994C1}"/>
              </a:ext>
            </a:extLst>
          </p:cNvPr>
          <p:cNvSpPr/>
          <p:nvPr/>
        </p:nvSpPr>
        <p:spPr>
          <a:xfrm>
            <a:off x="392430" y="1164500"/>
            <a:ext cx="2807970" cy="3108543"/>
          </a:xfrm>
          <a:prstGeom prst="rect">
            <a:avLst/>
          </a:prstGeom>
        </p:spPr>
        <p:txBody>
          <a:bodyPr wrap="square">
            <a:spAutoFit/>
          </a:bodyPr>
          <a:lstStyle/>
          <a:p>
            <a:pPr>
              <a:buClr>
                <a:srgbClr val="0085CA"/>
              </a:buClr>
            </a:pPr>
            <a:r>
              <a:rPr lang="en-GB" sz="1400" dirty="0">
                <a:solidFill>
                  <a:srgbClr val="003E74"/>
                </a:solidFill>
              </a:rPr>
              <a:t>Filters can be created so that you only see relevant information in the back office, for instance just rooms in your department, or one particular room.</a:t>
            </a:r>
          </a:p>
          <a:p>
            <a:pPr>
              <a:buClr>
                <a:srgbClr val="0085CA"/>
              </a:buClr>
            </a:pPr>
            <a:endParaRPr lang="en-GB" sz="1400" dirty="0">
              <a:solidFill>
                <a:srgbClr val="003E74"/>
              </a:solidFill>
            </a:endParaRPr>
          </a:p>
          <a:p>
            <a:pPr>
              <a:buClr>
                <a:srgbClr val="0085CA"/>
              </a:buClr>
            </a:pPr>
            <a:endParaRPr lang="en-GB" sz="1400" dirty="0">
              <a:solidFill>
                <a:srgbClr val="003E74"/>
              </a:solidFill>
            </a:endParaRPr>
          </a:p>
          <a:p>
            <a:pPr marL="342900" indent="-342900">
              <a:buClr>
                <a:srgbClr val="003E74"/>
              </a:buClr>
              <a:buAutoNum type="arabicParenR"/>
            </a:pPr>
            <a:r>
              <a:rPr lang="en-GB" sz="1400" dirty="0">
                <a:solidFill>
                  <a:srgbClr val="003E74"/>
                </a:solidFill>
              </a:rPr>
              <a:t>To set up a filter for your department, navigate to the “Graphical Planner”. Click the filter button.</a:t>
            </a:r>
          </a:p>
          <a:p>
            <a:pPr marL="342900" indent="-342900">
              <a:buClr>
                <a:srgbClr val="003E74"/>
              </a:buClr>
              <a:buAutoNum type="arabicParenR"/>
            </a:pPr>
            <a:endParaRPr lang="en-GB" sz="1400" dirty="0">
              <a:solidFill>
                <a:srgbClr val="003E74"/>
              </a:solidFill>
            </a:endParaRPr>
          </a:p>
          <a:p>
            <a:pPr marL="342900" indent="-342900">
              <a:buClr>
                <a:srgbClr val="003E74"/>
              </a:buClr>
              <a:buAutoNum type="arabicParenR"/>
            </a:pPr>
            <a:r>
              <a:rPr lang="en-GB" sz="1400" dirty="0">
                <a:solidFill>
                  <a:srgbClr val="003E74"/>
                </a:solidFill>
              </a:rPr>
              <a:t>Click on the cogs button and then “Add filter”</a:t>
            </a:r>
          </a:p>
        </p:txBody>
      </p:sp>
      <p:grpSp>
        <p:nvGrpSpPr>
          <p:cNvPr id="12" name="Group 11">
            <a:extLst>
              <a:ext uri="{FF2B5EF4-FFF2-40B4-BE49-F238E27FC236}">
                <a16:creationId xmlns:a16="http://schemas.microsoft.com/office/drawing/2014/main" id="{1305609F-A3BB-4FEE-8362-C6B367B7FF38}"/>
              </a:ext>
            </a:extLst>
          </p:cNvPr>
          <p:cNvGrpSpPr/>
          <p:nvPr/>
        </p:nvGrpSpPr>
        <p:grpSpPr>
          <a:xfrm>
            <a:off x="4083332" y="828531"/>
            <a:ext cx="3564544" cy="1464193"/>
            <a:chOff x="4083332" y="828531"/>
            <a:chExt cx="3564544" cy="1464193"/>
          </a:xfrm>
        </p:grpSpPr>
        <p:pic>
          <p:nvPicPr>
            <p:cNvPr id="8" name="Picture 7">
              <a:extLst>
                <a:ext uri="{FF2B5EF4-FFF2-40B4-BE49-F238E27FC236}">
                  <a16:creationId xmlns:a16="http://schemas.microsoft.com/office/drawing/2014/main" id="{49D2D5F2-E408-4022-95CB-D869B2690C1F}"/>
                </a:ext>
              </a:extLst>
            </p:cNvPr>
            <p:cNvPicPr>
              <a:picLocks noChangeAspect="1"/>
            </p:cNvPicPr>
            <p:nvPr/>
          </p:nvPicPr>
          <p:blipFill rotWithShape="1">
            <a:blip r:embed="rId2"/>
            <a:srcRect b="16006"/>
            <a:stretch/>
          </p:blipFill>
          <p:spPr>
            <a:xfrm>
              <a:off x="4239327" y="828531"/>
              <a:ext cx="3408549" cy="1464193"/>
            </a:xfrm>
            <a:prstGeom prst="rect">
              <a:avLst/>
            </a:prstGeom>
            <a:ln>
              <a:solidFill>
                <a:schemeClr val="bg1">
                  <a:lumMod val="75000"/>
                </a:schemeClr>
              </a:solidFill>
            </a:ln>
          </p:spPr>
        </p:pic>
        <p:sp>
          <p:nvSpPr>
            <p:cNvPr id="11" name="Oval 10">
              <a:extLst>
                <a:ext uri="{FF2B5EF4-FFF2-40B4-BE49-F238E27FC236}">
                  <a16:creationId xmlns:a16="http://schemas.microsoft.com/office/drawing/2014/main" id="{D100A903-DE9A-4C9D-B5BD-D97DAF8D3142}"/>
                </a:ext>
              </a:extLst>
            </p:cNvPr>
            <p:cNvSpPr/>
            <p:nvPr/>
          </p:nvSpPr>
          <p:spPr>
            <a:xfrm>
              <a:off x="4083332" y="1164500"/>
              <a:ext cx="392387" cy="18654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F43BA97B-68C2-484E-BBB9-19EB7902D642}"/>
              </a:ext>
            </a:extLst>
          </p:cNvPr>
          <p:cNvGrpSpPr/>
          <p:nvPr/>
        </p:nvGrpSpPr>
        <p:grpSpPr>
          <a:xfrm>
            <a:off x="4239327" y="2363231"/>
            <a:ext cx="4276023" cy="2383756"/>
            <a:chOff x="4239327" y="2363231"/>
            <a:chExt cx="4572000" cy="2541350"/>
          </a:xfrm>
        </p:grpSpPr>
        <p:pic>
          <p:nvPicPr>
            <p:cNvPr id="10" name="Picture 9">
              <a:extLst>
                <a:ext uri="{FF2B5EF4-FFF2-40B4-BE49-F238E27FC236}">
                  <a16:creationId xmlns:a16="http://schemas.microsoft.com/office/drawing/2014/main" id="{382ADE6F-DDAB-4650-A42C-36D8700A9633}"/>
                </a:ext>
              </a:extLst>
            </p:cNvPr>
            <p:cNvPicPr>
              <a:picLocks noChangeAspect="1"/>
            </p:cNvPicPr>
            <p:nvPr/>
          </p:nvPicPr>
          <p:blipFill rotWithShape="1">
            <a:blip r:embed="rId3"/>
            <a:srcRect l="12720" t="10588" r="31986" b="34771"/>
            <a:stretch/>
          </p:blipFill>
          <p:spPr>
            <a:xfrm>
              <a:off x="4239327" y="2363231"/>
              <a:ext cx="4572000" cy="2541350"/>
            </a:xfrm>
            <a:prstGeom prst="rect">
              <a:avLst/>
            </a:prstGeom>
            <a:ln>
              <a:solidFill>
                <a:schemeClr val="bg1">
                  <a:lumMod val="75000"/>
                </a:schemeClr>
              </a:solidFill>
            </a:ln>
          </p:spPr>
        </p:pic>
        <p:sp>
          <p:nvSpPr>
            <p:cNvPr id="16" name="Oval 15">
              <a:extLst>
                <a:ext uri="{FF2B5EF4-FFF2-40B4-BE49-F238E27FC236}">
                  <a16:creationId xmlns:a16="http://schemas.microsoft.com/office/drawing/2014/main" id="{9F34022F-4299-4D78-9FCB-6F95DF2BAC38}"/>
                </a:ext>
              </a:extLst>
            </p:cNvPr>
            <p:cNvSpPr/>
            <p:nvPr/>
          </p:nvSpPr>
          <p:spPr>
            <a:xfrm>
              <a:off x="5608544" y="3104030"/>
              <a:ext cx="523315" cy="19049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0E30B03-1C9A-438E-9D35-5655C3CA61E6}"/>
                </a:ext>
              </a:extLst>
            </p:cNvPr>
            <p:cNvSpPr/>
            <p:nvPr/>
          </p:nvSpPr>
          <p:spPr>
            <a:xfrm>
              <a:off x="5884770" y="2843024"/>
              <a:ext cx="255494" cy="19049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8B2CF89-2D49-4BF2-9107-0DAC56324A96}"/>
              </a:ext>
            </a:extLst>
          </p:cNvPr>
          <p:cNvSpPr/>
          <p:nvPr/>
        </p:nvSpPr>
        <p:spPr>
          <a:xfrm>
            <a:off x="3724681" y="1111608"/>
            <a:ext cx="392387" cy="738664"/>
          </a:xfrm>
          <a:prstGeom prst="rect">
            <a:avLst/>
          </a:prstGeom>
        </p:spPr>
        <p:txBody>
          <a:bodyPr wrap="square">
            <a:spAutoFit/>
          </a:bodyPr>
          <a:lstStyle/>
          <a:p>
            <a:pPr>
              <a:buClr>
                <a:srgbClr val="0085CA"/>
              </a:buClr>
            </a:pPr>
            <a:r>
              <a:rPr lang="en-GB" sz="1400" dirty="0">
                <a:solidFill>
                  <a:srgbClr val="003E74"/>
                </a:solidFill>
              </a:rPr>
              <a:t>1)</a:t>
            </a:r>
          </a:p>
          <a:p>
            <a:pPr>
              <a:buClr>
                <a:srgbClr val="0085CA"/>
              </a:buClr>
            </a:pPr>
            <a:endParaRPr lang="en-GB" sz="1400" dirty="0">
              <a:solidFill>
                <a:srgbClr val="003E74"/>
              </a:solidFill>
            </a:endParaRPr>
          </a:p>
          <a:p>
            <a:pPr>
              <a:buClr>
                <a:srgbClr val="0085CA"/>
              </a:buClr>
            </a:pPr>
            <a:endParaRPr lang="en-GB" sz="1400" dirty="0">
              <a:solidFill>
                <a:srgbClr val="003E74"/>
              </a:solidFill>
            </a:endParaRPr>
          </a:p>
        </p:txBody>
      </p:sp>
      <p:sp>
        <p:nvSpPr>
          <p:cNvPr id="20" name="Rectangle 19">
            <a:extLst>
              <a:ext uri="{FF2B5EF4-FFF2-40B4-BE49-F238E27FC236}">
                <a16:creationId xmlns:a16="http://schemas.microsoft.com/office/drawing/2014/main" id="{55231124-BC15-41C8-83A2-A77C665499A1}"/>
              </a:ext>
            </a:extLst>
          </p:cNvPr>
          <p:cNvSpPr/>
          <p:nvPr/>
        </p:nvSpPr>
        <p:spPr>
          <a:xfrm>
            <a:off x="3834549" y="3022175"/>
            <a:ext cx="392387" cy="738664"/>
          </a:xfrm>
          <a:prstGeom prst="rect">
            <a:avLst/>
          </a:prstGeom>
        </p:spPr>
        <p:txBody>
          <a:bodyPr wrap="square">
            <a:spAutoFit/>
          </a:bodyPr>
          <a:lstStyle/>
          <a:p>
            <a:pPr>
              <a:buClr>
                <a:srgbClr val="0085CA"/>
              </a:buClr>
            </a:pPr>
            <a:r>
              <a:rPr lang="en-GB" sz="1400" dirty="0">
                <a:solidFill>
                  <a:srgbClr val="003E74"/>
                </a:solidFill>
              </a:rPr>
              <a:t>2)</a:t>
            </a:r>
          </a:p>
          <a:p>
            <a:pPr>
              <a:buClr>
                <a:srgbClr val="0085CA"/>
              </a:buClr>
            </a:pPr>
            <a:endParaRPr lang="en-GB" sz="1400" dirty="0">
              <a:solidFill>
                <a:srgbClr val="003E74"/>
              </a:solidFill>
            </a:endParaRPr>
          </a:p>
          <a:p>
            <a:pPr>
              <a:buClr>
                <a:srgbClr val="0085CA"/>
              </a:buClr>
            </a:pPr>
            <a:endParaRPr lang="en-GB" sz="1400" dirty="0">
              <a:solidFill>
                <a:srgbClr val="003E74"/>
              </a:solidFill>
            </a:endParaRPr>
          </a:p>
        </p:txBody>
      </p:sp>
      <p:sp>
        <p:nvSpPr>
          <p:cNvPr id="15" name="Oval 14">
            <a:extLst>
              <a:ext uri="{FF2B5EF4-FFF2-40B4-BE49-F238E27FC236}">
                <a16:creationId xmlns:a16="http://schemas.microsoft.com/office/drawing/2014/main" id="{0BF74A27-6F74-473A-8B9E-E8939A182771}"/>
              </a:ext>
            </a:extLst>
          </p:cNvPr>
          <p:cNvSpPr/>
          <p:nvPr/>
        </p:nvSpPr>
        <p:spPr>
          <a:xfrm>
            <a:off x="5470061" y="877568"/>
            <a:ext cx="802992" cy="28693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422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3CD1B-099A-46C6-952F-F35798A3012B}"/>
              </a:ext>
            </a:extLst>
          </p:cNvPr>
          <p:cNvPicPr>
            <a:picLocks noChangeAspect="1"/>
          </p:cNvPicPr>
          <p:nvPr/>
        </p:nvPicPr>
        <p:blipFill rotWithShape="1">
          <a:blip r:embed="rId3"/>
          <a:srcRect l="3070" t="4930" r="1588" b="1885"/>
          <a:stretch/>
        </p:blipFill>
        <p:spPr>
          <a:xfrm>
            <a:off x="3724907" y="850272"/>
            <a:ext cx="2601897" cy="2689438"/>
          </a:xfrm>
          <a:prstGeom prst="rect">
            <a:avLst/>
          </a:prstGeom>
          <a:ln>
            <a:solidFill>
              <a:schemeClr val="bg1">
                <a:lumMod val="75000"/>
              </a:schemeClr>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16</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Setting up a filter – Department level</a:t>
            </a:r>
          </a:p>
        </p:txBody>
      </p:sp>
      <p:sp>
        <p:nvSpPr>
          <p:cNvPr id="14" name="Rectangle 13">
            <a:extLst>
              <a:ext uri="{FF2B5EF4-FFF2-40B4-BE49-F238E27FC236}">
                <a16:creationId xmlns:a16="http://schemas.microsoft.com/office/drawing/2014/main" id="{EDD12C84-6D5C-4A76-9447-D3C93C1994C1}"/>
              </a:ext>
            </a:extLst>
          </p:cNvPr>
          <p:cNvSpPr/>
          <p:nvPr/>
        </p:nvSpPr>
        <p:spPr>
          <a:xfrm>
            <a:off x="217300" y="3603526"/>
            <a:ext cx="3574452" cy="954107"/>
          </a:xfrm>
          <a:prstGeom prst="rect">
            <a:avLst/>
          </a:prstGeom>
        </p:spPr>
        <p:txBody>
          <a:bodyPr wrap="square">
            <a:spAutoFit/>
          </a:bodyPr>
          <a:lstStyle/>
          <a:p>
            <a:pPr>
              <a:buClr>
                <a:srgbClr val="0085CA"/>
              </a:buClr>
            </a:pPr>
            <a:r>
              <a:rPr lang="en-GB" sz="1400" dirty="0">
                <a:solidFill>
                  <a:srgbClr val="003E74"/>
                </a:solidFill>
              </a:rPr>
              <a:t>3) Give your filter a memorable name. In the drop-down menu, select “Department”. Click the pop-up button at the end of the row to bring up the options. </a:t>
            </a:r>
          </a:p>
        </p:txBody>
      </p:sp>
      <p:pic>
        <p:nvPicPr>
          <p:cNvPr id="2" name="Picture 1">
            <a:extLst>
              <a:ext uri="{FF2B5EF4-FFF2-40B4-BE49-F238E27FC236}">
                <a16:creationId xmlns:a16="http://schemas.microsoft.com/office/drawing/2014/main" id="{78FC7946-C02C-472D-B122-53E348B1AA96}"/>
              </a:ext>
            </a:extLst>
          </p:cNvPr>
          <p:cNvPicPr>
            <a:picLocks noChangeAspect="1"/>
          </p:cNvPicPr>
          <p:nvPr/>
        </p:nvPicPr>
        <p:blipFill rotWithShape="1">
          <a:blip r:embed="rId4"/>
          <a:srcRect l="1578" t="3505" r="1293" b="2024"/>
          <a:stretch/>
        </p:blipFill>
        <p:spPr>
          <a:xfrm>
            <a:off x="179924" y="1196084"/>
            <a:ext cx="3518732" cy="1997815"/>
          </a:xfrm>
          <a:prstGeom prst="rect">
            <a:avLst/>
          </a:prstGeom>
          <a:ln>
            <a:solidFill>
              <a:schemeClr val="bg1">
                <a:lumMod val="75000"/>
              </a:schemeClr>
            </a:solidFill>
          </a:ln>
        </p:spPr>
      </p:pic>
      <p:sp>
        <p:nvSpPr>
          <p:cNvPr id="11" name="Oval 10">
            <a:extLst>
              <a:ext uri="{FF2B5EF4-FFF2-40B4-BE49-F238E27FC236}">
                <a16:creationId xmlns:a16="http://schemas.microsoft.com/office/drawing/2014/main" id="{D100A903-DE9A-4C9D-B5BD-D97DAF8D3142}"/>
              </a:ext>
            </a:extLst>
          </p:cNvPr>
          <p:cNvSpPr/>
          <p:nvPr/>
        </p:nvSpPr>
        <p:spPr>
          <a:xfrm>
            <a:off x="604903" y="1727650"/>
            <a:ext cx="803462" cy="30294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F34022F-4299-4D78-9FCB-6F95DF2BAC38}"/>
              </a:ext>
            </a:extLst>
          </p:cNvPr>
          <p:cNvSpPr/>
          <p:nvPr/>
        </p:nvSpPr>
        <p:spPr>
          <a:xfrm>
            <a:off x="3159230" y="1785916"/>
            <a:ext cx="247019" cy="18641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B8E9F3B-B859-41E6-86F2-5248B1745A5F}"/>
              </a:ext>
            </a:extLst>
          </p:cNvPr>
          <p:cNvSpPr/>
          <p:nvPr/>
        </p:nvSpPr>
        <p:spPr>
          <a:xfrm>
            <a:off x="3706619" y="3603526"/>
            <a:ext cx="2543120" cy="523220"/>
          </a:xfrm>
          <a:prstGeom prst="rect">
            <a:avLst/>
          </a:prstGeom>
        </p:spPr>
        <p:txBody>
          <a:bodyPr wrap="square">
            <a:spAutoFit/>
          </a:bodyPr>
          <a:lstStyle/>
          <a:p>
            <a:pPr>
              <a:buClr>
                <a:srgbClr val="0085CA"/>
              </a:buClr>
            </a:pPr>
            <a:r>
              <a:rPr lang="en-GB" sz="1400" dirty="0">
                <a:solidFill>
                  <a:srgbClr val="003E74"/>
                </a:solidFill>
              </a:rPr>
              <a:t>4) Select your department and the “OK”. </a:t>
            </a:r>
          </a:p>
        </p:txBody>
      </p:sp>
      <p:pic>
        <p:nvPicPr>
          <p:cNvPr id="4" name="Picture 3"/>
          <p:cNvPicPr>
            <a:picLocks noChangeAspect="1"/>
          </p:cNvPicPr>
          <p:nvPr/>
        </p:nvPicPr>
        <p:blipFill>
          <a:blip r:embed="rId5"/>
          <a:stretch>
            <a:fillRect/>
          </a:stretch>
        </p:blipFill>
        <p:spPr>
          <a:xfrm>
            <a:off x="6353056" y="1421437"/>
            <a:ext cx="2661173" cy="1499443"/>
          </a:xfrm>
          <a:prstGeom prst="rect">
            <a:avLst/>
          </a:prstGeom>
        </p:spPr>
      </p:pic>
      <p:sp>
        <p:nvSpPr>
          <p:cNvPr id="12" name="Rectangle 11">
            <a:extLst>
              <a:ext uri="{FF2B5EF4-FFF2-40B4-BE49-F238E27FC236}">
                <a16:creationId xmlns:a16="http://schemas.microsoft.com/office/drawing/2014/main" id="{9B8E9F3B-B859-41E6-86F2-5248B1745A5F}"/>
              </a:ext>
            </a:extLst>
          </p:cNvPr>
          <p:cNvSpPr/>
          <p:nvPr/>
        </p:nvSpPr>
        <p:spPr>
          <a:xfrm>
            <a:off x="6210119" y="3603525"/>
            <a:ext cx="2885478" cy="954107"/>
          </a:xfrm>
          <a:prstGeom prst="rect">
            <a:avLst/>
          </a:prstGeom>
        </p:spPr>
        <p:txBody>
          <a:bodyPr wrap="square">
            <a:spAutoFit/>
          </a:bodyPr>
          <a:lstStyle/>
          <a:p>
            <a:pPr>
              <a:buClr>
                <a:srgbClr val="0085CA"/>
              </a:buClr>
            </a:pPr>
            <a:r>
              <a:rPr lang="en-GB" sz="1400" dirty="0">
                <a:solidFill>
                  <a:srgbClr val="003E74"/>
                </a:solidFill>
              </a:rPr>
              <a:t>5) Click “OK”. You will now only see a list of the rooms in your department. This filter is now saved and can be turned on or off.</a:t>
            </a:r>
          </a:p>
        </p:txBody>
      </p:sp>
      <p:sp>
        <p:nvSpPr>
          <p:cNvPr id="15" name="Oval 14">
            <a:extLst>
              <a:ext uri="{FF2B5EF4-FFF2-40B4-BE49-F238E27FC236}">
                <a16:creationId xmlns:a16="http://schemas.microsoft.com/office/drawing/2014/main" id="{9F34022F-4299-4D78-9FCB-6F95DF2BAC38}"/>
              </a:ext>
            </a:extLst>
          </p:cNvPr>
          <p:cNvSpPr/>
          <p:nvPr/>
        </p:nvSpPr>
        <p:spPr>
          <a:xfrm>
            <a:off x="4647356" y="3285596"/>
            <a:ext cx="376305" cy="286021"/>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F34022F-4299-4D78-9FCB-6F95DF2BAC38}"/>
              </a:ext>
            </a:extLst>
          </p:cNvPr>
          <p:cNvSpPr/>
          <p:nvPr/>
        </p:nvSpPr>
        <p:spPr>
          <a:xfrm>
            <a:off x="7405255" y="2688946"/>
            <a:ext cx="288615" cy="28827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890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17</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Setting up a filter – Room level</a:t>
            </a:r>
          </a:p>
        </p:txBody>
      </p:sp>
      <p:sp>
        <p:nvSpPr>
          <p:cNvPr id="14" name="Rectangle 13">
            <a:extLst>
              <a:ext uri="{FF2B5EF4-FFF2-40B4-BE49-F238E27FC236}">
                <a16:creationId xmlns:a16="http://schemas.microsoft.com/office/drawing/2014/main" id="{EDD12C84-6D5C-4A76-9447-D3C93C1994C1}"/>
              </a:ext>
            </a:extLst>
          </p:cNvPr>
          <p:cNvSpPr/>
          <p:nvPr/>
        </p:nvSpPr>
        <p:spPr>
          <a:xfrm>
            <a:off x="392430" y="1507400"/>
            <a:ext cx="2491964" cy="1169551"/>
          </a:xfrm>
          <a:prstGeom prst="rect">
            <a:avLst/>
          </a:prstGeom>
        </p:spPr>
        <p:txBody>
          <a:bodyPr wrap="square">
            <a:spAutoFit/>
          </a:bodyPr>
          <a:lstStyle/>
          <a:p>
            <a:pPr>
              <a:buClr>
                <a:srgbClr val="0085CA"/>
              </a:buClr>
            </a:pPr>
            <a:r>
              <a:rPr lang="en-GB" sz="1400" dirty="0">
                <a:solidFill>
                  <a:srgbClr val="003E74"/>
                </a:solidFill>
              </a:rPr>
              <a:t>1) To set up a filter for a particular room, navigate to the “Reservations” tab. Click the cogs button and then “Add filter”</a:t>
            </a:r>
          </a:p>
        </p:txBody>
      </p:sp>
      <p:pic>
        <p:nvPicPr>
          <p:cNvPr id="3" name="Picture 2">
            <a:extLst>
              <a:ext uri="{FF2B5EF4-FFF2-40B4-BE49-F238E27FC236}">
                <a16:creationId xmlns:a16="http://schemas.microsoft.com/office/drawing/2014/main" id="{2CF1F395-6ACF-4D0C-8AF9-FB84502C5AD9}"/>
              </a:ext>
            </a:extLst>
          </p:cNvPr>
          <p:cNvPicPr>
            <a:picLocks noChangeAspect="1"/>
          </p:cNvPicPr>
          <p:nvPr/>
        </p:nvPicPr>
        <p:blipFill rotWithShape="1">
          <a:blip r:embed="rId2"/>
          <a:srcRect l="13015" t="10849" r="35588" b="36209"/>
          <a:stretch/>
        </p:blipFill>
        <p:spPr>
          <a:xfrm>
            <a:off x="3207918" y="911931"/>
            <a:ext cx="5307433" cy="3075122"/>
          </a:xfrm>
          <a:prstGeom prst="rect">
            <a:avLst/>
          </a:prstGeom>
          <a:ln>
            <a:solidFill>
              <a:schemeClr val="bg1">
                <a:lumMod val="75000"/>
              </a:schemeClr>
            </a:solidFill>
          </a:ln>
        </p:spPr>
      </p:pic>
      <p:sp>
        <p:nvSpPr>
          <p:cNvPr id="6" name="Oval 5">
            <a:extLst>
              <a:ext uri="{FF2B5EF4-FFF2-40B4-BE49-F238E27FC236}">
                <a16:creationId xmlns:a16="http://schemas.microsoft.com/office/drawing/2014/main" id="{54D5DCAB-6E34-4A5D-850C-776C4CD9AC05}"/>
              </a:ext>
            </a:extLst>
          </p:cNvPr>
          <p:cNvSpPr/>
          <p:nvPr/>
        </p:nvSpPr>
        <p:spPr>
          <a:xfrm>
            <a:off x="8219514" y="1507400"/>
            <a:ext cx="295836" cy="241181"/>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4D52E87-3874-4430-9A68-E47E78A4A333}"/>
              </a:ext>
            </a:extLst>
          </p:cNvPr>
          <p:cNvSpPr/>
          <p:nvPr/>
        </p:nvSpPr>
        <p:spPr>
          <a:xfrm>
            <a:off x="5991785" y="1035856"/>
            <a:ext cx="1054474" cy="32902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8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AE849-42CF-41E8-A511-EEF96D5FC783}"/>
              </a:ext>
            </a:extLst>
          </p:cNvPr>
          <p:cNvPicPr>
            <a:picLocks noChangeAspect="1"/>
          </p:cNvPicPr>
          <p:nvPr/>
        </p:nvPicPr>
        <p:blipFill>
          <a:blip r:embed="rId3"/>
          <a:stretch>
            <a:fillRect/>
          </a:stretch>
        </p:blipFill>
        <p:spPr>
          <a:xfrm>
            <a:off x="438179" y="1091841"/>
            <a:ext cx="3814657" cy="2166764"/>
          </a:xfrm>
          <a:prstGeom prst="rect">
            <a:avLst/>
          </a:prstGeom>
          <a:ln>
            <a:solidFill>
              <a:schemeClr val="bg1">
                <a:lumMod val="75000"/>
              </a:schemeClr>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18</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Setting up a filter – Room level</a:t>
            </a:r>
          </a:p>
        </p:txBody>
      </p:sp>
      <p:sp>
        <p:nvSpPr>
          <p:cNvPr id="14" name="Rectangle 13">
            <a:extLst>
              <a:ext uri="{FF2B5EF4-FFF2-40B4-BE49-F238E27FC236}">
                <a16:creationId xmlns:a16="http://schemas.microsoft.com/office/drawing/2014/main" id="{EDD12C84-6D5C-4A76-9447-D3C93C1994C1}"/>
              </a:ext>
            </a:extLst>
          </p:cNvPr>
          <p:cNvSpPr/>
          <p:nvPr/>
        </p:nvSpPr>
        <p:spPr>
          <a:xfrm>
            <a:off x="438179" y="3573266"/>
            <a:ext cx="3574452" cy="830997"/>
          </a:xfrm>
          <a:prstGeom prst="rect">
            <a:avLst/>
          </a:prstGeom>
        </p:spPr>
        <p:txBody>
          <a:bodyPr wrap="square">
            <a:spAutoFit/>
          </a:bodyPr>
          <a:lstStyle/>
          <a:p>
            <a:pPr>
              <a:buClr>
                <a:srgbClr val="0085CA"/>
              </a:buClr>
            </a:pPr>
            <a:r>
              <a:rPr lang="en-GB" sz="1200" dirty="0">
                <a:solidFill>
                  <a:srgbClr val="003E74"/>
                </a:solidFill>
              </a:rPr>
              <a:t>2) Give your filter a memorable name. In the drop-down menu, select “Reservation Unit”. Click the pop-up button at the end of the row to bring up the options. </a:t>
            </a:r>
          </a:p>
        </p:txBody>
      </p:sp>
      <p:sp>
        <p:nvSpPr>
          <p:cNvPr id="11" name="Oval 10">
            <a:extLst>
              <a:ext uri="{FF2B5EF4-FFF2-40B4-BE49-F238E27FC236}">
                <a16:creationId xmlns:a16="http://schemas.microsoft.com/office/drawing/2014/main" id="{D100A903-DE9A-4C9D-B5BD-D97DAF8D3142}"/>
              </a:ext>
            </a:extLst>
          </p:cNvPr>
          <p:cNvSpPr/>
          <p:nvPr/>
        </p:nvSpPr>
        <p:spPr>
          <a:xfrm>
            <a:off x="889515" y="1682376"/>
            <a:ext cx="803462" cy="30294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F34022F-4299-4D78-9FCB-6F95DF2BAC38}"/>
              </a:ext>
            </a:extLst>
          </p:cNvPr>
          <p:cNvSpPr/>
          <p:nvPr/>
        </p:nvSpPr>
        <p:spPr>
          <a:xfrm>
            <a:off x="3638563" y="1758396"/>
            <a:ext cx="295836" cy="18641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B8E9F3B-B859-41E6-86F2-5248B1745A5F}"/>
              </a:ext>
            </a:extLst>
          </p:cNvPr>
          <p:cNvSpPr/>
          <p:nvPr/>
        </p:nvSpPr>
        <p:spPr>
          <a:xfrm>
            <a:off x="4333375" y="3581939"/>
            <a:ext cx="4656591" cy="1015663"/>
          </a:xfrm>
          <a:prstGeom prst="rect">
            <a:avLst/>
          </a:prstGeom>
        </p:spPr>
        <p:txBody>
          <a:bodyPr wrap="square">
            <a:spAutoFit/>
          </a:bodyPr>
          <a:lstStyle/>
          <a:p>
            <a:pPr>
              <a:buClr>
                <a:srgbClr val="0085CA"/>
              </a:buClr>
            </a:pPr>
            <a:r>
              <a:rPr lang="en-GB" sz="1200" dirty="0">
                <a:solidFill>
                  <a:srgbClr val="003E74"/>
                </a:solidFill>
              </a:rPr>
              <a:t>3) Select the room you’d like to see and the “OK”. </a:t>
            </a:r>
          </a:p>
          <a:p>
            <a:pPr>
              <a:buClr>
                <a:srgbClr val="0085CA"/>
              </a:buClr>
            </a:pPr>
            <a:endParaRPr lang="en-GB" sz="1200" dirty="0">
              <a:solidFill>
                <a:srgbClr val="003E74"/>
              </a:solidFill>
            </a:endParaRPr>
          </a:p>
          <a:p>
            <a:pPr>
              <a:buClr>
                <a:srgbClr val="0085CA"/>
              </a:buClr>
            </a:pPr>
            <a:r>
              <a:rPr lang="en-GB" sz="1200" dirty="0">
                <a:solidFill>
                  <a:srgbClr val="003E74"/>
                </a:solidFill>
              </a:rPr>
              <a:t>4) Click “OK” again. You will now only see a list of bookings in this room. This filter is now saved and can be turned on or off.</a:t>
            </a:r>
          </a:p>
          <a:p>
            <a:pPr>
              <a:buClr>
                <a:srgbClr val="0085CA"/>
              </a:buClr>
            </a:pPr>
            <a:endParaRPr lang="en-GB" sz="1200" dirty="0">
              <a:solidFill>
                <a:srgbClr val="003E74"/>
              </a:solidFill>
            </a:endParaRPr>
          </a:p>
        </p:txBody>
      </p:sp>
      <p:pic>
        <p:nvPicPr>
          <p:cNvPr id="6" name="Picture 5">
            <a:extLst>
              <a:ext uri="{FF2B5EF4-FFF2-40B4-BE49-F238E27FC236}">
                <a16:creationId xmlns:a16="http://schemas.microsoft.com/office/drawing/2014/main" id="{927ED8F7-E6B2-4F2E-8DFA-1F28CE1A13A2}"/>
              </a:ext>
            </a:extLst>
          </p:cNvPr>
          <p:cNvPicPr>
            <a:picLocks noChangeAspect="1"/>
          </p:cNvPicPr>
          <p:nvPr/>
        </p:nvPicPr>
        <p:blipFill>
          <a:blip r:embed="rId4"/>
          <a:stretch>
            <a:fillRect/>
          </a:stretch>
        </p:blipFill>
        <p:spPr>
          <a:xfrm>
            <a:off x="4986271" y="1023312"/>
            <a:ext cx="3309945" cy="2459284"/>
          </a:xfrm>
          <a:prstGeom prst="rect">
            <a:avLst/>
          </a:prstGeom>
          <a:ln>
            <a:solidFill>
              <a:schemeClr val="bg1">
                <a:lumMod val="75000"/>
              </a:schemeClr>
            </a:solidFill>
          </a:ln>
        </p:spPr>
      </p:pic>
      <p:sp>
        <p:nvSpPr>
          <p:cNvPr id="17" name="Oval 16">
            <a:extLst>
              <a:ext uri="{FF2B5EF4-FFF2-40B4-BE49-F238E27FC236}">
                <a16:creationId xmlns:a16="http://schemas.microsoft.com/office/drawing/2014/main" id="{9F34022F-4299-4D78-9FCB-6F95DF2BAC38}"/>
              </a:ext>
            </a:extLst>
          </p:cNvPr>
          <p:cNvSpPr/>
          <p:nvPr/>
        </p:nvSpPr>
        <p:spPr>
          <a:xfrm>
            <a:off x="6110512" y="3190076"/>
            <a:ext cx="551159" cy="30169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561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2FB1ED-3586-4DDD-8353-6FD6A35E355E}"/>
              </a:ext>
            </a:extLst>
          </p:cNvPr>
          <p:cNvPicPr>
            <a:picLocks noChangeAspect="1"/>
          </p:cNvPicPr>
          <p:nvPr/>
        </p:nvPicPr>
        <p:blipFill>
          <a:blip r:embed="rId2"/>
          <a:stretch>
            <a:fillRect/>
          </a:stretch>
        </p:blipFill>
        <p:spPr>
          <a:xfrm>
            <a:off x="4652174" y="980500"/>
            <a:ext cx="3863177" cy="2218651"/>
          </a:xfrm>
          <a:prstGeom prst="rect">
            <a:avLst/>
          </a:prstGeom>
          <a:ln>
            <a:solidFill>
              <a:schemeClr val="bg1">
                <a:lumMod val="75000"/>
              </a:schemeClr>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19</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Setting up a filter – multiple criteria</a:t>
            </a:r>
          </a:p>
        </p:txBody>
      </p:sp>
      <p:sp>
        <p:nvSpPr>
          <p:cNvPr id="14" name="Rectangle 13">
            <a:extLst>
              <a:ext uri="{FF2B5EF4-FFF2-40B4-BE49-F238E27FC236}">
                <a16:creationId xmlns:a16="http://schemas.microsoft.com/office/drawing/2014/main" id="{EDD12C84-6D5C-4A76-9447-D3C93C1994C1}"/>
              </a:ext>
            </a:extLst>
          </p:cNvPr>
          <p:cNvSpPr/>
          <p:nvPr/>
        </p:nvSpPr>
        <p:spPr>
          <a:xfrm>
            <a:off x="410136" y="3205072"/>
            <a:ext cx="3925506" cy="1446550"/>
          </a:xfrm>
          <a:prstGeom prst="rect">
            <a:avLst/>
          </a:prstGeom>
        </p:spPr>
        <p:txBody>
          <a:bodyPr wrap="square">
            <a:spAutoFit/>
          </a:bodyPr>
          <a:lstStyle/>
          <a:p>
            <a:pPr>
              <a:buClr>
                <a:srgbClr val="0085CA"/>
              </a:buClr>
            </a:pPr>
            <a:r>
              <a:rPr lang="en-GB" sz="1100" dirty="0">
                <a:solidFill>
                  <a:srgbClr val="003E74"/>
                </a:solidFill>
              </a:rPr>
              <a:t>1) You can add multiple criteria to your filter. In this example, a filter has been created in order to view the bookings in a bespoke selection of rooms.</a:t>
            </a:r>
          </a:p>
          <a:p>
            <a:pPr>
              <a:buClr>
                <a:srgbClr val="0085CA"/>
              </a:buClr>
            </a:pPr>
            <a:r>
              <a:rPr lang="en-GB" sz="1100" dirty="0">
                <a:solidFill>
                  <a:srgbClr val="003E74"/>
                </a:solidFill>
              </a:rPr>
              <a:t> </a:t>
            </a:r>
          </a:p>
          <a:p>
            <a:pPr>
              <a:buClr>
                <a:srgbClr val="0085CA"/>
              </a:buClr>
            </a:pPr>
            <a:r>
              <a:rPr lang="en-GB" sz="1100" dirty="0">
                <a:solidFill>
                  <a:srgbClr val="003E74"/>
                </a:solidFill>
              </a:rPr>
              <a:t>To do this, navigate to the “Reservations” screen and add a new filter. Next, click the plus sign at the end of the row, which will add a new set of criteria below. Another room can be added in this row.</a:t>
            </a:r>
          </a:p>
        </p:txBody>
      </p:sp>
      <p:sp>
        <p:nvSpPr>
          <p:cNvPr id="16" name="Oval 15">
            <a:extLst>
              <a:ext uri="{FF2B5EF4-FFF2-40B4-BE49-F238E27FC236}">
                <a16:creationId xmlns:a16="http://schemas.microsoft.com/office/drawing/2014/main" id="{9F34022F-4299-4D78-9FCB-6F95DF2BAC38}"/>
              </a:ext>
            </a:extLst>
          </p:cNvPr>
          <p:cNvSpPr/>
          <p:nvPr/>
        </p:nvSpPr>
        <p:spPr>
          <a:xfrm>
            <a:off x="8043494" y="1646996"/>
            <a:ext cx="295836" cy="18641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64966D-F160-495D-BBBE-FAF15C0B1CAE}"/>
              </a:ext>
            </a:extLst>
          </p:cNvPr>
          <p:cNvSpPr/>
          <p:nvPr/>
        </p:nvSpPr>
        <p:spPr>
          <a:xfrm>
            <a:off x="4652174" y="3199151"/>
            <a:ext cx="4013438" cy="1446550"/>
          </a:xfrm>
          <a:prstGeom prst="rect">
            <a:avLst/>
          </a:prstGeom>
        </p:spPr>
        <p:txBody>
          <a:bodyPr wrap="square">
            <a:spAutoFit/>
          </a:bodyPr>
          <a:lstStyle/>
          <a:p>
            <a:pPr>
              <a:buClr>
                <a:srgbClr val="0085CA"/>
              </a:buClr>
            </a:pPr>
            <a:r>
              <a:rPr lang="en-GB" sz="1100" dirty="0">
                <a:solidFill>
                  <a:srgbClr val="003E74"/>
                </a:solidFill>
              </a:rPr>
              <a:t>2) In this example, a filter has been created in order to only view the moderated rooms in a given department. </a:t>
            </a:r>
          </a:p>
          <a:p>
            <a:pPr>
              <a:buClr>
                <a:srgbClr val="0085CA"/>
              </a:buClr>
            </a:pPr>
            <a:endParaRPr lang="en-GB" sz="1100" dirty="0">
              <a:solidFill>
                <a:srgbClr val="003E74"/>
              </a:solidFill>
            </a:endParaRPr>
          </a:p>
          <a:p>
            <a:pPr>
              <a:buClr>
                <a:srgbClr val="0085CA"/>
              </a:buClr>
            </a:pPr>
            <a:r>
              <a:rPr lang="en-GB" sz="1100" dirty="0">
                <a:solidFill>
                  <a:srgbClr val="003E74"/>
                </a:solidFill>
              </a:rPr>
              <a:t>To do this, navigate to the “Graphical Planner” screen and add a new filter. Firstly, add the Department filter. Next, click the plus sign at the end of the row, which will add a new set of criteria below. In this row, select “Moderated room” and then “Y, Yes”.</a:t>
            </a:r>
          </a:p>
        </p:txBody>
      </p:sp>
      <p:pic>
        <p:nvPicPr>
          <p:cNvPr id="8" name="Picture 7">
            <a:extLst>
              <a:ext uri="{FF2B5EF4-FFF2-40B4-BE49-F238E27FC236}">
                <a16:creationId xmlns:a16="http://schemas.microsoft.com/office/drawing/2014/main" id="{229ECC5B-8C40-42EC-AE36-1EAA95ED2213}"/>
              </a:ext>
            </a:extLst>
          </p:cNvPr>
          <p:cNvPicPr>
            <a:picLocks noChangeAspect="1"/>
          </p:cNvPicPr>
          <p:nvPr/>
        </p:nvPicPr>
        <p:blipFill>
          <a:blip r:embed="rId3"/>
          <a:stretch>
            <a:fillRect/>
          </a:stretch>
        </p:blipFill>
        <p:spPr>
          <a:xfrm>
            <a:off x="472465" y="980500"/>
            <a:ext cx="3863177" cy="2203370"/>
          </a:xfrm>
          <a:prstGeom prst="rect">
            <a:avLst/>
          </a:prstGeom>
          <a:ln>
            <a:solidFill>
              <a:schemeClr val="bg1">
                <a:lumMod val="75000"/>
              </a:schemeClr>
            </a:solidFill>
          </a:ln>
        </p:spPr>
      </p:pic>
      <p:sp>
        <p:nvSpPr>
          <p:cNvPr id="17" name="Oval 16">
            <a:extLst>
              <a:ext uri="{FF2B5EF4-FFF2-40B4-BE49-F238E27FC236}">
                <a16:creationId xmlns:a16="http://schemas.microsoft.com/office/drawing/2014/main" id="{E067E190-6899-4870-9337-EF939A5DD91F}"/>
              </a:ext>
            </a:extLst>
          </p:cNvPr>
          <p:cNvSpPr/>
          <p:nvPr/>
        </p:nvSpPr>
        <p:spPr>
          <a:xfrm>
            <a:off x="3879388" y="1646995"/>
            <a:ext cx="295836" cy="18641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E19A747-E2D6-42F1-82B6-2CC7A4531807}"/>
              </a:ext>
            </a:extLst>
          </p:cNvPr>
          <p:cNvSpPr/>
          <p:nvPr/>
        </p:nvSpPr>
        <p:spPr>
          <a:xfrm>
            <a:off x="4995494" y="1799396"/>
            <a:ext cx="1001894" cy="18641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13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a:t>
            </a:fld>
            <a:endParaRPr lang="en-GB"/>
          </a:p>
        </p:txBody>
      </p:sp>
      <p:sp>
        <p:nvSpPr>
          <p:cNvPr id="12" name="Title 1">
            <a:extLst>
              <a:ext uri="{FF2B5EF4-FFF2-40B4-BE49-F238E27FC236}">
                <a16:creationId xmlns:a16="http://schemas.microsoft.com/office/drawing/2014/main" id="{EB43A2C4-E653-4DBF-A757-9EA48059AD6B}"/>
              </a:ext>
            </a:extLst>
          </p:cNvPr>
          <p:cNvSpPr>
            <a:spLocks noGrp="1"/>
          </p:cNvSpPr>
          <p:nvPr>
            <p:ph type="title"/>
          </p:nvPr>
        </p:nvSpPr>
        <p:spPr>
          <a:xfrm>
            <a:off x="457200" y="1115931"/>
            <a:ext cx="8229600" cy="380667"/>
          </a:xfrm>
        </p:spPr>
        <p:txBody>
          <a:bodyPr/>
          <a:lstStyle/>
          <a:p>
            <a:r>
              <a:rPr lang="en-US" dirty="0">
                <a:solidFill>
                  <a:srgbClr val="0085CA"/>
                </a:solidFill>
              </a:rPr>
              <a:t>Contents</a:t>
            </a:r>
          </a:p>
        </p:txBody>
      </p:sp>
      <p:graphicFrame>
        <p:nvGraphicFramePr>
          <p:cNvPr id="13" name="Table 12">
            <a:extLst>
              <a:ext uri="{FF2B5EF4-FFF2-40B4-BE49-F238E27FC236}">
                <a16:creationId xmlns:a16="http://schemas.microsoft.com/office/drawing/2014/main" id="{3C8A05C2-7FDE-470E-9A28-10992466CD54}"/>
              </a:ext>
            </a:extLst>
          </p:cNvPr>
          <p:cNvGraphicFramePr>
            <a:graphicFrameLocks noGrp="1"/>
          </p:cNvGraphicFramePr>
          <p:nvPr>
            <p:extLst>
              <p:ext uri="{D42A27DB-BD31-4B8C-83A1-F6EECF244321}">
                <p14:modId xmlns:p14="http://schemas.microsoft.com/office/powerpoint/2010/main" val="795479217"/>
              </p:ext>
            </p:extLst>
          </p:nvPr>
        </p:nvGraphicFramePr>
        <p:xfrm>
          <a:off x="457200" y="1797673"/>
          <a:ext cx="7940488" cy="2595880"/>
        </p:xfrm>
        <a:graphic>
          <a:graphicData uri="http://schemas.openxmlformats.org/drawingml/2006/table">
            <a:tbl>
              <a:tblPr firstRow="1" bandRow="1">
                <a:tableStyleId>{5C22544A-7EE6-4342-B048-85BDC9FD1C3A}</a:tableStyleId>
              </a:tblPr>
              <a:tblGrid>
                <a:gridCol w="7208525">
                  <a:extLst>
                    <a:ext uri="{9D8B030D-6E8A-4147-A177-3AD203B41FA5}">
                      <a16:colId xmlns:a16="http://schemas.microsoft.com/office/drawing/2014/main" val="3927730979"/>
                    </a:ext>
                  </a:extLst>
                </a:gridCol>
                <a:gridCol w="731963">
                  <a:extLst>
                    <a:ext uri="{9D8B030D-6E8A-4147-A177-3AD203B41FA5}">
                      <a16:colId xmlns:a16="http://schemas.microsoft.com/office/drawing/2014/main" val="1766673973"/>
                    </a:ext>
                  </a:extLst>
                </a:gridCol>
              </a:tblGrid>
              <a:tr h="370840">
                <a:tc>
                  <a:txBody>
                    <a:bodyPr/>
                    <a:lstStyle/>
                    <a:p>
                      <a:r>
                        <a:rPr lang="en-GB" sz="1600" b="0" dirty="0">
                          <a:solidFill>
                            <a:srgbClr val="003E74"/>
                          </a:solidFill>
                        </a:rPr>
                        <a:t>Roles and Responsibilities of a Room Steward</a:t>
                      </a:r>
                    </a:p>
                  </a:txBody>
                  <a:tcPr>
                    <a:solidFill>
                      <a:schemeClr val="bg1"/>
                    </a:solidFill>
                  </a:tcPr>
                </a:tc>
                <a:tc>
                  <a:txBody>
                    <a:bodyPr/>
                    <a:lstStyle/>
                    <a:p>
                      <a:r>
                        <a:rPr lang="en-GB" sz="1600" b="0" dirty="0">
                          <a:solidFill>
                            <a:srgbClr val="003E74"/>
                          </a:solidFill>
                        </a:rPr>
                        <a:t>3</a:t>
                      </a:r>
                    </a:p>
                  </a:txBody>
                  <a:tcPr>
                    <a:solidFill>
                      <a:schemeClr val="bg1"/>
                    </a:solidFill>
                  </a:tcPr>
                </a:tc>
                <a:extLst>
                  <a:ext uri="{0D108BD9-81ED-4DB2-BD59-A6C34878D82A}">
                    <a16:rowId xmlns:a16="http://schemas.microsoft.com/office/drawing/2014/main" val="16346613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Navigation in the ‘Back Office’</a:t>
                      </a:r>
                    </a:p>
                  </a:txBody>
                  <a:tcPr>
                    <a:solidFill>
                      <a:schemeClr val="bg1"/>
                    </a:solidFill>
                  </a:tcPr>
                </a:tc>
                <a:tc>
                  <a:txBody>
                    <a:bodyPr/>
                    <a:lstStyle/>
                    <a:p>
                      <a:r>
                        <a:rPr lang="en-GB" sz="1600" b="0" dirty="0">
                          <a:solidFill>
                            <a:srgbClr val="003E74"/>
                          </a:solidFill>
                        </a:rPr>
                        <a:t>5</a:t>
                      </a:r>
                    </a:p>
                  </a:txBody>
                  <a:tcPr>
                    <a:solidFill>
                      <a:schemeClr val="bg1"/>
                    </a:solidFill>
                  </a:tcPr>
                </a:tc>
                <a:extLst>
                  <a:ext uri="{0D108BD9-81ED-4DB2-BD59-A6C34878D82A}">
                    <a16:rowId xmlns:a16="http://schemas.microsoft.com/office/drawing/2014/main" val="1652882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Setting up Filters</a:t>
                      </a:r>
                    </a:p>
                  </a:txBody>
                  <a:tcPr>
                    <a:solidFill>
                      <a:schemeClr val="bg1"/>
                    </a:solidFill>
                  </a:tcPr>
                </a:tc>
                <a:tc>
                  <a:txBody>
                    <a:bodyPr/>
                    <a:lstStyle/>
                    <a:p>
                      <a:r>
                        <a:rPr lang="en-GB" sz="1600" b="0" dirty="0">
                          <a:solidFill>
                            <a:srgbClr val="003E74"/>
                          </a:solidFill>
                        </a:rPr>
                        <a:t>14</a:t>
                      </a:r>
                    </a:p>
                  </a:txBody>
                  <a:tcPr>
                    <a:solidFill>
                      <a:schemeClr val="bg1"/>
                    </a:solidFill>
                  </a:tcPr>
                </a:tc>
                <a:extLst>
                  <a:ext uri="{0D108BD9-81ED-4DB2-BD59-A6C34878D82A}">
                    <a16:rowId xmlns:a16="http://schemas.microsoft.com/office/drawing/2014/main" val="2741425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Updating Room Data</a:t>
                      </a:r>
                    </a:p>
                  </a:txBody>
                  <a:tcPr>
                    <a:solidFill>
                      <a:schemeClr val="bg1"/>
                    </a:solidFill>
                  </a:tcPr>
                </a:tc>
                <a:tc>
                  <a:txBody>
                    <a:bodyPr/>
                    <a:lstStyle/>
                    <a:p>
                      <a:r>
                        <a:rPr lang="en-GB" sz="1600" b="0" dirty="0">
                          <a:solidFill>
                            <a:srgbClr val="003E74"/>
                          </a:solidFill>
                        </a:rPr>
                        <a:t>20</a:t>
                      </a:r>
                    </a:p>
                  </a:txBody>
                  <a:tcPr>
                    <a:solidFill>
                      <a:schemeClr val="bg1"/>
                    </a:solidFill>
                  </a:tcPr>
                </a:tc>
                <a:extLst>
                  <a:ext uri="{0D108BD9-81ED-4DB2-BD59-A6C34878D82A}">
                    <a16:rowId xmlns:a16="http://schemas.microsoft.com/office/drawing/2014/main" val="230434101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Amending and Cancelling Bookings</a:t>
                      </a:r>
                    </a:p>
                  </a:txBody>
                  <a:tcPr>
                    <a:solidFill>
                      <a:schemeClr val="bg1"/>
                    </a:solidFill>
                  </a:tcPr>
                </a:tc>
                <a:tc>
                  <a:txBody>
                    <a:bodyPr/>
                    <a:lstStyle/>
                    <a:p>
                      <a:r>
                        <a:rPr lang="en-GB" sz="1600" b="0" dirty="0">
                          <a:solidFill>
                            <a:srgbClr val="003E74"/>
                          </a:solidFill>
                        </a:rPr>
                        <a:t>24</a:t>
                      </a:r>
                    </a:p>
                  </a:txBody>
                  <a:tcPr>
                    <a:solidFill>
                      <a:schemeClr val="bg1"/>
                    </a:solidFill>
                  </a:tcPr>
                </a:tc>
                <a:extLst>
                  <a:ext uri="{0D108BD9-81ED-4DB2-BD59-A6C34878D82A}">
                    <a16:rowId xmlns:a16="http://schemas.microsoft.com/office/drawing/2014/main" val="32811940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Reporting</a:t>
                      </a:r>
                    </a:p>
                  </a:txBody>
                  <a:tcPr>
                    <a:solidFill>
                      <a:schemeClr val="bg1"/>
                    </a:solidFill>
                  </a:tcPr>
                </a:tc>
                <a:tc>
                  <a:txBody>
                    <a:bodyPr/>
                    <a:lstStyle/>
                    <a:p>
                      <a:r>
                        <a:rPr lang="en-GB" sz="1600" b="0" dirty="0">
                          <a:solidFill>
                            <a:srgbClr val="003E74"/>
                          </a:solidFill>
                        </a:rPr>
                        <a:t>30</a:t>
                      </a:r>
                    </a:p>
                  </a:txBody>
                  <a:tcPr>
                    <a:solidFill>
                      <a:schemeClr val="bg1"/>
                    </a:solidFill>
                  </a:tcPr>
                </a:tc>
                <a:extLst>
                  <a:ext uri="{0D108BD9-81ED-4DB2-BD59-A6C34878D82A}">
                    <a16:rowId xmlns:a16="http://schemas.microsoft.com/office/drawing/2014/main" val="20427593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3E74"/>
                          </a:solidFill>
                        </a:rPr>
                        <a:t>Appendix 1 – Full list of room data and Room Steward permissions</a:t>
                      </a:r>
                    </a:p>
                  </a:txBody>
                  <a:tcPr>
                    <a:solidFill>
                      <a:schemeClr val="bg1"/>
                    </a:solidFill>
                  </a:tcPr>
                </a:tc>
                <a:tc>
                  <a:txBody>
                    <a:bodyPr/>
                    <a:lstStyle/>
                    <a:p>
                      <a:r>
                        <a:rPr lang="en-GB" sz="1600" b="0" dirty="0">
                          <a:solidFill>
                            <a:srgbClr val="003E74"/>
                          </a:solidFill>
                        </a:rPr>
                        <a:t>40</a:t>
                      </a:r>
                    </a:p>
                  </a:txBody>
                  <a:tcPr>
                    <a:solidFill>
                      <a:schemeClr val="bg1"/>
                    </a:solidFill>
                  </a:tcPr>
                </a:tc>
                <a:extLst>
                  <a:ext uri="{0D108BD9-81ED-4DB2-BD59-A6C34878D82A}">
                    <a16:rowId xmlns:a16="http://schemas.microsoft.com/office/drawing/2014/main" val="562798408"/>
                  </a:ext>
                </a:extLst>
              </a:tr>
            </a:tbl>
          </a:graphicData>
        </a:graphic>
      </p:graphicFrame>
    </p:spTree>
    <p:extLst>
      <p:ext uri="{BB962C8B-B14F-4D97-AF65-F5344CB8AC3E}">
        <p14:creationId xmlns:p14="http://schemas.microsoft.com/office/powerpoint/2010/main" val="167941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Updating Room Data</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20</a:t>
            </a:fld>
            <a:endParaRPr lang="en-GB"/>
          </a:p>
        </p:txBody>
      </p:sp>
    </p:spTree>
    <p:extLst>
      <p:ext uri="{BB962C8B-B14F-4D97-AF65-F5344CB8AC3E}">
        <p14:creationId xmlns:p14="http://schemas.microsoft.com/office/powerpoint/2010/main" val="60775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21</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a:t>
            </a:r>
          </a:p>
        </p:txBody>
      </p:sp>
      <p:sp>
        <p:nvSpPr>
          <p:cNvPr id="8" name="Rectangle 7">
            <a:extLst>
              <a:ext uri="{FF2B5EF4-FFF2-40B4-BE49-F238E27FC236}">
                <a16:creationId xmlns:a16="http://schemas.microsoft.com/office/drawing/2014/main" id="{B1B43532-7F68-4D7F-8853-5332D3976EEA}"/>
              </a:ext>
            </a:extLst>
          </p:cNvPr>
          <p:cNvSpPr/>
          <p:nvPr/>
        </p:nvSpPr>
        <p:spPr>
          <a:xfrm>
            <a:off x="403412" y="3263061"/>
            <a:ext cx="8572499" cy="1938992"/>
          </a:xfrm>
          <a:prstGeom prst="rect">
            <a:avLst/>
          </a:prstGeom>
        </p:spPr>
        <p:txBody>
          <a:bodyPr wrap="square">
            <a:spAutoFit/>
          </a:bodyPr>
          <a:lstStyle/>
          <a:p>
            <a:pPr>
              <a:buClr>
                <a:srgbClr val="0085CA"/>
              </a:buClr>
            </a:pPr>
            <a:r>
              <a:rPr lang="en-GB" sz="1000" dirty="0">
                <a:solidFill>
                  <a:srgbClr val="003E74"/>
                </a:solidFill>
              </a:rPr>
              <a:t>Room Stewards are responsible for keeping data about rooms in their area up-to-date, including:</a:t>
            </a:r>
          </a:p>
          <a:p>
            <a:pPr marL="171450" indent="-171450">
              <a:buClr>
                <a:srgbClr val="0085CA"/>
              </a:buClr>
              <a:buFont typeface="Arial" panose="020B0604020202020204" pitchFamily="34" charset="0"/>
              <a:buChar char="•"/>
            </a:pPr>
            <a:r>
              <a:rPr lang="en-GB" sz="1000" dirty="0">
                <a:solidFill>
                  <a:srgbClr val="003E74"/>
                </a:solidFill>
              </a:rPr>
              <a:t>Facilities contained in the room, e.g. projector, hearing loop, whiteboard</a:t>
            </a:r>
          </a:p>
          <a:p>
            <a:pPr marL="171450" indent="-171450">
              <a:buClr>
                <a:srgbClr val="0085CA"/>
              </a:buClr>
              <a:buFont typeface="Arial" panose="020B0604020202020204" pitchFamily="34" charset="0"/>
              <a:buChar char="•"/>
            </a:pPr>
            <a:r>
              <a:rPr lang="en-GB" sz="1000" dirty="0">
                <a:solidFill>
                  <a:srgbClr val="003E74"/>
                </a:solidFill>
              </a:rPr>
              <a:t>Room capacity and default layout</a:t>
            </a:r>
          </a:p>
          <a:p>
            <a:pPr marL="171450" indent="-171450">
              <a:buClr>
                <a:srgbClr val="0085CA"/>
              </a:buClr>
              <a:buFont typeface="Arial" panose="020B0604020202020204" pitchFamily="34" charset="0"/>
              <a:buChar char="•"/>
            </a:pPr>
            <a:r>
              <a:rPr lang="en-GB" sz="1000" dirty="0">
                <a:solidFill>
                  <a:srgbClr val="003E74"/>
                </a:solidFill>
              </a:rPr>
              <a:t>Room access and directions</a:t>
            </a:r>
          </a:p>
          <a:p>
            <a:pPr marL="171450" indent="-171450">
              <a:buClr>
                <a:srgbClr val="0085CA"/>
              </a:buClr>
              <a:buFont typeface="Arial" panose="020B0604020202020204" pitchFamily="34" charset="0"/>
              <a:buChar char="•"/>
            </a:pPr>
            <a:r>
              <a:rPr lang="en-GB" sz="1000" dirty="0">
                <a:solidFill>
                  <a:srgbClr val="003E74"/>
                </a:solidFill>
              </a:rPr>
              <a:t>Room photo</a:t>
            </a:r>
          </a:p>
          <a:p>
            <a:pPr marL="171450" indent="-171450">
              <a:buClr>
                <a:srgbClr val="0085CA"/>
              </a:buClr>
              <a:buFont typeface="Arial" panose="020B0604020202020204" pitchFamily="34" charset="0"/>
              <a:buChar char="•"/>
            </a:pPr>
            <a:r>
              <a:rPr lang="en-GB" sz="1000" dirty="0">
                <a:solidFill>
                  <a:srgbClr val="003E74"/>
                </a:solidFill>
              </a:rPr>
              <a:t>Room contact details</a:t>
            </a:r>
          </a:p>
          <a:p>
            <a:pPr>
              <a:buClr>
                <a:srgbClr val="0085CA"/>
              </a:buClr>
            </a:pPr>
            <a:endParaRPr lang="en-GB" sz="1000" dirty="0">
              <a:solidFill>
                <a:srgbClr val="003E74"/>
              </a:solidFill>
            </a:endParaRPr>
          </a:p>
          <a:p>
            <a:pPr>
              <a:buClr>
                <a:srgbClr val="0085CA"/>
              </a:buClr>
            </a:pPr>
            <a:r>
              <a:rPr lang="en-GB" sz="1000" dirty="0">
                <a:solidFill>
                  <a:srgbClr val="003E74"/>
                </a:solidFill>
              </a:rPr>
              <a:t>To view the data held against a room, navigate to the “Graphical planner”. Next, select the room you would like to view, and then the “Data view” tab. </a:t>
            </a:r>
          </a:p>
          <a:p>
            <a:pPr marL="171450" indent="-171450">
              <a:buClr>
                <a:srgbClr val="0085CA"/>
              </a:buClr>
              <a:buFont typeface="Arial" panose="020B0604020202020204" pitchFamily="34" charset="0"/>
              <a:buChar char="•"/>
            </a:pPr>
            <a:endParaRPr lang="en-GB" sz="1000" dirty="0">
              <a:solidFill>
                <a:srgbClr val="003E74"/>
              </a:solidFill>
            </a:endParaRPr>
          </a:p>
          <a:p>
            <a:pPr marL="171450" indent="-171450">
              <a:buClr>
                <a:srgbClr val="0085CA"/>
              </a:buClr>
              <a:buFont typeface="Arial" panose="020B0604020202020204" pitchFamily="34" charset="0"/>
              <a:buChar char="•"/>
            </a:pPr>
            <a:endParaRPr lang="en-GB" sz="1000" dirty="0">
              <a:solidFill>
                <a:srgbClr val="003E74"/>
              </a:solidFill>
            </a:endParaRPr>
          </a:p>
          <a:p>
            <a:pPr marL="171450" indent="-171450">
              <a:buClr>
                <a:srgbClr val="0085CA"/>
              </a:buClr>
              <a:buFont typeface="Arial" panose="020B0604020202020204" pitchFamily="34" charset="0"/>
              <a:buChar char="•"/>
            </a:pPr>
            <a:endParaRPr lang="en-GB" sz="1000" dirty="0">
              <a:solidFill>
                <a:srgbClr val="003E74"/>
              </a:solidFill>
            </a:endParaRPr>
          </a:p>
          <a:p>
            <a:pPr marL="171450" indent="-171450">
              <a:buClr>
                <a:srgbClr val="0085CA"/>
              </a:buClr>
              <a:buFont typeface="Arial" panose="020B0604020202020204" pitchFamily="34" charset="0"/>
              <a:buChar char="•"/>
            </a:pPr>
            <a:endParaRPr lang="en-GB" sz="1000" dirty="0">
              <a:solidFill>
                <a:srgbClr val="003E74"/>
              </a:solidFill>
            </a:endParaRPr>
          </a:p>
        </p:txBody>
      </p:sp>
      <p:grpSp>
        <p:nvGrpSpPr>
          <p:cNvPr id="12" name="Group 11">
            <a:extLst>
              <a:ext uri="{FF2B5EF4-FFF2-40B4-BE49-F238E27FC236}">
                <a16:creationId xmlns:a16="http://schemas.microsoft.com/office/drawing/2014/main" id="{888E5CD0-EE59-4666-BCA1-7486C3A75AE6}"/>
              </a:ext>
            </a:extLst>
          </p:cNvPr>
          <p:cNvGrpSpPr/>
          <p:nvPr/>
        </p:nvGrpSpPr>
        <p:grpSpPr>
          <a:xfrm>
            <a:off x="662268" y="1004400"/>
            <a:ext cx="7819463" cy="2152392"/>
            <a:chOff x="662268" y="1004400"/>
            <a:chExt cx="7819463" cy="2152392"/>
          </a:xfrm>
        </p:grpSpPr>
        <p:grpSp>
          <p:nvGrpSpPr>
            <p:cNvPr id="4" name="Group 3">
              <a:extLst>
                <a:ext uri="{FF2B5EF4-FFF2-40B4-BE49-F238E27FC236}">
                  <a16:creationId xmlns:a16="http://schemas.microsoft.com/office/drawing/2014/main" id="{531A76B1-D2EE-43C4-9BB7-F20B5C0C87D6}"/>
                </a:ext>
              </a:extLst>
            </p:cNvPr>
            <p:cNvGrpSpPr/>
            <p:nvPr/>
          </p:nvGrpSpPr>
          <p:grpSpPr>
            <a:xfrm>
              <a:off x="662268" y="1063911"/>
              <a:ext cx="7819463" cy="2092881"/>
              <a:chOff x="695888" y="922716"/>
              <a:chExt cx="7819463" cy="2092881"/>
            </a:xfrm>
          </p:grpSpPr>
          <p:pic>
            <p:nvPicPr>
              <p:cNvPr id="2" name="Picture 1">
                <a:extLst>
                  <a:ext uri="{FF2B5EF4-FFF2-40B4-BE49-F238E27FC236}">
                    <a16:creationId xmlns:a16="http://schemas.microsoft.com/office/drawing/2014/main" id="{0BBFD617-6353-4F62-AE4A-E019B38703F1}"/>
                  </a:ext>
                </a:extLst>
              </p:cNvPr>
              <p:cNvPicPr>
                <a:picLocks noChangeAspect="1"/>
              </p:cNvPicPr>
              <p:nvPr/>
            </p:nvPicPr>
            <p:blipFill rotWithShape="1">
              <a:blip r:embed="rId2"/>
              <a:srcRect t="4709" b="14997"/>
              <a:stretch/>
            </p:blipFill>
            <p:spPr>
              <a:xfrm>
                <a:off x="695888" y="922716"/>
                <a:ext cx="7819463" cy="2092881"/>
              </a:xfrm>
              <a:prstGeom prst="rect">
                <a:avLst/>
              </a:prstGeom>
              <a:ln>
                <a:solidFill>
                  <a:schemeClr val="bg1">
                    <a:lumMod val="75000"/>
                  </a:schemeClr>
                </a:solidFill>
              </a:ln>
            </p:spPr>
          </p:pic>
          <p:sp>
            <p:nvSpPr>
              <p:cNvPr id="11" name="Oval 10">
                <a:extLst>
                  <a:ext uri="{FF2B5EF4-FFF2-40B4-BE49-F238E27FC236}">
                    <a16:creationId xmlns:a16="http://schemas.microsoft.com/office/drawing/2014/main" id="{8795EBF5-2CBD-45D0-B1C9-6F9A0623A8CB}"/>
                  </a:ext>
                </a:extLst>
              </p:cNvPr>
              <p:cNvSpPr/>
              <p:nvPr/>
            </p:nvSpPr>
            <p:spPr>
              <a:xfrm>
                <a:off x="7200202" y="1158864"/>
                <a:ext cx="591398" cy="30385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Oval 12">
              <a:extLst>
                <a:ext uri="{FF2B5EF4-FFF2-40B4-BE49-F238E27FC236}">
                  <a16:creationId xmlns:a16="http://schemas.microsoft.com/office/drawing/2014/main" id="{9A3BDF5B-2284-41BA-8DCA-B241E735FF8B}"/>
                </a:ext>
              </a:extLst>
            </p:cNvPr>
            <p:cNvSpPr/>
            <p:nvPr/>
          </p:nvSpPr>
          <p:spPr>
            <a:xfrm>
              <a:off x="2289782" y="1004400"/>
              <a:ext cx="910618" cy="30385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Oval 9">
            <a:extLst>
              <a:ext uri="{FF2B5EF4-FFF2-40B4-BE49-F238E27FC236}">
                <a16:creationId xmlns:a16="http://schemas.microsoft.com/office/drawing/2014/main" id="{2947B567-EE8B-4DF4-A130-778BF1B76A78}"/>
              </a:ext>
            </a:extLst>
          </p:cNvPr>
          <p:cNvSpPr/>
          <p:nvPr/>
        </p:nvSpPr>
        <p:spPr>
          <a:xfrm>
            <a:off x="512528" y="2852936"/>
            <a:ext cx="1322995" cy="30385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35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22</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a:t>
            </a:r>
          </a:p>
        </p:txBody>
      </p:sp>
      <p:sp>
        <p:nvSpPr>
          <p:cNvPr id="8" name="Rectangle 7">
            <a:extLst>
              <a:ext uri="{FF2B5EF4-FFF2-40B4-BE49-F238E27FC236}">
                <a16:creationId xmlns:a16="http://schemas.microsoft.com/office/drawing/2014/main" id="{B1B43532-7F68-4D7F-8853-5332D3976EEA}"/>
              </a:ext>
            </a:extLst>
          </p:cNvPr>
          <p:cNvSpPr/>
          <p:nvPr/>
        </p:nvSpPr>
        <p:spPr>
          <a:xfrm>
            <a:off x="403413" y="1278637"/>
            <a:ext cx="2117911" cy="3308598"/>
          </a:xfrm>
          <a:prstGeom prst="rect">
            <a:avLst/>
          </a:prstGeom>
        </p:spPr>
        <p:txBody>
          <a:bodyPr wrap="square">
            <a:spAutoFit/>
          </a:bodyPr>
          <a:lstStyle/>
          <a:p>
            <a:pPr>
              <a:buClr>
                <a:srgbClr val="0085CA"/>
              </a:buClr>
            </a:pPr>
            <a:r>
              <a:rPr lang="en-GB" sz="1100" dirty="0">
                <a:solidFill>
                  <a:srgbClr val="003E74"/>
                </a:solidFill>
              </a:rPr>
              <a:t>Once in the “Data view”, all the data held against an individual room can be found in the “General” and “Additional fields” tabs.</a:t>
            </a:r>
          </a:p>
          <a:p>
            <a:pPr>
              <a:buClr>
                <a:srgbClr val="0085CA"/>
              </a:buClr>
            </a:pPr>
            <a:endParaRPr lang="en-GB" sz="1100" dirty="0">
              <a:solidFill>
                <a:srgbClr val="003E74"/>
              </a:solidFill>
            </a:endParaRPr>
          </a:p>
          <a:p>
            <a:pPr>
              <a:buClr>
                <a:srgbClr val="0085CA"/>
              </a:buClr>
            </a:pPr>
            <a:r>
              <a:rPr lang="en-GB" sz="1100" dirty="0">
                <a:solidFill>
                  <a:srgbClr val="003E74"/>
                </a:solidFill>
              </a:rPr>
              <a:t>In Appendix 1 (page 40) of this guide, a full list of the data fields which should or should not be amended by Room Stewards, can be found.</a:t>
            </a:r>
          </a:p>
          <a:p>
            <a:pPr>
              <a:buClr>
                <a:srgbClr val="0085CA"/>
              </a:buClr>
            </a:pPr>
            <a:endParaRPr lang="en-GB" sz="1100" dirty="0">
              <a:solidFill>
                <a:srgbClr val="003E74"/>
              </a:solidFill>
            </a:endParaRPr>
          </a:p>
          <a:p>
            <a:pPr>
              <a:buClr>
                <a:srgbClr val="0085CA"/>
              </a:buClr>
            </a:pPr>
            <a:r>
              <a:rPr lang="en-GB" sz="1100" dirty="0">
                <a:solidFill>
                  <a:srgbClr val="003E74"/>
                </a:solidFill>
              </a:rPr>
              <a:t>If data needs to be changed in a field which Room Stewards should not update, contact the Planon System Administrators in the </a:t>
            </a:r>
            <a:r>
              <a:rPr lang="en-GB" sz="1100" dirty="0">
                <a:solidFill>
                  <a:srgbClr val="003E74"/>
                </a:solidFill>
                <a:hlinkClick r:id="rId2"/>
              </a:rPr>
              <a:t>Estates Operations Customer Service Centre</a:t>
            </a:r>
            <a:r>
              <a:rPr lang="en-GB" sz="1100" dirty="0">
                <a:solidFill>
                  <a:srgbClr val="003E74"/>
                </a:solidFill>
              </a:rPr>
              <a:t>. </a:t>
            </a:r>
          </a:p>
          <a:p>
            <a:pPr marL="171450" indent="-171450">
              <a:buClr>
                <a:srgbClr val="0085CA"/>
              </a:buClr>
              <a:buFont typeface="Arial" panose="020B0604020202020204" pitchFamily="34" charset="0"/>
              <a:buChar char="•"/>
            </a:pPr>
            <a:endParaRPr lang="en-GB" sz="1100" dirty="0">
              <a:solidFill>
                <a:srgbClr val="003E74"/>
              </a:solidFill>
            </a:endParaRPr>
          </a:p>
        </p:txBody>
      </p:sp>
      <p:grpSp>
        <p:nvGrpSpPr>
          <p:cNvPr id="6" name="Group 5">
            <a:extLst>
              <a:ext uri="{FF2B5EF4-FFF2-40B4-BE49-F238E27FC236}">
                <a16:creationId xmlns:a16="http://schemas.microsoft.com/office/drawing/2014/main" id="{CDA24383-D1F1-401B-8BB7-AB84635A1068}"/>
              </a:ext>
            </a:extLst>
          </p:cNvPr>
          <p:cNvGrpSpPr/>
          <p:nvPr/>
        </p:nvGrpSpPr>
        <p:grpSpPr>
          <a:xfrm>
            <a:off x="2825135" y="1008530"/>
            <a:ext cx="6119269" cy="3126440"/>
            <a:chOff x="2722171" y="1008530"/>
            <a:chExt cx="6119269" cy="3126440"/>
          </a:xfrm>
        </p:grpSpPr>
        <p:pic>
          <p:nvPicPr>
            <p:cNvPr id="4" name="Picture 3">
              <a:extLst>
                <a:ext uri="{FF2B5EF4-FFF2-40B4-BE49-F238E27FC236}">
                  <a16:creationId xmlns:a16="http://schemas.microsoft.com/office/drawing/2014/main" id="{927E98DB-B560-4963-B69C-C5CAAFC2AF66}"/>
                </a:ext>
              </a:extLst>
            </p:cNvPr>
            <p:cNvPicPr>
              <a:picLocks noChangeAspect="1"/>
            </p:cNvPicPr>
            <p:nvPr/>
          </p:nvPicPr>
          <p:blipFill>
            <a:blip r:embed="rId3"/>
            <a:stretch>
              <a:fillRect/>
            </a:stretch>
          </p:blipFill>
          <p:spPr>
            <a:xfrm>
              <a:off x="2722171" y="1008530"/>
              <a:ext cx="6031863" cy="3069719"/>
            </a:xfrm>
            <a:prstGeom prst="rect">
              <a:avLst/>
            </a:prstGeom>
            <a:ln>
              <a:solidFill>
                <a:schemeClr val="bg1">
                  <a:lumMod val="75000"/>
                </a:schemeClr>
              </a:solidFill>
            </a:ln>
          </p:spPr>
        </p:pic>
        <p:sp>
          <p:nvSpPr>
            <p:cNvPr id="10" name="Rectangle 9">
              <a:extLst>
                <a:ext uri="{FF2B5EF4-FFF2-40B4-BE49-F238E27FC236}">
                  <a16:creationId xmlns:a16="http://schemas.microsoft.com/office/drawing/2014/main" id="{79646B91-00DD-404A-BBF4-7EF1C20CAF20}"/>
                </a:ext>
              </a:extLst>
            </p:cNvPr>
            <p:cNvSpPr/>
            <p:nvPr/>
          </p:nvSpPr>
          <p:spPr>
            <a:xfrm>
              <a:off x="6434417" y="1234888"/>
              <a:ext cx="2407023" cy="2900082"/>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A07DED79-60E7-4BB0-9F8C-7AA98D8EC3D4}"/>
              </a:ext>
            </a:extLst>
          </p:cNvPr>
          <p:cNvSpPr/>
          <p:nvPr/>
        </p:nvSpPr>
        <p:spPr>
          <a:xfrm>
            <a:off x="6646078" y="1382805"/>
            <a:ext cx="840572" cy="186018"/>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2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23</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a:t>
            </a:r>
          </a:p>
        </p:txBody>
      </p:sp>
      <p:sp>
        <p:nvSpPr>
          <p:cNvPr id="8" name="Rectangle 7">
            <a:extLst>
              <a:ext uri="{FF2B5EF4-FFF2-40B4-BE49-F238E27FC236}">
                <a16:creationId xmlns:a16="http://schemas.microsoft.com/office/drawing/2014/main" id="{B1B43532-7F68-4D7F-8853-5332D3976EEA}"/>
              </a:ext>
            </a:extLst>
          </p:cNvPr>
          <p:cNvSpPr/>
          <p:nvPr/>
        </p:nvSpPr>
        <p:spPr>
          <a:xfrm>
            <a:off x="561402" y="3859112"/>
            <a:ext cx="2432797" cy="600164"/>
          </a:xfrm>
          <a:prstGeom prst="rect">
            <a:avLst/>
          </a:prstGeom>
        </p:spPr>
        <p:txBody>
          <a:bodyPr wrap="square">
            <a:spAutoFit/>
          </a:bodyPr>
          <a:lstStyle/>
          <a:p>
            <a:pPr marL="228600" indent="-228600">
              <a:buClr>
                <a:srgbClr val="003E74"/>
              </a:buClr>
              <a:buFont typeface="+mj-lt"/>
              <a:buAutoNum type="arabicParenR"/>
            </a:pPr>
            <a:r>
              <a:rPr lang="en-GB" sz="1100" dirty="0">
                <a:solidFill>
                  <a:srgbClr val="003E74"/>
                </a:solidFill>
              </a:rPr>
              <a:t>To change data, navigate to the field you would like to change, and click the pop-up button. </a:t>
            </a:r>
          </a:p>
        </p:txBody>
      </p:sp>
      <p:grpSp>
        <p:nvGrpSpPr>
          <p:cNvPr id="2" name="Group 1">
            <a:extLst>
              <a:ext uri="{FF2B5EF4-FFF2-40B4-BE49-F238E27FC236}">
                <a16:creationId xmlns:a16="http://schemas.microsoft.com/office/drawing/2014/main" id="{D57EECE9-5BD1-45A3-92A6-46494431A262}"/>
              </a:ext>
            </a:extLst>
          </p:cNvPr>
          <p:cNvGrpSpPr/>
          <p:nvPr/>
        </p:nvGrpSpPr>
        <p:grpSpPr>
          <a:xfrm>
            <a:off x="562522" y="1011268"/>
            <a:ext cx="2307305" cy="2847843"/>
            <a:chOff x="3454840" y="1147828"/>
            <a:chExt cx="2307305" cy="2847843"/>
          </a:xfrm>
        </p:grpSpPr>
        <p:pic>
          <p:nvPicPr>
            <p:cNvPr id="12" name="Picture 11">
              <a:extLst>
                <a:ext uri="{FF2B5EF4-FFF2-40B4-BE49-F238E27FC236}">
                  <a16:creationId xmlns:a16="http://schemas.microsoft.com/office/drawing/2014/main" id="{7BAEB8DB-84BD-42EB-A24D-43D541CA8932}"/>
                </a:ext>
              </a:extLst>
            </p:cNvPr>
            <p:cNvPicPr>
              <a:picLocks noChangeAspect="1"/>
            </p:cNvPicPr>
            <p:nvPr/>
          </p:nvPicPr>
          <p:blipFill rotWithShape="1">
            <a:blip r:embed="rId2"/>
            <a:srcRect l="62958" t="7228"/>
            <a:stretch/>
          </p:blipFill>
          <p:spPr>
            <a:xfrm>
              <a:off x="3454840" y="1147828"/>
              <a:ext cx="2234320" cy="2847843"/>
            </a:xfrm>
            <a:prstGeom prst="rect">
              <a:avLst/>
            </a:prstGeom>
            <a:ln>
              <a:solidFill>
                <a:schemeClr val="bg1">
                  <a:lumMod val="75000"/>
                </a:schemeClr>
              </a:solidFill>
            </a:ln>
          </p:spPr>
        </p:pic>
        <p:sp>
          <p:nvSpPr>
            <p:cNvPr id="14" name="Oval 13">
              <a:extLst>
                <a:ext uri="{FF2B5EF4-FFF2-40B4-BE49-F238E27FC236}">
                  <a16:creationId xmlns:a16="http://schemas.microsoft.com/office/drawing/2014/main" id="{9BF3C389-1A5A-46BF-931F-DE32C8396DB9}"/>
                </a:ext>
              </a:extLst>
            </p:cNvPr>
            <p:cNvSpPr/>
            <p:nvPr/>
          </p:nvSpPr>
          <p:spPr>
            <a:xfrm>
              <a:off x="5507624" y="2198594"/>
              <a:ext cx="254521" cy="158354"/>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F005C7CC-B217-4BCC-9BFB-572C0ECD83D0}"/>
              </a:ext>
            </a:extLst>
          </p:cNvPr>
          <p:cNvSpPr/>
          <p:nvPr/>
        </p:nvSpPr>
        <p:spPr>
          <a:xfrm>
            <a:off x="3191499" y="3858868"/>
            <a:ext cx="2761000" cy="769441"/>
          </a:xfrm>
          <a:prstGeom prst="rect">
            <a:avLst/>
          </a:prstGeom>
        </p:spPr>
        <p:txBody>
          <a:bodyPr wrap="square">
            <a:spAutoFit/>
          </a:bodyPr>
          <a:lstStyle/>
          <a:p>
            <a:pPr marL="228600" indent="-228600">
              <a:buClr>
                <a:srgbClr val="003E74"/>
              </a:buClr>
              <a:buFont typeface="+mj-lt"/>
              <a:buAutoNum type="arabicParenR" startAt="2"/>
            </a:pPr>
            <a:r>
              <a:rPr lang="en-GB" sz="1100" dirty="0">
                <a:solidFill>
                  <a:srgbClr val="003E74"/>
                </a:solidFill>
              </a:rPr>
              <a:t>In this example, the “Room facilities” need to be updated. In the pop-up window, select or deselect the facilities as required. </a:t>
            </a:r>
          </a:p>
        </p:txBody>
      </p:sp>
      <p:sp>
        <p:nvSpPr>
          <p:cNvPr id="16" name="Rectangle 15">
            <a:extLst>
              <a:ext uri="{FF2B5EF4-FFF2-40B4-BE49-F238E27FC236}">
                <a16:creationId xmlns:a16="http://schemas.microsoft.com/office/drawing/2014/main" id="{0658D046-1875-4DBD-B490-AAACD3E9F13E}"/>
              </a:ext>
            </a:extLst>
          </p:cNvPr>
          <p:cNvSpPr/>
          <p:nvPr/>
        </p:nvSpPr>
        <p:spPr>
          <a:xfrm>
            <a:off x="6274175" y="3859111"/>
            <a:ext cx="2553819" cy="769441"/>
          </a:xfrm>
          <a:prstGeom prst="rect">
            <a:avLst/>
          </a:prstGeom>
        </p:spPr>
        <p:txBody>
          <a:bodyPr wrap="square">
            <a:spAutoFit/>
          </a:bodyPr>
          <a:lstStyle/>
          <a:p>
            <a:pPr marL="228600" indent="-228600">
              <a:buClr>
                <a:srgbClr val="003E74"/>
              </a:buClr>
              <a:buFont typeface="+mj-lt"/>
              <a:buAutoNum type="arabicParenR" startAt="3"/>
            </a:pPr>
            <a:r>
              <a:rPr lang="en-GB" sz="1100" dirty="0">
                <a:solidFill>
                  <a:srgbClr val="003E74"/>
                </a:solidFill>
              </a:rPr>
              <a:t>This information will be reflected in the “More info” section of the Room Booking Wizard, for general users.</a:t>
            </a:r>
          </a:p>
        </p:txBody>
      </p:sp>
      <p:pic>
        <p:nvPicPr>
          <p:cNvPr id="3" name="Picture 2">
            <a:extLst>
              <a:ext uri="{FF2B5EF4-FFF2-40B4-BE49-F238E27FC236}">
                <a16:creationId xmlns:a16="http://schemas.microsoft.com/office/drawing/2014/main" id="{AE671518-653D-4B08-9F6A-4C7FA419E389}"/>
              </a:ext>
            </a:extLst>
          </p:cNvPr>
          <p:cNvPicPr>
            <a:picLocks noChangeAspect="1"/>
          </p:cNvPicPr>
          <p:nvPr/>
        </p:nvPicPr>
        <p:blipFill>
          <a:blip r:embed="rId3"/>
          <a:stretch>
            <a:fillRect/>
          </a:stretch>
        </p:blipFill>
        <p:spPr>
          <a:xfrm>
            <a:off x="3191499" y="1011268"/>
            <a:ext cx="2761001" cy="2847600"/>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id="{3BC82BE7-B3C2-4D8E-8063-1C4E0073CC34}"/>
              </a:ext>
            </a:extLst>
          </p:cNvPr>
          <p:cNvPicPr>
            <a:picLocks noChangeAspect="1"/>
          </p:cNvPicPr>
          <p:nvPr/>
        </p:nvPicPr>
        <p:blipFill rotWithShape="1">
          <a:blip r:embed="rId4"/>
          <a:srcRect l="5559" r="8211"/>
          <a:stretch/>
        </p:blipFill>
        <p:spPr>
          <a:xfrm>
            <a:off x="6274175" y="1011268"/>
            <a:ext cx="2553819" cy="2847600"/>
          </a:xfrm>
          <a:prstGeom prst="rect">
            <a:avLst/>
          </a:prstGeom>
          <a:ln>
            <a:solidFill>
              <a:schemeClr val="bg1">
                <a:lumMod val="75000"/>
              </a:schemeClr>
            </a:solidFill>
          </a:ln>
        </p:spPr>
      </p:pic>
    </p:spTree>
    <p:extLst>
      <p:ext uri="{BB962C8B-B14F-4D97-AF65-F5344CB8AC3E}">
        <p14:creationId xmlns:p14="http://schemas.microsoft.com/office/powerpoint/2010/main" val="181698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Amending &amp; Cancelling Bookings</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24</a:t>
            </a:fld>
            <a:endParaRPr lang="en-GB"/>
          </a:p>
        </p:txBody>
      </p:sp>
    </p:spTree>
    <p:extLst>
      <p:ext uri="{BB962C8B-B14F-4D97-AF65-F5344CB8AC3E}">
        <p14:creationId xmlns:p14="http://schemas.microsoft.com/office/powerpoint/2010/main" val="173245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25</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Amending &amp; Cancelling Bookings</a:t>
            </a:r>
          </a:p>
        </p:txBody>
      </p:sp>
      <p:sp>
        <p:nvSpPr>
          <p:cNvPr id="8" name="Rectangle 7">
            <a:extLst>
              <a:ext uri="{FF2B5EF4-FFF2-40B4-BE49-F238E27FC236}">
                <a16:creationId xmlns:a16="http://schemas.microsoft.com/office/drawing/2014/main" id="{B1B43532-7F68-4D7F-8853-5332D3976EEA}"/>
              </a:ext>
            </a:extLst>
          </p:cNvPr>
          <p:cNvSpPr/>
          <p:nvPr/>
        </p:nvSpPr>
        <p:spPr>
          <a:xfrm>
            <a:off x="1385046" y="1278637"/>
            <a:ext cx="7288308" cy="3477875"/>
          </a:xfrm>
          <a:prstGeom prst="rect">
            <a:avLst/>
          </a:prstGeom>
        </p:spPr>
        <p:txBody>
          <a:bodyPr wrap="square">
            <a:spAutoFit/>
          </a:bodyPr>
          <a:lstStyle/>
          <a:p>
            <a:pPr>
              <a:buClr>
                <a:srgbClr val="0085CA"/>
              </a:buClr>
            </a:pPr>
            <a:r>
              <a:rPr lang="en-GB" sz="1100" dirty="0">
                <a:solidFill>
                  <a:srgbClr val="003E74"/>
                </a:solidFill>
              </a:rPr>
              <a:t>Room Stewards can amend or cancel their own and others’ bookings in the back office of Planon.</a:t>
            </a:r>
          </a:p>
          <a:p>
            <a:pPr>
              <a:buClr>
                <a:srgbClr val="0085CA"/>
              </a:buClr>
            </a:pPr>
            <a:endParaRPr lang="en-GB" sz="1100" dirty="0">
              <a:solidFill>
                <a:srgbClr val="003E74"/>
              </a:solidFill>
            </a:endParaRPr>
          </a:p>
          <a:p>
            <a:pPr>
              <a:buClr>
                <a:srgbClr val="0085CA"/>
              </a:buClr>
            </a:pPr>
            <a:r>
              <a:rPr lang="en-GB" sz="1100" b="1" dirty="0">
                <a:solidFill>
                  <a:srgbClr val="003E74"/>
                </a:solidFill>
              </a:rPr>
              <a:t>Warnings: </a:t>
            </a:r>
          </a:p>
          <a:p>
            <a:pPr marL="171450" indent="-171450">
              <a:buClr>
                <a:srgbClr val="0085CA"/>
              </a:buClr>
              <a:buFont typeface="Arial" panose="020B0604020202020204" pitchFamily="34" charset="0"/>
              <a:buChar char="•"/>
            </a:pPr>
            <a:r>
              <a:rPr lang="en-GB" sz="1100" dirty="0">
                <a:solidFill>
                  <a:srgbClr val="003E74"/>
                </a:solidFill>
              </a:rPr>
              <a:t>It is recommended that in most cases Room Stewards advise general users to amend, or cancel, their own bookings. However, this functionality is useful in the following cases:</a:t>
            </a:r>
          </a:p>
          <a:p>
            <a:pPr marL="628650" lvl="1" indent="-171450">
              <a:buClr>
                <a:srgbClr val="0085CA"/>
              </a:buClr>
              <a:buFont typeface="Courier New" panose="02070309020205020404" pitchFamily="49" charset="0"/>
              <a:buChar char="o"/>
            </a:pPr>
            <a:r>
              <a:rPr lang="en-GB" sz="1100" dirty="0">
                <a:solidFill>
                  <a:srgbClr val="003E74"/>
                </a:solidFill>
              </a:rPr>
              <a:t>A user is away or has left the College, but their room bookings remain in the system, which will not be used.</a:t>
            </a:r>
          </a:p>
          <a:p>
            <a:pPr marL="628650" lvl="1" indent="-171450">
              <a:buClr>
                <a:srgbClr val="0085CA"/>
              </a:buClr>
              <a:buFont typeface="Courier New" panose="02070309020205020404" pitchFamily="49" charset="0"/>
              <a:buChar char="o"/>
            </a:pPr>
            <a:r>
              <a:rPr lang="en-GB" sz="1100" dirty="0">
                <a:solidFill>
                  <a:srgbClr val="003E74"/>
                </a:solidFill>
              </a:rPr>
              <a:t>A room swap has been agreed between room users, and a Room Steward can more easily swap these around in the back office, rather than users cancelling and rebooking in the Room Booking Wizard.</a:t>
            </a:r>
          </a:p>
          <a:p>
            <a:pPr lvl="1">
              <a:buClr>
                <a:srgbClr val="0085CA"/>
              </a:buClr>
            </a:pPr>
            <a:endParaRPr lang="en-GB" sz="1100" dirty="0">
              <a:solidFill>
                <a:srgbClr val="003E74"/>
              </a:solidFill>
            </a:endParaRPr>
          </a:p>
          <a:p>
            <a:pPr marL="171450" indent="-171450">
              <a:buClr>
                <a:srgbClr val="0085CA"/>
              </a:buClr>
              <a:buFont typeface="Arial" panose="020B0604020202020204" pitchFamily="34" charset="0"/>
              <a:buChar char="•"/>
            </a:pPr>
            <a:r>
              <a:rPr lang="en-GB" sz="1100" dirty="0">
                <a:solidFill>
                  <a:srgbClr val="003E74"/>
                </a:solidFill>
              </a:rPr>
              <a:t>Room Stewards have access to ALL rooms in the system. Therefore, they must be very careful not to amend bookings in areas where they don’t have authority to do so and it is recommended filters are set up to prevent this (see page 14).</a:t>
            </a:r>
          </a:p>
          <a:p>
            <a:pPr>
              <a:buClr>
                <a:srgbClr val="0085CA"/>
              </a:buClr>
            </a:pPr>
            <a:endParaRPr lang="en-GB" sz="1100" dirty="0">
              <a:solidFill>
                <a:srgbClr val="003E74"/>
              </a:solidFill>
            </a:endParaRPr>
          </a:p>
          <a:p>
            <a:pPr marL="171450" indent="-171450">
              <a:buClr>
                <a:srgbClr val="0085CA"/>
              </a:buClr>
              <a:buFont typeface="Arial" panose="020B0604020202020204" pitchFamily="34" charset="0"/>
              <a:buChar char="•"/>
            </a:pPr>
            <a:r>
              <a:rPr lang="en-GB" sz="1100" dirty="0">
                <a:solidFill>
                  <a:srgbClr val="003E74"/>
                </a:solidFill>
              </a:rPr>
              <a:t>As room bookings can be made in Outlook or Planon, it is important the Room Steward checks the source of the booking before attempting to amend it (see page 27). There are limitations to what can be changed when the booking was originally made in Outlook.</a:t>
            </a:r>
          </a:p>
          <a:p>
            <a:pPr marL="171450" indent="-171450">
              <a:buClr>
                <a:srgbClr val="0085CA"/>
              </a:buClr>
              <a:buFont typeface="Arial" panose="020B0604020202020204" pitchFamily="34" charset="0"/>
              <a:buChar char="•"/>
            </a:pPr>
            <a:endParaRPr lang="en-GB" sz="1100" dirty="0">
              <a:solidFill>
                <a:srgbClr val="003E74"/>
              </a:solidFill>
            </a:endParaRPr>
          </a:p>
          <a:p>
            <a:pPr marL="171450" indent="-171450">
              <a:buClr>
                <a:srgbClr val="0085CA"/>
              </a:buClr>
              <a:buFont typeface="Arial" panose="020B0604020202020204" pitchFamily="34" charset="0"/>
              <a:buChar char="•"/>
            </a:pPr>
            <a:endParaRPr lang="en-GB" sz="1100" dirty="0">
              <a:solidFill>
                <a:srgbClr val="003E74"/>
              </a:solidFill>
            </a:endParaRPr>
          </a:p>
          <a:p>
            <a:pPr marL="171450" indent="-171450">
              <a:buClr>
                <a:srgbClr val="0085CA"/>
              </a:buClr>
              <a:buFont typeface="Arial" panose="020B0604020202020204" pitchFamily="34" charset="0"/>
              <a:buChar char="•"/>
            </a:pPr>
            <a:endParaRPr lang="en-GB" sz="1100" dirty="0">
              <a:solidFill>
                <a:srgbClr val="003E74"/>
              </a:solidFill>
            </a:endParaRPr>
          </a:p>
        </p:txBody>
      </p:sp>
      <p:pic>
        <p:nvPicPr>
          <p:cNvPr id="3" name="Graphic 2" descr="Warning">
            <a:extLst>
              <a:ext uri="{FF2B5EF4-FFF2-40B4-BE49-F238E27FC236}">
                <a16:creationId xmlns:a16="http://schemas.microsoft.com/office/drawing/2014/main" id="{59AAE2AA-36EC-445E-B0A2-6B34EF188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646" y="1376624"/>
            <a:ext cx="914400" cy="914400"/>
          </a:xfrm>
          <a:prstGeom prst="rect">
            <a:avLst/>
          </a:prstGeom>
        </p:spPr>
      </p:pic>
    </p:spTree>
    <p:extLst>
      <p:ext uri="{BB962C8B-B14F-4D97-AF65-F5344CB8AC3E}">
        <p14:creationId xmlns:p14="http://schemas.microsoft.com/office/powerpoint/2010/main" val="353385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26</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Amending a Booking</a:t>
            </a:r>
          </a:p>
        </p:txBody>
      </p:sp>
      <p:sp>
        <p:nvSpPr>
          <p:cNvPr id="8" name="Rectangle 7">
            <a:extLst>
              <a:ext uri="{FF2B5EF4-FFF2-40B4-BE49-F238E27FC236}">
                <a16:creationId xmlns:a16="http://schemas.microsoft.com/office/drawing/2014/main" id="{B1B43532-7F68-4D7F-8853-5332D3976EEA}"/>
              </a:ext>
            </a:extLst>
          </p:cNvPr>
          <p:cNvSpPr/>
          <p:nvPr/>
        </p:nvSpPr>
        <p:spPr>
          <a:xfrm>
            <a:off x="1220320" y="3491844"/>
            <a:ext cx="6703358" cy="769441"/>
          </a:xfrm>
          <a:prstGeom prst="rect">
            <a:avLst/>
          </a:prstGeom>
        </p:spPr>
        <p:txBody>
          <a:bodyPr wrap="square">
            <a:spAutoFit/>
          </a:bodyPr>
          <a:lstStyle/>
          <a:p>
            <a:pPr marL="228600" indent="-228600">
              <a:buClr>
                <a:srgbClr val="003E74"/>
              </a:buClr>
              <a:buFont typeface="+mj-lt"/>
              <a:buAutoNum type="arabicParenR"/>
            </a:pPr>
            <a:r>
              <a:rPr lang="en-GB" sz="1100" dirty="0">
                <a:solidFill>
                  <a:srgbClr val="003E74"/>
                </a:solidFill>
              </a:rPr>
              <a:t>To amend a booking, first navigate to the “Graphical Planner” and ensure your have filtered the view to only show rooms in your area (see page 14). Use the calendar button to change the date. It is recommend that the “day” view is selected, in order to easily see all the bookings across the day.</a:t>
            </a:r>
          </a:p>
          <a:p>
            <a:pPr marL="171450" indent="-171450">
              <a:buClr>
                <a:srgbClr val="0085CA"/>
              </a:buClr>
              <a:buFont typeface="Arial" panose="020B0604020202020204" pitchFamily="34" charset="0"/>
              <a:buChar char="•"/>
            </a:pPr>
            <a:endParaRPr lang="en-GB" sz="1100" dirty="0">
              <a:solidFill>
                <a:srgbClr val="003E74"/>
              </a:solidFill>
            </a:endParaRPr>
          </a:p>
        </p:txBody>
      </p:sp>
      <p:grpSp>
        <p:nvGrpSpPr>
          <p:cNvPr id="5" name="Group 4">
            <a:extLst>
              <a:ext uri="{FF2B5EF4-FFF2-40B4-BE49-F238E27FC236}">
                <a16:creationId xmlns:a16="http://schemas.microsoft.com/office/drawing/2014/main" id="{1827530F-AAA2-4B10-93C1-FED5011F67B5}"/>
              </a:ext>
            </a:extLst>
          </p:cNvPr>
          <p:cNvGrpSpPr/>
          <p:nvPr/>
        </p:nvGrpSpPr>
        <p:grpSpPr>
          <a:xfrm>
            <a:off x="1220320" y="1095511"/>
            <a:ext cx="6703359" cy="2078001"/>
            <a:chOff x="1220320" y="1095511"/>
            <a:chExt cx="6703359" cy="2078001"/>
          </a:xfrm>
        </p:grpSpPr>
        <p:pic>
          <p:nvPicPr>
            <p:cNvPr id="2" name="Picture 1">
              <a:extLst>
                <a:ext uri="{FF2B5EF4-FFF2-40B4-BE49-F238E27FC236}">
                  <a16:creationId xmlns:a16="http://schemas.microsoft.com/office/drawing/2014/main" id="{07FDE153-48A8-4281-9917-C24096A78DA6}"/>
                </a:ext>
              </a:extLst>
            </p:cNvPr>
            <p:cNvPicPr>
              <a:picLocks noChangeAspect="1"/>
            </p:cNvPicPr>
            <p:nvPr/>
          </p:nvPicPr>
          <p:blipFill>
            <a:blip r:embed="rId2"/>
            <a:stretch>
              <a:fillRect/>
            </a:stretch>
          </p:blipFill>
          <p:spPr>
            <a:xfrm>
              <a:off x="1220320" y="1095511"/>
              <a:ext cx="6703359" cy="2078001"/>
            </a:xfrm>
            <a:prstGeom prst="rect">
              <a:avLst/>
            </a:prstGeom>
            <a:ln>
              <a:solidFill>
                <a:schemeClr val="bg1">
                  <a:lumMod val="75000"/>
                </a:schemeClr>
              </a:solidFill>
            </a:ln>
          </p:spPr>
        </p:pic>
        <p:sp>
          <p:nvSpPr>
            <p:cNvPr id="10" name="Oval 9">
              <a:extLst>
                <a:ext uri="{FF2B5EF4-FFF2-40B4-BE49-F238E27FC236}">
                  <a16:creationId xmlns:a16="http://schemas.microsoft.com/office/drawing/2014/main" id="{EAA52BA2-B7CF-4347-9ECC-2E12FC4601F5}"/>
                </a:ext>
              </a:extLst>
            </p:cNvPr>
            <p:cNvSpPr/>
            <p:nvPr/>
          </p:nvSpPr>
          <p:spPr>
            <a:xfrm>
              <a:off x="5909982" y="1445559"/>
              <a:ext cx="1452283" cy="20558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 name="Oval 10">
            <a:extLst>
              <a:ext uri="{FF2B5EF4-FFF2-40B4-BE49-F238E27FC236}">
                <a16:creationId xmlns:a16="http://schemas.microsoft.com/office/drawing/2014/main" id="{37867E80-D504-4C6F-AF74-3B7497A324BD}"/>
              </a:ext>
            </a:extLst>
          </p:cNvPr>
          <p:cNvSpPr/>
          <p:nvPr/>
        </p:nvSpPr>
        <p:spPr>
          <a:xfrm>
            <a:off x="2433918" y="992719"/>
            <a:ext cx="1187823" cy="28475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373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27</a:t>
            </a:fld>
            <a:endParaRPr lang="en-GB"/>
          </a:p>
        </p:txBody>
      </p:sp>
      <p:sp>
        <p:nvSpPr>
          <p:cNvPr id="8" name="Rectangle 7">
            <a:extLst>
              <a:ext uri="{FF2B5EF4-FFF2-40B4-BE49-F238E27FC236}">
                <a16:creationId xmlns:a16="http://schemas.microsoft.com/office/drawing/2014/main" id="{B1B43532-7F68-4D7F-8853-5332D3976EEA}"/>
              </a:ext>
            </a:extLst>
          </p:cNvPr>
          <p:cNvSpPr/>
          <p:nvPr/>
        </p:nvSpPr>
        <p:spPr>
          <a:xfrm>
            <a:off x="386602" y="1084828"/>
            <a:ext cx="3819739" cy="3485570"/>
          </a:xfrm>
          <a:prstGeom prst="rect">
            <a:avLst/>
          </a:prstGeom>
        </p:spPr>
        <p:txBody>
          <a:bodyPr wrap="square">
            <a:spAutoFit/>
          </a:bodyPr>
          <a:lstStyle/>
          <a:p>
            <a:pPr marL="228600" indent="-228600">
              <a:buClr>
                <a:srgbClr val="003E74"/>
              </a:buClr>
              <a:buFont typeface="+mj-lt"/>
              <a:buAutoNum type="arabicParenR" startAt="2"/>
            </a:pPr>
            <a:r>
              <a:rPr lang="en-GB" sz="1050" dirty="0">
                <a:solidFill>
                  <a:srgbClr val="003E74"/>
                </a:solidFill>
              </a:rPr>
              <a:t>Find the booking you wish to amend and double click on it. This will open a new window, showing all the details of the booking. </a:t>
            </a:r>
          </a:p>
          <a:p>
            <a:pPr marL="228600" indent="-228600">
              <a:buClr>
                <a:srgbClr val="003E74"/>
              </a:buClr>
              <a:buFont typeface="+mj-lt"/>
              <a:buAutoNum type="arabicParenR" startAt="2"/>
            </a:pPr>
            <a:endParaRPr lang="en-GB" sz="1050" dirty="0">
              <a:solidFill>
                <a:srgbClr val="003E74"/>
              </a:solidFill>
            </a:endParaRPr>
          </a:p>
          <a:p>
            <a:pPr marL="228600" indent="-228600">
              <a:buClr>
                <a:srgbClr val="003E74"/>
              </a:buClr>
              <a:buFont typeface="+mj-lt"/>
              <a:buAutoNum type="arabicParenR" startAt="2"/>
            </a:pPr>
            <a:r>
              <a:rPr lang="en-GB" sz="1050" dirty="0">
                <a:solidFill>
                  <a:srgbClr val="003E74"/>
                </a:solidFill>
              </a:rPr>
              <a:t>Select the “Audit info” tab. In the “Inserted by” field, you will find whether the booking was originally made in Outlook or Planon:</a:t>
            </a:r>
          </a:p>
          <a:p>
            <a:pPr marL="628650" lvl="1" indent="-171450">
              <a:buClr>
                <a:srgbClr val="0085CA"/>
              </a:buClr>
              <a:buFont typeface="Arial" panose="020B0604020202020204" pitchFamily="34" charset="0"/>
              <a:buChar char="•"/>
            </a:pPr>
            <a:r>
              <a:rPr lang="en-GB" sz="1050" dirty="0">
                <a:solidFill>
                  <a:srgbClr val="003E74"/>
                </a:solidFill>
              </a:rPr>
              <a:t>“JFO, Facility Office (Planon 5)”, means the booking was made in Planon</a:t>
            </a:r>
          </a:p>
          <a:p>
            <a:pPr marL="628650" lvl="1" indent="-171450">
              <a:buClr>
                <a:srgbClr val="0085CA"/>
              </a:buClr>
              <a:buFont typeface="Arial" panose="020B0604020202020204" pitchFamily="34" charset="0"/>
              <a:buChar char="•"/>
            </a:pPr>
            <a:r>
              <a:rPr lang="en-GB" sz="1050" dirty="0">
                <a:solidFill>
                  <a:srgbClr val="003E74"/>
                </a:solidFill>
              </a:rPr>
              <a:t>“PEXI, Planon Exchange Integration”, means the booking was made in Outlook.</a:t>
            </a:r>
          </a:p>
          <a:p>
            <a:pPr>
              <a:buClr>
                <a:srgbClr val="0085CA"/>
              </a:buClr>
            </a:pPr>
            <a:endParaRPr lang="en-GB" sz="1050" dirty="0">
              <a:solidFill>
                <a:srgbClr val="003E74"/>
              </a:solidFill>
            </a:endParaRPr>
          </a:p>
          <a:p>
            <a:pPr marL="808038" lvl="1" indent="-171450">
              <a:buClr>
                <a:srgbClr val="0085CA"/>
              </a:buClr>
              <a:buFont typeface="Wingdings" panose="05000000000000000000" pitchFamily="2" charset="2"/>
              <a:buChar char="Ø"/>
            </a:pPr>
            <a:r>
              <a:rPr lang="en-GB" sz="1050" dirty="0">
                <a:solidFill>
                  <a:srgbClr val="003E74"/>
                </a:solidFill>
              </a:rPr>
              <a:t>If the booking was made in Planon, the date, time, duration and/or location can be amended.</a:t>
            </a:r>
          </a:p>
          <a:p>
            <a:pPr marL="808038" lvl="1" indent="-171450">
              <a:buClr>
                <a:srgbClr val="0085CA"/>
              </a:buClr>
              <a:buFont typeface="Wingdings" panose="05000000000000000000" pitchFamily="2" charset="2"/>
              <a:buChar char="Ø"/>
            </a:pPr>
            <a:endParaRPr lang="en-GB" sz="1050" dirty="0">
              <a:solidFill>
                <a:srgbClr val="003E74"/>
              </a:solidFill>
            </a:endParaRPr>
          </a:p>
          <a:p>
            <a:pPr marL="808038" lvl="1" indent="-171450">
              <a:buClr>
                <a:srgbClr val="0085CA"/>
              </a:buClr>
              <a:buFont typeface="Wingdings" panose="05000000000000000000" pitchFamily="2" charset="2"/>
              <a:buChar char="Ø"/>
            </a:pPr>
            <a:r>
              <a:rPr lang="en-GB" sz="1050" dirty="0">
                <a:solidFill>
                  <a:srgbClr val="003E74"/>
                </a:solidFill>
              </a:rPr>
              <a:t>If the booking was made in Outlook, the booking can be extended and/or moved to a different room at the same time. However, the start time or date cannot be amended in the back office, the user must change it in their own Outlook calendar. </a:t>
            </a:r>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a:solidFill>
                  <a:srgbClr val="0085CA"/>
                </a:solidFill>
              </a:rPr>
              <a:t>Amending a Booking</a:t>
            </a:r>
            <a:endParaRPr lang="en-US" sz="2000" dirty="0">
              <a:solidFill>
                <a:srgbClr val="0085CA"/>
              </a:solidFill>
            </a:endParaRPr>
          </a:p>
        </p:txBody>
      </p:sp>
      <p:grpSp>
        <p:nvGrpSpPr>
          <p:cNvPr id="6" name="Group 5">
            <a:extLst>
              <a:ext uri="{FF2B5EF4-FFF2-40B4-BE49-F238E27FC236}">
                <a16:creationId xmlns:a16="http://schemas.microsoft.com/office/drawing/2014/main" id="{80DF6B1E-29AE-4FB6-824C-FD08BF47CE89}"/>
              </a:ext>
            </a:extLst>
          </p:cNvPr>
          <p:cNvGrpSpPr/>
          <p:nvPr/>
        </p:nvGrpSpPr>
        <p:grpSpPr>
          <a:xfrm>
            <a:off x="4250044" y="1258958"/>
            <a:ext cx="4715782" cy="2625583"/>
            <a:chOff x="3994550" y="1173770"/>
            <a:chExt cx="4715782" cy="2625583"/>
          </a:xfrm>
        </p:grpSpPr>
        <p:pic>
          <p:nvPicPr>
            <p:cNvPr id="5" name="Picture 4">
              <a:extLst>
                <a:ext uri="{FF2B5EF4-FFF2-40B4-BE49-F238E27FC236}">
                  <a16:creationId xmlns:a16="http://schemas.microsoft.com/office/drawing/2014/main" id="{6BD5ECC7-2964-4D22-ADBD-ECC551D07AC8}"/>
                </a:ext>
              </a:extLst>
            </p:cNvPr>
            <p:cNvPicPr>
              <a:picLocks noChangeAspect="1"/>
            </p:cNvPicPr>
            <p:nvPr/>
          </p:nvPicPr>
          <p:blipFill>
            <a:blip r:embed="rId3"/>
            <a:stretch>
              <a:fillRect/>
            </a:stretch>
          </p:blipFill>
          <p:spPr>
            <a:xfrm>
              <a:off x="3994550" y="1173770"/>
              <a:ext cx="4715782" cy="2625583"/>
            </a:xfrm>
            <a:prstGeom prst="rect">
              <a:avLst/>
            </a:prstGeom>
            <a:ln>
              <a:solidFill>
                <a:schemeClr val="bg1">
                  <a:lumMod val="75000"/>
                </a:schemeClr>
              </a:solidFill>
            </a:ln>
          </p:spPr>
        </p:pic>
        <p:sp>
          <p:nvSpPr>
            <p:cNvPr id="10" name="Oval 9">
              <a:extLst>
                <a:ext uri="{FF2B5EF4-FFF2-40B4-BE49-F238E27FC236}">
                  <a16:creationId xmlns:a16="http://schemas.microsoft.com/office/drawing/2014/main" id="{EAA52BA2-B7CF-4347-9ECC-2E12FC4601F5}"/>
                </a:ext>
              </a:extLst>
            </p:cNvPr>
            <p:cNvSpPr/>
            <p:nvPr/>
          </p:nvSpPr>
          <p:spPr>
            <a:xfrm>
              <a:off x="7046258" y="1485900"/>
              <a:ext cx="847166" cy="26803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1991468-9517-41B6-B8C4-BC98DCC1EF49}"/>
                </a:ext>
              </a:extLst>
            </p:cNvPr>
            <p:cNvSpPr/>
            <p:nvPr/>
          </p:nvSpPr>
          <p:spPr>
            <a:xfrm>
              <a:off x="7046258" y="2404373"/>
              <a:ext cx="1620371" cy="334754"/>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 name="Graphic 2" descr="Information">
            <a:extLst>
              <a:ext uri="{FF2B5EF4-FFF2-40B4-BE49-F238E27FC236}">
                <a16:creationId xmlns:a16="http://schemas.microsoft.com/office/drawing/2014/main" id="{3BE6648B-ADA8-4419-AD56-A7365C9CF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076" y="3060056"/>
            <a:ext cx="503415" cy="503415"/>
          </a:xfrm>
          <a:prstGeom prst="rect">
            <a:avLst/>
          </a:prstGeom>
        </p:spPr>
      </p:pic>
    </p:spTree>
    <p:extLst>
      <p:ext uri="{BB962C8B-B14F-4D97-AF65-F5344CB8AC3E}">
        <p14:creationId xmlns:p14="http://schemas.microsoft.com/office/powerpoint/2010/main" val="4222526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28</a:t>
            </a:fld>
            <a:endParaRPr lang="en-GB"/>
          </a:p>
        </p:txBody>
      </p:sp>
      <p:sp>
        <p:nvSpPr>
          <p:cNvPr id="8" name="Rectangle 7">
            <a:extLst>
              <a:ext uri="{FF2B5EF4-FFF2-40B4-BE49-F238E27FC236}">
                <a16:creationId xmlns:a16="http://schemas.microsoft.com/office/drawing/2014/main" id="{B1B43532-7F68-4D7F-8853-5332D3976EEA}"/>
              </a:ext>
            </a:extLst>
          </p:cNvPr>
          <p:cNvSpPr/>
          <p:nvPr/>
        </p:nvSpPr>
        <p:spPr>
          <a:xfrm>
            <a:off x="374682" y="1010869"/>
            <a:ext cx="2313099" cy="3323987"/>
          </a:xfrm>
          <a:prstGeom prst="rect">
            <a:avLst/>
          </a:prstGeom>
        </p:spPr>
        <p:txBody>
          <a:bodyPr wrap="square">
            <a:spAutoFit/>
          </a:bodyPr>
          <a:lstStyle/>
          <a:p>
            <a:pPr marL="228600" indent="-228600">
              <a:buClr>
                <a:srgbClr val="003E74"/>
              </a:buClr>
              <a:buFont typeface="+mj-lt"/>
              <a:buAutoNum type="arabicParenR" startAt="4"/>
            </a:pPr>
            <a:r>
              <a:rPr lang="en-GB" sz="1050" dirty="0">
                <a:solidFill>
                  <a:srgbClr val="003E74"/>
                </a:solidFill>
              </a:rPr>
              <a:t>Back in the “Graphical Planner” view, the booking can be extended by dragging the end of the appointment out. </a:t>
            </a:r>
          </a:p>
          <a:p>
            <a:pPr marL="228600" indent="-228600">
              <a:buClr>
                <a:srgbClr val="003E74"/>
              </a:buClr>
              <a:buFont typeface="+mj-lt"/>
              <a:buAutoNum type="arabicParenR" startAt="4"/>
            </a:pPr>
            <a:endParaRPr lang="en-GB" sz="1050" dirty="0">
              <a:solidFill>
                <a:srgbClr val="003E74"/>
              </a:solidFill>
            </a:endParaRPr>
          </a:p>
          <a:p>
            <a:pPr marL="228600" indent="-228600">
              <a:buClr>
                <a:srgbClr val="003E74"/>
              </a:buClr>
              <a:buFont typeface="+mj-lt"/>
              <a:buAutoNum type="arabicParenR" startAt="4"/>
            </a:pPr>
            <a:r>
              <a:rPr lang="en-GB" sz="1050" dirty="0">
                <a:solidFill>
                  <a:srgbClr val="003E74"/>
                </a:solidFill>
              </a:rPr>
              <a:t>To change the location, the booking can be dragged and dropped into an empty slot in another room. As this booking was made in Planon, the time of the booking can also be changed.</a:t>
            </a:r>
          </a:p>
          <a:p>
            <a:pPr>
              <a:buClr>
                <a:srgbClr val="0085CA"/>
              </a:buClr>
            </a:pPr>
            <a:endParaRPr lang="en-GB" sz="1050" dirty="0">
              <a:solidFill>
                <a:srgbClr val="003E74"/>
              </a:solidFill>
            </a:endParaRPr>
          </a:p>
          <a:p>
            <a:pPr marL="179388">
              <a:buClr>
                <a:srgbClr val="0085CA"/>
              </a:buClr>
            </a:pPr>
            <a:r>
              <a:rPr lang="en-GB" sz="1050" b="1" dirty="0">
                <a:solidFill>
                  <a:srgbClr val="003E74"/>
                </a:solidFill>
              </a:rPr>
              <a:t>Warning:</a:t>
            </a:r>
            <a:r>
              <a:rPr lang="en-GB" sz="1050" dirty="0">
                <a:solidFill>
                  <a:srgbClr val="003E74"/>
                </a:solidFill>
              </a:rPr>
              <a:t> When a booking is amended, Planon does not keep a record of the original date/time/location. Therefore, if a booking is moved accidentally, there is no way to know where it should be moved back to. </a:t>
            </a:r>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a:solidFill>
                  <a:srgbClr val="0085CA"/>
                </a:solidFill>
              </a:rPr>
              <a:t>Amending a Booking</a:t>
            </a:r>
            <a:endParaRPr lang="en-US" sz="2000" dirty="0">
              <a:solidFill>
                <a:srgbClr val="0085CA"/>
              </a:solidFill>
            </a:endParaRPr>
          </a:p>
        </p:txBody>
      </p:sp>
      <p:grpSp>
        <p:nvGrpSpPr>
          <p:cNvPr id="2" name="Group 1">
            <a:extLst>
              <a:ext uri="{FF2B5EF4-FFF2-40B4-BE49-F238E27FC236}">
                <a16:creationId xmlns:a16="http://schemas.microsoft.com/office/drawing/2014/main" id="{D1A5E098-ACBC-4714-9BD8-72DD3B161FB8}"/>
              </a:ext>
            </a:extLst>
          </p:cNvPr>
          <p:cNvGrpSpPr/>
          <p:nvPr/>
        </p:nvGrpSpPr>
        <p:grpSpPr>
          <a:xfrm>
            <a:off x="3158252" y="777181"/>
            <a:ext cx="5821023" cy="1905508"/>
            <a:chOff x="2694328" y="777181"/>
            <a:chExt cx="5821023" cy="1905508"/>
          </a:xfrm>
        </p:grpSpPr>
        <p:pic>
          <p:nvPicPr>
            <p:cNvPr id="3" name="Picture 2">
              <a:extLst>
                <a:ext uri="{FF2B5EF4-FFF2-40B4-BE49-F238E27FC236}">
                  <a16:creationId xmlns:a16="http://schemas.microsoft.com/office/drawing/2014/main" id="{9A591292-3CCA-49B3-AC56-7048DBB78CEF}"/>
                </a:ext>
              </a:extLst>
            </p:cNvPr>
            <p:cNvPicPr>
              <a:picLocks noChangeAspect="1"/>
            </p:cNvPicPr>
            <p:nvPr/>
          </p:nvPicPr>
          <p:blipFill rotWithShape="1">
            <a:blip r:embed="rId2"/>
            <a:srcRect l="12647" t="23791" r="14577" b="35346"/>
            <a:stretch/>
          </p:blipFill>
          <p:spPr>
            <a:xfrm>
              <a:off x="2694328" y="777181"/>
              <a:ext cx="5821023" cy="1905508"/>
            </a:xfrm>
            <a:prstGeom prst="rect">
              <a:avLst/>
            </a:prstGeom>
            <a:ln>
              <a:solidFill>
                <a:schemeClr val="bg1">
                  <a:lumMod val="75000"/>
                </a:schemeClr>
              </a:solidFill>
            </a:ln>
          </p:spPr>
        </p:pic>
        <p:sp>
          <p:nvSpPr>
            <p:cNvPr id="13" name="Oval 12">
              <a:extLst>
                <a:ext uri="{FF2B5EF4-FFF2-40B4-BE49-F238E27FC236}">
                  <a16:creationId xmlns:a16="http://schemas.microsoft.com/office/drawing/2014/main" id="{679D16FA-6176-42A0-84ED-EE9CE281F2DF}"/>
                </a:ext>
              </a:extLst>
            </p:cNvPr>
            <p:cNvSpPr/>
            <p:nvPr/>
          </p:nvSpPr>
          <p:spPr>
            <a:xfrm>
              <a:off x="5953050" y="2023547"/>
              <a:ext cx="1063889" cy="49105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28DAA306-1D99-465C-9E09-36B1A0DDD350}"/>
              </a:ext>
            </a:extLst>
          </p:cNvPr>
          <p:cNvGrpSpPr/>
          <p:nvPr/>
        </p:nvGrpSpPr>
        <p:grpSpPr>
          <a:xfrm>
            <a:off x="3151706" y="2803852"/>
            <a:ext cx="5827570" cy="1842247"/>
            <a:chOff x="3151706" y="2803852"/>
            <a:chExt cx="5827570" cy="1842247"/>
          </a:xfrm>
        </p:grpSpPr>
        <p:pic>
          <p:nvPicPr>
            <p:cNvPr id="9" name="Picture 8">
              <a:extLst>
                <a:ext uri="{FF2B5EF4-FFF2-40B4-BE49-F238E27FC236}">
                  <a16:creationId xmlns:a16="http://schemas.microsoft.com/office/drawing/2014/main" id="{863D3CEB-E8F4-4579-9A8F-D2027C62F281}"/>
                </a:ext>
              </a:extLst>
            </p:cNvPr>
            <p:cNvPicPr>
              <a:picLocks noChangeAspect="1"/>
            </p:cNvPicPr>
            <p:nvPr/>
          </p:nvPicPr>
          <p:blipFill rotWithShape="1">
            <a:blip r:embed="rId3"/>
            <a:srcRect l="12868" t="28254" r="14757" b="32503"/>
            <a:stretch/>
          </p:blipFill>
          <p:spPr>
            <a:xfrm>
              <a:off x="3151706" y="2803852"/>
              <a:ext cx="5827570" cy="1842247"/>
            </a:xfrm>
            <a:prstGeom prst="rect">
              <a:avLst/>
            </a:prstGeom>
            <a:ln>
              <a:solidFill>
                <a:schemeClr val="bg1">
                  <a:lumMod val="75000"/>
                </a:schemeClr>
              </a:solidFill>
            </a:ln>
          </p:spPr>
        </p:pic>
        <p:cxnSp>
          <p:nvCxnSpPr>
            <p:cNvPr id="15" name="Straight Arrow Connector 14">
              <a:extLst>
                <a:ext uri="{FF2B5EF4-FFF2-40B4-BE49-F238E27FC236}">
                  <a16:creationId xmlns:a16="http://schemas.microsoft.com/office/drawing/2014/main" id="{C457C6FC-185C-440E-A9C4-0193A844079F}"/>
                </a:ext>
              </a:extLst>
            </p:cNvPr>
            <p:cNvCxnSpPr>
              <a:cxnSpLocks/>
            </p:cNvCxnSpPr>
            <p:nvPr/>
          </p:nvCxnSpPr>
          <p:spPr>
            <a:xfrm>
              <a:off x="6716057" y="4262718"/>
              <a:ext cx="1219580" cy="25549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pic>
        <p:nvPicPr>
          <p:cNvPr id="16" name="Graphic 15" descr="Warning">
            <a:extLst>
              <a:ext uri="{FF2B5EF4-FFF2-40B4-BE49-F238E27FC236}">
                <a16:creationId xmlns:a16="http://schemas.microsoft.com/office/drawing/2014/main" id="{715B24F9-4BDE-4886-8D78-D94663338C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4946" y="3105385"/>
            <a:ext cx="397661" cy="397661"/>
          </a:xfrm>
          <a:prstGeom prst="rect">
            <a:avLst/>
          </a:prstGeom>
        </p:spPr>
      </p:pic>
      <p:sp>
        <p:nvSpPr>
          <p:cNvPr id="14" name="Rectangle 13">
            <a:extLst>
              <a:ext uri="{FF2B5EF4-FFF2-40B4-BE49-F238E27FC236}">
                <a16:creationId xmlns:a16="http://schemas.microsoft.com/office/drawing/2014/main" id="{2C1FAA92-9FBC-490A-BB52-13E3AC0BC88F}"/>
              </a:ext>
            </a:extLst>
          </p:cNvPr>
          <p:cNvSpPr/>
          <p:nvPr/>
        </p:nvSpPr>
        <p:spPr>
          <a:xfrm>
            <a:off x="2922555" y="1400263"/>
            <a:ext cx="331634" cy="415498"/>
          </a:xfrm>
          <a:prstGeom prst="rect">
            <a:avLst/>
          </a:prstGeom>
        </p:spPr>
        <p:txBody>
          <a:bodyPr wrap="square">
            <a:spAutoFit/>
          </a:bodyPr>
          <a:lstStyle/>
          <a:p>
            <a:pPr>
              <a:buClr>
                <a:srgbClr val="003E74"/>
              </a:buClr>
            </a:pPr>
            <a:r>
              <a:rPr lang="en-GB" sz="1050" dirty="0">
                <a:solidFill>
                  <a:srgbClr val="003E74"/>
                </a:solidFill>
              </a:rPr>
              <a:t>4)</a:t>
            </a:r>
          </a:p>
          <a:p>
            <a:pPr marL="228600" indent="-228600">
              <a:buClr>
                <a:srgbClr val="003E74"/>
              </a:buClr>
              <a:buFont typeface="+mj-lt"/>
              <a:buAutoNum type="arabicParenR"/>
            </a:pPr>
            <a:endParaRPr lang="en-GB" sz="1050" dirty="0">
              <a:solidFill>
                <a:srgbClr val="003E74"/>
              </a:solidFill>
            </a:endParaRPr>
          </a:p>
        </p:txBody>
      </p:sp>
      <p:sp>
        <p:nvSpPr>
          <p:cNvPr id="18" name="Rectangle 17">
            <a:extLst>
              <a:ext uri="{FF2B5EF4-FFF2-40B4-BE49-F238E27FC236}">
                <a16:creationId xmlns:a16="http://schemas.microsoft.com/office/drawing/2014/main" id="{2C2477B7-51E1-435D-AE9B-F59DA6EF170D}"/>
              </a:ext>
            </a:extLst>
          </p:cNvPr>
          <p:cNvSpPr/>
          <p:nvPr/>
        </p:nvSpPr>
        <p:spPr>
          <a:xfrm>
            <a:off x="2922555" y="3349679"/>
            <a:ext cx="331634" cy="415498"/>
          </a:xfrm>
          <a:prstGeom prst="rect">
            <a:avLst/>
          </a:prstGeom>
        </p:spPr>
        <p:txBody>
          <a:bodyPr wrap="square">
            <a:spAutoFit/>
          </a:bodyPr>
          <a:lstStyle/>
          <a:p>
            <a:pPr>
              <a:buClr>
                <a:srgbClr val="003E74"/>
              </a:buClr>
            </a:pPr>
            <a:r>
              <a:rPr lang="en-GB" sz="1050" dirty="0">
                <a:solidFill>
                  <a:srgbClr val="003E74"/>
                </a:solidFill>
              </a:rPr>
              <a:t>5)</a:t>
            </a:r>
          </a:p>
          <a:p>
            <a:pPr marL="228600" indent="-228600">
              <a:buClr>
                <a:srgbClr val="003E74"/>
              </a:buClr>
              <a:buFont typeface="+mj-lt"/>
              <a:buAutoNum type="arabicParenR"/>
            </a:pPr>
            <a:endParaRPr lang="en-GB" sz="1050" dirty="0">
              <a:solidFill>
                <a:srgbClr val="003E74"/>
              </a:solidFill>
            </a:endParaRPr>
          </a:p>
        </p:txBody>
      </p:sp>
    </p:spTree>
    <p:extLst>
      <p:ext uri="{BB962C8B-B14F-4D97-AF65-F5344CB8AC3E}">
        <p14:creationId xmlns:p14="http://schemas.microsoft.com/office/powerpoint/2010/main" val="411085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29</a:t>
            </a:fld>
            <a:endParaRPr lang="en-GB"/>
          </a:p>
        </p:txBody>
      </p:sp>
      <p:sp>
        <p:nvSpPr>
          <p:cNvPr id="8" name="Rectangle 7">
            <a:extLst>
              <a:ext uri="{FF2B5EF4-FFF2-40B4-BE49-F238E27FC236}">
                <a16:creationId xmlns:a16="http://schemas.microsoft.com/office/drawing/2014/main" id="{B1B43532-7F68-4D7F-8853-5332D3976EEA}"/>
              </a:ext>
            </a:extLst>
          </p:cNvPr>
          <p:cNvSpPr/>
          <p:nvPr/>
        </p:nvSpPr>
        <p:spPr>
          <a:xfrm>
            <a:off x="380883" y="1008628"/>
            <a:ext cx="2131356" cy="3647152"/>
          </a:xfrm>
          <a:prstGeom prst="rect">
            <a:avLst/>
          </a:prstGeom>
        </p:spPr>
        <p:txBody>
          <a:bodyPr wrap="square">
            <a:spAutoFit/>
          </a:bodyPr>
          <a:lstStyle/>
          <a:p>
            <a:pPr marL="228600" indent="-228600">
              <a:buClr>
                <a:srgbClr val="003E74"/>
              </a:buClr>
              <a:buFont typeface="+mj-lt"/>
              <a:buAutoNum type="arabicParenR"/>
            </a:pPr>
            <a:r>
              <a:rPr lang="en-GB" sz="1100" dirty="0">
                <a:solidFill>
                  <a:srgbClr val="003E74"/>
                </a:solidFill>
              </a:rPr>
              <a:t>To cancel a booking, navigate to the “Graphical planner” view and ensure your have filtered the view to only show rooms in your area (see page 11). </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Double click on the booking you wish to cancel, which will open a new window. </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In the menu on the right-hand side, scroll down to the “Status transitions” heading and click “Cancelled”. Close the window.</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This booking will now be removed from the “Graphical Planner”.</a:t>
            </a:r>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rgbClr val="0085CA"/>
                </a:solidFill>
              </a:rPr>
              <a:t>Cancelling a Booking</a:t>
            </a:r>
          </a:p>
        </p:txBody>
      </p:sp>
      <p:grpSp>
        <p:nvGrpSpPr>
          <p:cNvPr id="3" name="Group 2">
            <a:extLst>
              <a:ext uri="{FF2B5EF4-FFF2-40B4-BE49-F238E27FC236}">
                <a16:creationId xmlns:a16="http://schemas.microsoft.com/office/drawing/2014/main" id="{9D54F4A6-5C9C-4A7D-AFBB-EC7F354C0A49}"/>
              </a:ext>
            </a:extLst>
          </p:cNvPr>
          <p:cNvGrpSpPr/>
          <p:nvPr/>
        </p:nvGrpSpPr>
        <p:grpSpPr>
          <a:xfrm>
            <a:off x="2512239" y="1106212"/>
            <a:ext cx="4776959" cy="3332018"/>
            <a:chOff x="2387548" y="942561"/>
            <a:chExt cx="6500259" cy="3332018"/>
          </a:xfrm>
        </p:grpSpPr>
        <p:pic>
          <p:nvPicPr>
            <p:cNvPr id="2" name="Picture 1">
              <a:extLst>
                <a:ext uri="{FF2B5EF4-FFF2-40B4-BE49-F238E27FC236}">
                  <a16:creationId xmlns:a16="http://schemas.microsoft.com/office/drawing/2014/main" id="{96D53D70-AE06-4E09-8750-FE831D4D1398}"/>
                </a:ext>
              </a:extLst>
            </p:cNvPr>
            <p:cNvPicPr>
              <a:picLocks noChangeAspect="1"/>
            </p:cNvPicPr>
            <p:nvPr/>
          </p:nvPicPr>
          <p:blipFill rotWithShape="1">
            <a:blip r:embed="rId3"/>
            <a:srcRect l="12803" t="11179" b="9361"/>
            <a:stretch/>
          </p:blipFill>
          <p:spPr>
            <a:xfrm>
              <a:off x="2387548" y="942561"/>
              <a:ext cx="6500259" cy="3332018"/>
            </a:xfrm>
            <a:prstGeom prst="rect">
              <a:avLst/>
            </a:prstGeom>
            <a:ln>
              <a:solidFill>
                <a:srgbClr val="9D9D9D"/>
              </a:solidFill>
            </a:ln>
          </p:spPr>
        </p:pic>
        <p:sp>
          <p:nvSpPr>
            <p:cNvPr id="13" name="Oval 12">
              <a:extLst>
                <a:ext uri="{FF2B5EF4-FFF2-40B4-BE49-F238E27FC236}">
                  <a16:creationId xmlns:a16="http://schemas.microsoft.com/office/drawing/2014/main" id="{1647FB0C-C996-4DF8-A91D-EB419F7C01F4}"/>
                </a:ext>
              </a:extLst>
            </p:cNvPr>
            <p:cNvSpPr/>
            <p:nvPr/>
          </p:nvSpPr>
          <p:spPr>
            <a:xfrm>
              <a:off x="7823918" y="3337937"/>
              <a:ext cx="1063889" cy="423571"/>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 name="TextBox 3"/>
          <p:cNvSpPr txBox="1"/>
          <p:nvPr/>
        </p:nvSpPr>
        <p:spPr>
          <a:xfrm>
            <a:off x="7289198" y="3087536"/>
            <a:ext cx="1772506" cy="1061829"/>
          </a:xfrm>
          <a:prstGeom prst="rect">
            <a:avLst/>
          </a:prstGeom>
          <a:noFill/>
        </p:spPr>
        <p:txBody>
          <a:bodyPr wrap="square" lIns="0" rIns="0" rtlCol="0">
            <a:spAutoFit/>
          </a:bodyPr>
          <a:lstStyle/>
          <a:p>
            <a:pPr marL="179388" lvl="0">
              <a:buClr>
                <a:srgbClr val="0085CA"/>
              </a:buClr>
            </a:pPr>
            <a:r>
              <a:rPr lang="en-GB" sz="1050" b="1" dirty="0">
                <a:solidFill>
                  <a:srgbClr val="003E74"/>
                </a:solidFill>
              </a:rPr>
              <a:t>Warning:</a:t>
            </a:r>
            <a:r>
              <a:rPr lang="en-GB" sz="1050" dirty="0">
                <a:solidFill>
                  <a:srgbClr val="003E74"/>
                </a:solidFill>
              </a:rPr>
              <a:t> Clicking Cancel will immediately cancel the booking.  The system does not ask you to confirm and you cannot un-cancel a booking.</a:t>
            </a:r>
          </a:p>
        </p:txBody>
      </p:sp>
      <p:pic>
        <p:nvPicPr>
          <p:cNvPr id="5" name="Picture 4"/>
          <p:cNvPicPr>
            <a:picLocks noChangeAspect="1"/>
          </p:cNvPicPr>
          <p:nvPr/>
        </p:nvPicPr>
        <p:blipFill>
          <a:blip r:embed="rId4"/>
          <a:stretch>
            <a:fillRect/>
          </a:stretch>
        </p:blipFill>
        <p:spPr>
          <a:xfrm>
            <a:off x="7405098" y="2451400"/>
            <a:ext cx="591329" cy="600427"/>
          </a:xfrm>
          <a:prstGeom prst="rect">
            <a:avLst/>
          </a:prstGeom>
        </p:spPr>
      </p:pic>
    </p:spTree>
    <p:extLst>
      <p:ext uri="{BB962C8B-B14F-4D97-AF65-F5344CB8AC3E}">
        <p14:creationId xmlns:p14="http://schemas.microsoft.com/office/powerpoint/2010/main" val="211500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Room Steward Roles &amp; Responsibilities</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a:t>
            </a:fld>
            <a:endParaRPr lang="en-GB"/>
          </a:p>
        </p:txBody>
      </p:sp>
    </p:spTree>
    <p:extLst>
      <p:ext uri="{BB962C8B-B14F-4D97-AF65-F5344CB8AC3E}">
        <p14:creationId xmlns:p14="http://schemas.microsoft.com/office/powerpoint/2010/main" val="20731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Reporting</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30</a:t>
            </a:fld>
            <a:endParaRPr lang="en-GB"/>
          </a:p>
        </p:txBody>
      </p:sp>
    </p:spTree>
    <p:extLst>
      <p:ext uri="{BB962C8B-B14F-4D97-AF65-F5344CB8AC3E}">
        <p14:creationId xmlns:p14="http://schemas.microsoft.com/office/powerpoint/2010/main" val="90342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31</a:t>
            </a:fld>
            <a:endParaRPr lang="en-GB"/>
          </a:p>
        </p:txBody>
      </p:sp>
      <p:sp>
        <p:nvSpPr>
          <p:cNvPr id="8" name="Rectangle 7">
            <a:extLst>
              <a:ext uri="{FF2B5EF4-FFF2-40B4-BE49-F238E27FC236}">
                <a16:creationId xmlns:a16="http://schemas.microsoft.com/office/drawing/2014/main" id="{B1B43532-7F68-4D7F-8853-5332D3976EEA}"/>
              </a:ext>
            </a:extLst>
          </p:cNvPr>
          <p:cNvSpPr/>
          <p:nvPr/>
        </p:nvSpPr>
        <p:spPr>
          <a:xfrm>
            <a:off x="1095935" y="1378303"/>
            <a:ext cx="7369192" cy="2492990"/>
          </a:xfrm>
          <a:prstGeom prst="rect">
            <a:avLst/>
          </a:prstGeom>
        </p:spPr>
        <p:txBody>
          <a:bodyPr wrap="square">
            <a:spAutoFit/>
          </a:bodyPr>
          <a:lstStyle/>
          <a:p>
            <a:pPr>
              <a:buClr>
                <a:srgbClr val="003E74"/>
              </a:buClr>
            </a:pPr>
            <a:r>
              <a:rPr lang="en-GB" sz="1200" dirty="0">
                <a:solidFill>
                  <a:srgbClr val="003E74"/>
                </a:solidFill>
              </a:rPr>
              <a:t>Room Stewards have access to run reports in Planon, including:</a:t>
            </a:r>
          </a:p>
          <a:p>
            <a:pPr>
              <a:buClr>
                <a:srgbClr val="003E74"/>
              </a:buClr>
            </a:pPr>
            <a:endParaRPr lang="en-GB" sz="1200" dirty="0">
              <a:solidFill>
                <a:srgbClr val="003E74"/>
              </a:solidFill>
            </a:endParaRPr>
          </a:p>
          <a:p>
            <a:pPr marL="171450" indent="-171450">
              <a:buClr>
                <a:srgbClr val="003E74"/>
              </a:buClr>
              <a:buFont typeface="Arial" panose="020B0604020202020204" pitchFamily="34" charset="0"/>
              <a:buChar char="•"/>
            </a:pPr>
            <a:r>
              <a:rPr lang="en-GB" sz="1200" dirty="0">
                <a:solidFill>
                  <a:srgbClr val="003E74"/>
                </a:solidFill>
              </a:rPr>
              <a:t>A report listing all the reservations in one room, or a group of rooms, on a given day;</a:t>
            </a:r>
          </a:p>
          <a:p>
            <a:pPr>
              <a:buClr>
                <a:srgbClr val="003E74"/>
              </a:buClr>
            </a:pPr>
            <a:endParaRPr lang="en-GB" sz="1200" dirty="0">
              <a:solidFill>
                <a:srgbClr val="003E74"/>
              </a:solidFill>
            </a:endParaRPr>
          </a:p>
          <a:p>
            <a:pPr marL="171450" indent="-171450">
              <a:buClr>
                <a:srgbClr val="003E74"/>
              </a:buClr>
              <a:buFont typeface="Arial" panose="020B0604020202020204" pitchFamily="34" charset="0"/>
              <a:buChar char="•"/>
            </a:pPr>
            <a:r>
              <a:rPr lang="en-GB" sz="1200" dirty="0">
                <a:solidFill>
                  <a:srgbClr val="003E74"/>
                </a:solidFill>
              </a:rPr>
              <a:t>A report on the hours occupied in a room, or group of rooms, across a day, week, or month;</a:t>
            </a:r>
          </a:p>
          <a:p>
            <a:pPr>
              <a:buClr>
                <a:srgbClr val="003E74"/>
              </a:buClr>
            </a:pPr>
            <a:endParaRPr lang="en-GB" sz="1200" dirty="0">
              <a:solidFill>
                <a:srgbClr val="003E74"/>
              </a:solidFill>
            </a:endParaRPr>
          </a:p>
          <a:p>
            <a:pPr marL="171450" indent="-171450">
              <a:buClr>
                <a:srgbClr val="003E74"/>
              </a:buClr>
              <a:buFont typeface="Arial" panose="020B0604020202020204" pitchFamily="34" charset="0"/>
              <a:buChar char="•"/>
            </a:pPr>
            <a:r>
              <a:rPr lang="en-GB" sz="1200" dirty="0">
                <a:solidFill>
                  <a:srgbClr val="003E74"/>
                </a:solidFill>
              </a:rPr>
              <a:t>A summary of moderated room bookings, showing the number of requests accepted or rejected;</a:t>
            </a:r>
          </a:p>
          <a:p>
            <a:pPr>
              <a:buClr>
                <a:srgbClr val="003E74"/>
              </a:buClr>
            </a:pPr>
            <a:endParaRPr lang="en-GB" sz="1200" dirty="0">
              <a:solidFill>
                <a:srgbClr val="003E74"/>
              </a:solidFill>
            </a:endParaRPr>
          </a:p>
          <a:p>
            <a:pPr marL="171450" indent="-171450">
              <a:buClr>
                <a:srgbClr val="003E74"/>
              </a:buClr>
              <a:buFont typeface="Arial" panose="020B0604020202020204" pitchFamily="34" charset="0"/>
              <a:buChar char="•"/>
            </a:pPr>
            <a:r>
              <a:rPr lang="en-GB" sz="1200" dirty="0">
                <a:solidFill>
                  <a:srgbClr val="003E74"/>
                </a:solidFill>
              </a:rPr>
              <a:t>A report showing all the moderated booking rejection reasons.</a:t>
            </a:r>
          </a:p>
          <a:p>
            <a:pPr>
              <a:buClr>
                <a:srgbClr val="003E74"/>
              </a:buClr>
            </a:pPr>
            <a:endParaRPr lang="en-GB" sz="1200" dirty="0">
              <a:solidFill>
                <a:srgbClr val="003E74"/>
              </a:solidFill>
            </a:endParaRPr>
          </a:p>
          <a:p>
            <a:pPr>
              <a:buClr>
                <a:srgbClr val="003E74"/>
              </a:buClr>
            </a:pPr>
            <a:endParaRPr lang="en-GB" sz="1200" dirty="0">
              <a:solidFill>
                <a:srgbClr val="003E74"/>
              </a:solidFill>
            </a:endParaRPr>
          </a:p>
          <a:p>
            <a:pPr>
              <a:buClr>
                <a:srgbClr val="003E74"/>
              </a:buClr>
            </a:pPr>
            <a:endParaRPr lang="en-GB" sz="1200" dirty="0">
              <a:solidFill>
                <a:srgbClr val="003E74"/>
              </a:solidFill>
            </a:endParaRPr>
          </a:p>
          <a:p>
            <a:pPr>
              <a:buClr>
                <a:srgbClr val="003E74"/>
              </a:buClr>
            </a:pPr>
            <a:endParaRPr lang="en-GB" sz="1200" dirty="0">
              <a:solidFill>
                <a:srgbClr val="003E74"/>
              </a:solidFill>
            </a:endParaRPr>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rgbClr val="0085CA"/>
                </a:solidFill>
              </a:rPr>
              <a:t>Reporting</a:t>
            </a:r>
          </a:p>
        </p:txBody>
      </p:sp>
      <p:pic>
        <p:nvPicPr>
          <p:cNvPr id="5" name="Graphic 4" descr="Information">
            <a:extLst>
              <a:ext uri="{FF2B5EF4-FFF2-40B4-BE49-F238E27FC236}">
                <a16:creationId xmlns:a16="http://schemas.microsoft.com/office/drawing/2014/main" id="{9DA160FC-7276-4889-9AE7-046FBE2BD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520" y="1378303"/>
            <a:ext cx="503415" cy="503415"/>
          </a:xfrm>
          <a:prstGeom prst="rect">
            <a:avLst/>
          </a:prstGeom>
        </p:spPr>
      </p:pic>
    </p:spTree>
    <p:extLst>
      <p:ext uri="{BB962C8B-B14F-4D97-AF65-F5344CB8AC3E}">
        <p14:creationId xmlns:p14="http://schemas.microsoft.com/office/powerpoint/2010/main" val="266333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32</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rgbClr val="0085CA"/>
                </a:solidFill>
              </a:rPr>
              <a:t>Reporting – reservations in one day</a:t>
            </a:r>
          </a:p>
        </p:txBody>
      </p:sp>
      <p:sp>
        <p:nvSpPr>
          <p:cNvPr id="2" name="Rectangle 1">
            <a:extLst>
              <a:ext uri="{FF2B5EF4-FFF2-40B4-BE49-F238E27FC236}">
                <a16:creationId xmlns:a16="http://schemas.microsoft.com/office/drawing/2014/main" id="{635251E5-4124-4EC9-B969-369137133EF6}"/>
              </a:ext>
            </a:extLst>
          </p:cNvPr>
          <p:cNvSpPr/>
          <p:nvPr/>
        </p:nvSpPr>
        <p:spPr>
          <a:xfrm>
            <a:off x="415636" y="1105451"/>
            <a:ext cx="3616037" cy="2192908"/>
          </a:xfrm>
          <a:prstGeom prst="rect">
            <a:avLst/>
          </a:prstGeom>
        </p:spPr>
        <p:txBody>
          <a:bodyPr wrap="square">
            <a:spAutoFit/>
          </a:bodyPr>
          <a:lstStyle/>
          <a:p>
            <a:pPr>
              <a:buClr>
                <a:srgbClr val="003E74"/>
              </a:buClr>
            </a:pPr>
            <a:r>
              <a:rPr lang="en-GB" sz="1050" dirty="0">
                <a:solidFill>
                  <a:srgbClr val="003E74"/>
                </a:solidFill>
              </a:rPr>
              <a:t>This report can be used to view all the bookings in a department’s rooms for an upcoming day.</a:t>
            </a:r>
          </a:p>
          <a:p>
            <a:pPr>
              <a:buClr>
                <a:srgbClr val="003E74"/>
              </a:buCl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To create this report, navigate to the “Graphical planner” and set up a filter for the group of rooms to be reported on (see page 14). </a:t>
            </a:r>
          </a:p>
          <a:p>
            <a:pPr marL="228600" indent="-228600">
              <a:buClr>
                <a:srgbClr val="003E74"/>
              </a:buClr>
              <a:buFont typeface="+mj-lt"/>
              <a:buAutoNum type="arabicParen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Next navigate to the “Reservations” screen. Create a new filter on the “Start date &amp; time” and select the relevant date. Click OK.</a:t>
            </a:r>
          </a:p>
          <a:p>
            <a:pPr marL="228600" indent="-228600">
              <a:buClr>
                <a:srgbClr val="003E74"/>
              </a:buClr>
              <a:buFont typeface="+mj-lt"/>
              <a:buAutoNum type="arabicParen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Click the “Report” button from the right-hand menu. </a:t>
            </a:r>
          </a:p>
          <a:p>
            <a:pPr marL="228600" indent="-228600">
              <a:buClr>
                <a:srgbClr val="003E74"/>
              </a:buClr>
              <a:buFont typeface="+mj-lt"/>
              <a:buAutoNum type="arabicParenR"/>
            </a:pPr>
            <a:endParaRPr lang="en-GB" sz="1050" dirty="0">
              <a:solidFill>
                <a:srgbClr val="003E74"/>
              </a:solidFill>
            </a:endParaRPr>
          </a:p>
        </p:txBody>
      </p:sp>
      <p:grpSp>
        <p:nvGrpSpPr>
          <p:cNvPr id="5" name="Group 4">
            <a:extLst>
              <a:ext uri="{FF2B5EF4-FFF2-40B4-BE49-F238E27FC236}">
                <a16:creationId xmlns:a16="http://schemas.microsoft.com/office/drawing/2014/main" id="{9BC39224-B8C0-4E4D-BE60-D40950066CB6}"/>
              </a:ext>
            </a:extLst>
          </p:cNvPr>
          <p:cNvGrpSpPr/>
          <p:nvPr/>
        </p:nvGrpSpPr>
        <p:grpSpPr>
          <a:xfrm>
            <a:off x="4572000" y="852192"/>
            <a:ext cx="4205721" cy="2418245"/>
            <a:chOff x="4389301" y="1052319"/>
            <a:chExt cx="4388420" cy="2488623"/>
          </a:xfrm>
        </p:grpSpPr>
        <p:pic>
          <p:nvPicPr>
            <p:cNvPr id="4" name="Picture 3">
              <a:extLst>
                <a:ext uri="{FF2B5EF4-FFF2-40B4-BE49-F238E27FC236}">
                  <a16:creationId xmlns:a16="http://schemas.microsoft.com/office/drawing/2014/main" id="{5A39A8DE-22F5-4CEF-BC42-02AF51F7D45F}"/>
                </a:ext>
              </a:extLst>
            </p:cNvPr>
            <p:cNvPicPr>
              <a:picLocks noChangeAspect="1"/>
            </p:cNvPicPr>
            <p:nvPr/>
          </p:nvPicPr>
          <p:blipFill>
            <a:blip r:embed="rId2"/>
            <a:stretch>
              <a:fillRect/>
            </a:stretch>
          </p:blipFill>
          <p:spPr>
            <a:xfrm>
              <a:off x="4389301" y="1052319"/>
              <a:ext cx="4388420" cy="2488623"/>
            </a:xfrm>
            <a:prstGeom prst="rect">
              <a:avLst/>
            </a:prstGeom>
            <a:ln>
              <a:solidFill>
                <a:srgbClr val="9D9D9D"/>
              </a:solidFill>
            </a:ln>
          </p:spPr>
        </p:pic>
        <p:sp>
          <p:nvSpPr>
            <p:cNvPr id="9" name="Oval 8">
              <a:extLst>
                <a:ext uri="{FF2B5EF4-FFF2-40B4-BE49-F238E27FC236}">
                  <a16:creationId xmlns:a16="http://schemas.microsoft.com/office/drawing/2014/main" id="{04F95138-02A1-4027-8055-7C9128D60C66}"/>
                </a:ext>
              </a:extLst>
            </p:cNvPr>
            <p:cNvSpPr/>
            <p:nvPr/>
          </p:nvSpPr>
          <p:spPr>
            <a:xfrm>
              <a:off x="5766518" y="1771560"/>
              <a:ext cx="2490791" cy="29387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BBB69B7-6036-4CEA-8DE4-FE6F9F7867E1}"/>
              </a:ext>
            </a:extLst>
          </p:cNvPr>
          <p:cNvGrpSpPr/>
          <p:nvPr/>
        </p:nvGrpSpPr>
        <p:grpSpPr>
          <a:xfrm>
            <a:off x="3254189" y="3342041"/>
            <a:ext cx="5534892" cy="1353617"/>
            <a:chOff x="3254189" y="3342041"/>
            <a:chExt cx="5534892" cy="1353617"/>
          </a:xfrm>
        </p:grpSpPr>
        <p:pic>
          <p:nvPicPr>
            <p:cNvPr id="6" name="Picture 5">
              <a:extLst>
                <a:ext uri="{FF2B5EF4-FFF2-40B4-BE49-F238E27FC236}">
                  <a16:creationId xmlns:a16="http://schemas.microsoft.com/office/drawing/2014/main" id="{E2D22A7E-724D-4240-8B1A-4179D9309088}"/>
                </a:ext>
              </a:extLst>
            </p:cNvPr>
            <p:cNvPicPr>
              <a:picLocks noChangeAspect="1"/>
            </p:cNvPicPr>
            <p:nvPr/>
          </p:nvPicPr>
          <p:blipFill rotWithShape="1">
            <a:blip r:embed="rId3"/>
            <a:srcRect l="12954" t="10909" b="51246"/>
            <a:stretch/>
          </p:blipFill>
          <p:spPr>
            <a:xfrm>
              <a:off x="3254189" y="3342041"/>
              <a:ext cx="5534892" cy="1353617"/>
            </a:xfrm>
            <a:prstGeom prst="rect">
              <a:avLst/>
            </a:prstGeom>
            <a:ln>
              <a:solidFill>
                <a:srgbClr val="9D9D9D"/>
              </a:solidFill>
            </a:ln>
          </p:spPr>
        </p:pic>
        <p:sp>
          <p:nvSpPr>
            <p:cNvPr id="12" name="Oval 11">
              <a:extLst>
                <a:ext uri="{FF2B5EF4-FFF2-40B4-BE49-F238E27FC236}">
                  <a16:creationId xmlns:a16="http://schemas.microsoft.com/office/drawing/2014/main" id="{98392A92-A257-4D8B-8C0C-C722064C1411}"/>
                </a:ext>
              </a:extLst>
            </p:cNvPr>
            <p:cNvSpPr/>
            <p:nvPr/>
          </p:nvSpPr>
          <p:spPr>
            <a:xfrm>
              <a:off x="7943954" y="4291309"/>
              <a:ext cx="845127" cy="37719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3BCB77B3-062F-41EA-A442-7C3CCE962D04}"/>
              </a:ext>
            </a:extLst>
          </p:cNvPr>
          <p:cNvSpPr/>
          <p:nvPr/>
        </p:nvSpPr>
        <p:spPr>
          <a:xfrm>
            <a:off x="4240366" y="1548180"/>
            <a:ext cx="331634" cy="415498"/>
          </a:xfrm>
          <a:prstGeom prst="rect">
            <a:avLst/>
          </a:prstGeom>
        </p:spPr>
        <p:txBody>
          <a:bodyPr wrap="square">
            <a:spAutoFit/>
          </a:bodyPr>
          <a:lstStyle/>
          <a:p>
            <a:pPr>
              <a:buClr>
                <a:srgbClr val="003E74"/>
              </a:buClr>
            </a:pPr>
            <a:r>
              <a:rPr lang="en-GB" sz="1050" dirty="0">
                <a:solidFill>
                  <a:srgbClr val="003E74"/>
                </a:solidFill>
              </a:rPr>
              <a:t>2)</a:t>
            </a:r>
          </a:p>
          <a:p>
            <a:pPr marL="228600" indent="-228600">
              <a:buClr>
                <a:srgbClr val="003E74"/>
              </a:buClr>
              <a:buFont typeface="+mj-lt"/>
              <a:buAutoNum type="arabicParenR"/>
            </a:pPr>
            <a:endParaRPr lang="en-GB" sz="1050" dirty="0">
              <a:solidFill>
                <a:srgbClr val="003E74"/>
              </a:solidFill>
            </a:endParaRPr>
          </a:p>
        </p:txBody>
      </p:sp>
      <p:sp>
        <p:nvSpPr>
          <p:cNvPr id="14" name="Rectangle 13">
            <a:extLst>
              <a:ext uri="{FF2B5EF4-FFF2-40B4-BE49-F238E27FC236}">
                <a16:creationId xmlns:a16="http://schemas.microsoft.com/office/drawing/2014/main" id="{3728E282-6C72-4168-AA1F-7EF8364C2F35}"/>
              </a:ext>
            </a:extLst>
          </p:cNvPr>
          <p:cNvSpPr/>
          <p:nvPr/>
        </p:nvSpPr>
        <p:spPr>
          <a:xfrm>
            <a:off x="2979602" y="3662302"/>
            <a:ext cx="331634" cy="415498"/>
          </a:xfrm>
          <a:prstGeom prst="rect">
            <a:avLst/>
          </a:prstGeom>
        </p:spPr>
        <p:txBody>
          <a:bodyPr wrap="square">
            <a:spAutoFit/>
          </a:bodyPr>
          <a:lstStyle/>
          <a:p>
            <a:pPr>
              <a:buClr>
                <a:srgbClr val="003E74"/>
              </a:buClr>
            </a:pPr>
            <a:r>
              <a:rPr lang="en-GB" sz="1050" dirty="0">
                <a:solidFill>
                  <a:srgbClr val="003E74"/>
                </a:solidFill>
              </a:rPr>
              <a:t>3)</a:t>
            </a:r>
          </a:p>
          <a:p>
            <a:pPr marL="228600" indent="-228600">
              <a:buClr>
                <a:srgbClr val="003E74"/>
              </a:buClr>
              <a:buFont typeface="+mj-lt"/>
              <a:buAutoNum type="arabicParenR"/>
            </a:pPr>
            <a:endParaRPr lang="en-GB" sz="1050" dirty="0">
              <a:solidFill>
                <a:srgbClr val="003E74"/>
              </a:solidFill>
            </a:endParaRPr>
          </a:p>
        </p:txBody>
      </p:sp>
    </p:spTree>
    <p:extLst>
      <p:ext uri="{BB962C8B-B14F-4D97-AF65-F5344CB8AC3E}">
        <p14:creationId xmlns:p14="http://schemas.microsoft.com/office/powerpoint/2010/main" val="665908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33</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rgbClr val="0085CA"/>
                </a:solidFill>
              </a:rPr>
              <a:t>Reporting – reservations in one day</a:t>
            </a:r>
          </a:p>
        </p:txBody>
      </p:sp>
      <p:sp>
        <p:nvSpPr>
          <p:cNvPr id="2" name="Rectangle 1">
            <a:extLst>
              <a:ext uri="{FF2B5EF4-FFF2-40B4-BE49-F238E27FC236}">
                <a16:creationId xmlns:a16="http://schemas.microsoft.com/office/drawing/2014/main" id="{635251E5-4124-4EC9-B969-369137133EF6}"/>
              </a:ext>
            </a:extLst>
          </p:cNvPr>
          <p:cNvSpPr/>
          <p:nvPr/>
        </p:nvSpPr>
        <p:spPr>
          <a:xfrm>
            <a:off x="353290" y="3446012"/>
            <a:ext cx="3616037" cy="400110"/>
          </a:xfrm>
          <a:prstGeom prst="rect">
            <a:avLst/>
          </a:prstGeom>
        </p:spPr>
        <p:txBody>
          <a:bodyPr wrap="square">
            <a:spAutoFit/>
          </a:bodyPr>
          <a:lstStyle/>
          <a:p>
            <a:pPr marL="228600" indent="-228600">
              <a:buClr>
                <a:srgbClr val="003E74"/>
              </a:buClr>
              <a:buFont typeface="+mj-lt"/>
              <a:buAutoNum type="arabicParenR" startAt="4"/>
            </a:pPr>
            <a:r>
              <a:rPr lang="en-GB" sz="1000" dirty="0">
                <a:solidFill>
                  <a:srgbClr val="003E74"/>
                </a:solidFill>
              </a:rPr>
              <a:t>In the Reporting window, select “</a:t>
            </a:r>
            <a:r>
              <a:rPr lang="en-GB" sz="1000" b="1" dirty="0">
                <a:solidFill>
                  <a:srgbClr val="003E74"/>
                </a:solidFill>
              </a:rPr>
              <a:t>Reservations – day list</a:t>
            </a:r>
            <a:r>
              <a:rPr lang="en-GB" sz="1000" dirty="0">
                <a:solidFill>
                  <a:srgbClr val="003E74"/>
                </a:solidFill>
              </a:rPr>
              <a:t>” </a:t>
            </a:r>
          </a:p>
        </p:txBody>
      </p:sp>
      <p:sp>
        <p:nvSpPr>
          <p:cNvPr id="15" name="Rectangle 14">
            <a:extLst>
              <a:ext uri="{FF2B5EF4-FFF2-40B4-BE49-F238E27FC236}">
                <a16:creationId xmlns:a16="http://schemas.microsoft.com/office/drawing/2014/main" id="{A3A224C9-D2C9-4231-BCF3-037105AE0C02}"/>
              </a:ext>
            </a:extLst>
          </p:cNvPr>
          <p:cNvSpPr/>
          <p:nvPr/>
        </p:nvSpPr>
        <p:spPr>
          <a:xfrm>
            <a:off x="4258715" y="958406"/>
            <a:ext cx="4660646" cy="861774"/>
          </a:xfrm>
          <a:prstGeom prst="rect">
            <a:avLst/>
          </a:prstGeom>
        </p:spPr>
        <p:txBody>
          <a:bodyPr wrap="square">
            <a:spAutoFit/>
          </a:bodyPr>
          <a:lstStyle/>
          <a:p>
            <a:pPr marL="228600" indent="-228600">
              <a:buClr>
                <a:srgbClr val="003E74"/>
              </a:buClr>
              <a:buFont typeface="+mj-lt"/>
              <a:buAutoNum type="arabicParenR" startAt="5"/>
            </a:pPr>
            <a:r>
              <a:rPr lang="en-GB" sz="1000" dirty="0">
                <a:solidFill>
                  <a:srgbClr val="003E74"/>
                </a:solidFill>
              </a:rPr>
              <a:t>On the right hand side are the options for viewing and saving the report. </a:t>
            </a:r>
          </a:p>
          <a:p>
            <a:pPr marL="685800" lvl="1" indent="-228600">
              <a:buClr>
                <a:srgbClr val="003E74"/>
              </a:buClr>
              <a:buFont typeface="+mj-lt"/>
              <a:buAutoNum type="alphaLcParenR"/>
            </a:pPr>
            <a:r>
              <a:rPr lang="en-GB" sz="1000" dirty="0">
                <a:solidFill>
                  <a:srgbClr val="003E74"/>
                </a:solidFill>
              </a:rPr>
              <a:t>Select ‘Preview &amp; print’ to generate a PDF of the report, which can be printed or downloaded.</a:t>
            </a:r>
          </a:p>
          <a:p>
            <a:pPr marL="685800" lvl="1" indent="-228600">
              <a:buClr>
                <a:srgbClr val="003E74"/>
              </a:buClr>
              <a:buFont typeface="+mj-lt"/>
              <a:buAutoNum type="alphaLcParenR"/>
            </a:pPr>
            <a:r>
              <a:rPr lang="en-GB" sz="1000" dirty="0">
                <a:solidFill>
                  <a:srgbClr val="003E74"/>
                </a:solidFill>
              </a:rPr>
              <a:t>Select ‘Save as’ to save a copy in Excel (XLS/XLSX format), which you can then edit further if wished.</a:t>
            </a:r>
          </a:p>
        </p:txBody>
      </p:sp>
      <p:grpSp>
        <p:nvGrpSpPr>
          <p:cNvPr id="19" name="Group 18">
            <a:extLst>
              <a:ext uri="{FF2B5EF4-FFF2-40B4-BE49-F238E27FC236}">
                <a16:creationId xmlns:a16="http://schemas.microsoft.com/office/drawing/2014/main" id="{02D6391E-799F-43A0-A1A7-A0AD2A51F144}"/>
              </a:ext>
            </a:extLst>
          </p:cNvPr>
          <p:cNvGrpSpPr/>
          <p:nvPr/>
        </p:nvGrpSpPr>
        <p:grpSpPr>
          <a:xfrm>
            <a:off x="266378" y="958406"/>
            <a:ext cx="3702949" cy="2435958"/>
            <a:chOff x="266378" y="958406"/>
            <a:chExt cx="3835174" cy="2542948"/>
          </a:xfrm>
        </p:grpSpPr>
        <p:pic>
          <p:nvPicPr>
            <p:cNvPr id="3" name="Picture 2">
              <a:extLst>
                <a:ext uri="{FF2B5EF4-FFF2-40B4-BE49-F238E27FC236}">
                  <a16:creationId xmlns:a16="http://schemas.microsoft.com/office/drawing/2014/main" id="{37519877-C32B-45B7-A28E-ED25E1A9899F}"/>
                </a:ext>
              </a:extLst>
            </p:cNvPr>
            <p:cNvPicPr>
              <a:picLocks noChangeAspect="1"/>
            </p:cNvPicPr>
            <p:nvPr/>
          </p:nvPicPr>
          <p:blipFill>
            <a:blip r:embed="rId2"/>
            <a:stretch>
              <a:fillRect/>
            </a:stretch>
          </p:blipFill>
          <p:spPr>
            <a:xfrm>
              <a:off x="485516" y="958406"/>
              <a:ext cx="3616036" cy="2542948"/>
            </a:xfrm>
            <a:prstGeom prst="rect">
              <a:avLst/>
            </a:prstGeom>
            <a:ln>
              <a:solidFill>
                <a:srgbClr val="9D9D9D"/>
              </a:solidFill>
            </a:ln>
          </p:spPr>
        </p:pic>
        <p:sp>
          <p:nvSpPr>
            <p:cNvPr id="17" name="Oval 16">
              <a:extLst>
                <a:ext uri="{FF2B5EF4-FFF2-40B4-BE49-F238E27FC236}">
                  <a16:creationId xmlns:a16="http://schemas.microsoft.com/office/drawing/2014/main" id="{75B88867-3D7B-4AB4-BE0D-D129936CB935}"/>
                </a:ext>
              </a:extLst>
            </p:cNvPr>
            <p:cNvSpPr/>
            <p:nvPr/>
          </p:nvSpPr>
          <p:spPr>
            <a:xfrm>
              <a:off x="3198772" y="1397441"/>
              <a:ext cx="845127" cy="117430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335A437-4F83-48EC-8721-A32A5423D492}"/>
                </a:ext>
              </a:extLst>
            </p:cNvPr>
            <p:cNvSpPr/>
            <p:nvPr/>
          </p:nvSpPr>
          <p:spPr>
            <a:xfrm>
              <a:off x="266378" y="2789974"/>
              <a:ext cx="1728070" cy="314808"/>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161CFDDE-1B22-419D-9007-C17F465DB953}"/>
              </a:ext>
            </a:extLst>
          </p:cNvPr>
          <p:cNvGrpSpPr/>
          <p:nvPr/>
        </p:nvGrpSpPr>
        <p:grpSpPr>
          <a:xfrm>
            <a:off x="4170545" y="1887005"/>
            <a:ext cx="4750169" cy="2634622"/>
            <a:chOff x="4128806" y="1887005"/>
            <a:chExt cx="4750169" cy="2634622"/>
          </a:xfrm>
        </p:grpSpPr>
        <p:pic>
          <p:nvPicPr>
            <p:cNvPr id="8" name="Picture 7">
              <a:extLst>
                <a:ext uri="{FF2B5EF4-FFF2-40B4-BE49-F238E27FC236}">
                  <a16:creationId xmlns:a16="http://schemas.microsoft.com/office/drawing/2014/main" id="{9ACCDE88-FAD4-4AD7-8305-E966CA412E0C}"/>
                </a:ext>
              </a:extLst>
            </p:cNvPr>
            <p:cNvPicPr>
              <a:picLocks noChangeAspect="1"/>
            </p:cNvPicPr>
            <p:nvPr/>
          </p:nvPicPr>
          <p:blipFill rotWithShape="1">
            <a:blip r:embed="rId3"/>
            <a:srcRect l="17254" t="10412" r="17475" b="61807"/>
            <a:stretch/>
          </p:blipFill>
          <p:spPr>
            <a:xfrm>
              <a:off x="4350288" y="1951043"/>
              <a:ext cx="4527334" cy="1115839"/>
            </a:xfrm>
            <a:prstGeom prst="rect">
              <a:avLst/>
            </a:prstGeom>
            <a:ln>
              <a:solidFill>
                <a:srgbClr val="9D9D9D"/>
              </a:solidFill>
            </a:ln>
          </p:spPr>
        </p:pic>
        <p:pic>
          <p:nvPicPr>
            <p:cNvPr id="16" name="Picture 15">
              <a:extLst>
                <a:ext uri="{FF2B5EF4-FFF2-40B4-BE49-F238E27FC236}">
                  <a16:creationId xmlns:a16="http://schemas.microsoft.com/office/drawing/2014/main" id="{7A454D38-68AE-4F87-A45B-EEE906031ACE}"/>
                </a:ext>
              </a:extLst>
            </p:cNvPr>
            <p:cNvPicPr>
              <a:picLocks noChangeAspect="1"/>
            </p:cNvPicPr>
            <p:nvPr/>
          </p:nvPicPr>
          <p:blipFill rotWithShape="1">
            <a:blip r:embed="rId4"/>
            <a:srcRect/>
            <a:stretch/>
          </p:blipFill>
          <p:spPr>
            <a:xfrm>
              <a:off x="4350326" y="3140434"/>
              <a:ext cx="4528649" cy="1381193"/>
            </a:xfrm>
            <a:prstGeom prst="rect">
              <a:avLst/>
            </a:prstGeom>
          </p:spPr>
        </p:pic>
        <p:sp>
          <p:nvSpPr>
            <p:cNvPr id="20" name="Rectangle 19">
              <a:extLst>
                <a:ext uri="{FF2B5EF4-FFF2-40B4-BE49-F238E27FC236}">
                  <a16:creationId xmlns:a16="http://schemas.microsoft.com/office/drawing/2014/main" id="{71F041B9-A5BD-4F23-AE86-C1F4045D5C5F}"/>
                </a:ext>
              </a:extLst>
            </p:cNvPr>
            <p:cNvSpPr/>
            <p:nvPr/>
          </p:nvSpPr>
          <p:spPr>
            <a:xfrm>
              <a:off x="4128806" y="1887005"/>
              <a:ext cx="331634" cy="415498"/>
            </a:xfrm>
            <a:prstGeom prst="rect">
              <a:avLst/>
            </a:prstGeom>
          </p:spPr>
          <p:txBody>
            <a:bodyPr wrap="square">
              <a:spAutoFit/>
            </a:bodyPr>
            <a:lstStyle/>
            <a:p>
              <a:pPr>
                <a:buClr>
                  <a:srgbClr val="003E74"/>
                </a:buClr>
              </a:pPr>
              <a:r>
                <a:rPr lang="en-GB" sz="1050" dirty="0">
                  <a:solidFill>
                    <a:srgbClr val="003E74"/>
                  </a:solidFill>
                </a:rPr>
                <a:t>a)</a:t>
              </a:r>
            </a:p>
            <a:p>
              <a:pPr marL="228600" indent="-228600">
                <a:buClr>
                  <a:srgbClr val="003E74"/>
                </a:buClr>
                <a:buFont typeface="+mj-lt"/>
                <a:buAutoNum type="arabicParenR"/>
              </a:pPr>
              <a:endParaRPr lang="en-GB" sz="1050" dirty="0">
                <a:solidFill>
                  <a:srgbClr val="003E74"/>
                </a:solidFill>
              </a:endParaRPr>
            </a:p>
          </p:txBody>
        </p:sp>
        <p:sp>
          <p:nvSpPr>
            <p:cNvPr id="21" name="Rectangle 20">
              <a:extLst>
                <a:ext uri="{FF2B5EF4-FFF2-40B4-BE49-F238E27FC236}">
                  <a16:creationId xmlns:a16="http://schemas.microsoft.com/office/drawing/2014/main" id="{C0039653-D987-4608-8D78-62642D26ADAB}"/>
                </a:ext>
              </a:extLst>
            </p:cNvPr>
            <p:cNvSpPr/>
            <p:nvPr/>
          </p:nvSpPr>
          <p:spPr>
            <a:xfrm>
              <a:off x="4128806" y="3077716"/>
              <a:ext cx="331634" cy="415498"/>
            </a:xfrm>
            <a:prstGeom prst="rect">
              <a:avLst/>
            </a:prstGeom>
          </p:spPr>
          <p:txBody>
            <a:bodyPr wrap="square">
              <a:spAutoFit/>
            </a:bodyPr>
            <a:lstStyle/>
            <a:p>
              <a:pPr>
                <a:buClr>
                  <a:srgbClr val="003E74"/>
                </a:buClr>
              </a:pPr>
              <a:r>
                <a:rPr lang="en-GB" sz="1050" dirty="0">
                  <a:solidFill>
                    <a:srgbClr val="003E74"/>
                  </a:solidFill>
                </a:rPr>
                <a:t>b)</a:t>
              </a:r>
            </a:p>
            <a:p>
              <a:pPr marL="228600" indent="-228600">
                <a:buClr>
                  <a:srgbClr val="003E74"/>
                </a:buClr>
                <a:buFont typeface="+mj-lt"/>
                <a:buAutoNum type="arabicParenR"/>
              </a:pPr>
              <a:endParaRPr lang="en-GB" sz="1050" dirty="0">
                <a:solidFill>
                  <a:srgbClr val="003E74"/>
                </a:solidFill>
              </a:endParaRPr>
            </a:p>
          </p:txBody>
        </p:sp>
      </p:grpSp>
      <p:pic>
        <p:nvPicPr>
          <p:cNvPr id="23" name="Graphic 22" descr="Information">
            <a:extLst>
              <a:ext uri="{FF2B5EF4-FFF2-40B4-BE49-F238E27FC236}">
                <a16:creationId xmlns:a16="http://schemas.microsoft.com/office/drawing/2014/main" id="{08C0495F-976A-40A7-93D1-F5390FA1E5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0292" y="1159145"/>
            <a:ext cx="503415" cy="503415"/>
          </a:xfrm>
          <a:prstGeom prst="rect">
            <a:avLst/>
          </a:prstGeom>
        </p:spPr>
      </p:pic>
    </p:spTree>
    <p:extLst>
      <p:ext uri="{BB962C8B-B14F-4D97-AF65-F5344CB8AC3E}">
        <p14:creationId xmlns:p14="http://schemas.microsoft.com/office/powerpoint/2010/main" val="2527844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34</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rgbClr val="0085CA"/>
                </a:solidFill>
              </a:rPr>
              <a:t>Reporting – hours occupied</a:t>
            </a:r>
          </a:p>
        </p:txBody>
      </p:sp>
      <p:sp>
        <p:nvSpPr>
          <p:cNvPr id="2" name="Rectangle 1">
            <a:extLst>
              <a:ext uri="{FF2B5EF4-FFF2-40B4-BE49-F238E27FC236}">
                <a16:creationId xmlns:a16="http://schemas.microsoft.com/office/drawing/2014/main" id="{635251E5-4124-4EC9-B969-369137133EF6}"/>
              </a:ext>
            </a:extLst>
          </p:cNvPr>
          <p:cNvSpPr/>
          <p:nvPr/>
        </p:nvSpPr>
        <p:spPr>
          <a:xfrm>
            <a:off x="415636" y="1050707"/>
            <a:ext cx="3781854" cy="2354491"/>
          </a:xfrm>
          <a:prstGeom prst="rect">
            <a:avLst/>
          </a:prstGeom>
        </p:spPr>
        <p:txBody>
          <a:bodyPr wrap="square">
            <a:spAutoFit/>
          </a:bodyPr>
          <a:lstStyle/>
          <a:p>
            <a:pPr>
              <a:buClr>
                <a:srgbClr val="003E74"/>
              </a:buClr>
            </a:pPr>
            <a:r>
              <a:rPr lang="en-GB" sz="1050" dirty="0">
                <a:solidFill>
                  <a:srgbClr val="003E74"/>
                </a:solidFill>
              </a:rPr>
              <a:t>This report can be used to view the total hours a room(s) in booked per month across the year. </a:t>
            </a:r>
          </a:p>
          <a:p>
            <a:pPr>
              <a:buClr>
                <a:srgbClr val="003E74"/>
              </a:buCl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To create this report, navigate to the “Graphical planner” and set up a filter for the group of rooms to be reported on (see page 14). </a:t>
            </a:r>
          </a:p>
          <a:p>
            <a:pPr marL="228600" indent="-228600">
              <a:buClr>
                <a:srgbClr val="003E74"/>
              </a:buClr>
              <a:buFont typeface="+mj-lt"/>
              <a:buAutoNum type="arabicParen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Click the “Report” button from the right-hand menu. </a:t>
            </a:r>
          </a:p>
          <a:p>
            <a:pPr marL="228600" indent="-228600">
              <a:buClr>
                <a:srgbClr val="003E74"/>
              </a:buClr>
              <a:buFont typeface="+mj-lt"/>
              <a:buAutoNum type="arabicParen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In the Reporting window, select “</a:t>
            </a:r>
            <a:r>
              <a:rPr lang="en-GB" sz="1050" b="1" dirty="0">
                <a:solidFill>
                  <a:srgbClr val="003E74"/>
                </a:solidFill>
              </a:rPr>
              <a:t>Reservations – Occupation per unit per month in hours</a:t>
            </a:r>
            <a:r>
              <a:rPr lang="en-GB" sz="1050" dirty="0">
                <a:solidFill>
                  <a:srgbClr val="003E74"/>
                </a:solidFill>
              </a:rPr>
              <a:t>”</a:t>
            </a:r>
          </a:p>
          <a:p>
            <a:pPr marL="228600" indent="-228600">
              <a:buClr>
                <a:srgbClr val="003E74"/>
              </a:buClr>
              <a:buFont typeface="+mj-lt"/>
              <a:buAutoNum type="arabicParenR"/>
            </a:pPr>
            <a:endParaRPr lang="en-GB" sz="1050" dirty="0">
              <a:solidFill>
                <a:srgbClr val="003E74"/>
              </a:solidFill>
            </a:endParaRPr>
          </a:p>
          <a:p>
            <a:pPr marL="228600" indent="-228600">
              <a:buClr>
                <a:srgbClr val="003E74"/>
              </a:buClr>
              <a:buFont typeface="+mj-lt"/>
              <a:buAutoNum type="arabicParenR"/>
            </a:pPr>
            <a:r>
              <a:rPr lang="en-GB" sz="1050" dirty="0">
                <a:solidFill>
                  <a:srgbClr val="003E74"/>
                </a:solidFill>
              </a:rPr>
              <a:t>Print your report or save as an excel file to edit further.</a:t>
            </a:r>
          </a:p>
          <a:p>
            <a:pPr marL="228600" indent="-228600">
              <a:buClr>
                <a:srgbClr val="003E74"/>
              </a:buClr>
              <a:buFont typeface="+mj-lt"/>
              <a:buAutoNum type="arabicParenR"/>
            </a:pPr>
            <a:endParaRPr lang="en-GB" sz="1050" dirty="0">
              <a:solidFill>
                <a:srgbClr val="003E74"/>
              </a:solidFill>
            </a:endParaRPr>
          </a:p>
        </p:txBody>
      </p:sp>
      <p:sp>
        <p:nvSpPr>
          <p:cNvPr id="13" name="Rectangle 12">
            <a:extLst>
              <a:ext uri="{FF2B5EF4-FFF2-40B4-BE49-F238E27FC236}">
                <a16:creationId xmlns:a16="http://schemas.microsoft.com/office/drawing/2014/main" id="{3BCB77B3-062F-41EA-A442-7C3CCE962D04}"/>
              </a:ext>
            </a:extLst>
          </p:cNvPr>
          <p:cNvSpPr/>
          <p:nvPr/>
        </p:nvSpPr>
        <p:spPr>
          <a:xfrm>
            <a:off x="4406184" y="1050707"/>
            <a:ext cx="331634" cy="415498"/>
          </a:xfrm>
          <a:prstGeom prst="rect">
            <a:avLst/>
          </a:prstGeom>
        </p:spPr>
        <p:txBody>
          <a:bodyPr wrap="square">
            <a:spAutoFit/>
          </a:bodyPr>
          <a:lstStyle/>
          <a:p>
            <a:pPr>
              <a:buClr>
                <a:srgbClr val="003E74"/>
              </a:buClr>
            </a:pPr>
            <a:r>
              <a:rPr lang="en-GB" sz="1050" dirty="0">
                <a:solidFill>
                  <a:srgbClr val="003E74"/>
                </a:solidFill>
              </a:rPr>
              <a:t>3)</a:t>
            </a:r>
          </a:p>
          <a:p>
            <a:pPr marL="228600" indent="-228600">
              <a:buClr>
                <a:srgbClr val="003E74"/>
              </a:buClr>
              <a:buFont typeface="+mj-lt"/>
              <a:buAutoNum type="arabicParenR"/>
            </a:pPr>
            <a:endParaRPr lang="en-GB" sz="1050" dirty="0">
              <a:solidFill>
                <a:srgbClr val="003E74"/>
              </a:solidFill>
            </a:endParaRPr>
          </a:p>
        </p:txBody>
      </p:sp>
      <p:sp>
        <p:nvSpPr>
          <p:cNvPr id="14" name="Rectangle 13">
            <a:extLst>
              <a:ext uri="{FF2B5EF4-FFF2-40B4-BE49-F238E27FC236}">
                <a16:creationId xmlns:a16="http://schemas.microsoft.com/office/drawing/2014/main" id="{3728E282-6C72-4168-AA1F-7EF8364C2F35}"/>
              </a:ext>
            </a:extLst>
          </p:cNvPr>
          <p:cNvSpPr/>
          <p:nvPr/>
        </p:nvSpPr>
        <p:spPr>
          <a:xfrm>
            <a:off x="297016" y="3875200"/>
            <a:ext cx="331634" cy="415498"/>
          </a:xfrm>
          <a:prstGeom prst="rect">
            <a:avLst/>
          </a:prstGeom>
        </p:spPr>
        <p:txBody>
          <a:bodyPr wrap="square">
            <a:spAutoFit/>
          </a:bodyPr>
          <a:lstStyle/>
          <a:p>
            <a:pPr>
              <a:buClr>
                <a:srgbClr val="003E74"/>
              </a:buClr>
            </a:pPr>
            <a:r>
              <a:rPr lang="en-GB" sz="1050" dirty="0">
                <a:solidFill>
                  <a:srgbClr val="003E74"/>
                </a:solidFill>
              </a:rPr>
              <a:t>4)</a:t>
            </a:r>
          </a:p>
          <a:p>
            <a:pPr marL="228600" indent="-228600">
              <a:buClr>
                <a:srgbClr val="003E74"/>
              </a:buClr>
              <a:buFont typeface="+mj-lt"/>
              <a:buAutoNum type="arabicParenR"/>
            </a:pPr>
            <a:endParaRPr lang="en-GB" sz="1050" dirty="0">
              <a:solidFill>
                <a:srgbClr val="003E74"/>
              </a:solidFill>
            </a:endParaRPr>
          </a:p>
        </p:txBody>
      </p:sp>
      <p:pic>
        <p:nvPicPr>
          <p:cNvPr id="3" name="Picture 2">
            <a:extLst>
              <a:ext uri="{FF2B5EF4-FFF2-40B4-BE49-F238E27FC236}">
                <a16:creationId xmlns:a16="http://schemas.microsoft.com/office/drawing/2014/main" id="{3FD914D6-F9A3-4809-BD2B-8C2F03985D76}"/>
              </a:ext>
            </a:extLst>
          </p:cNvPr>
          <p:cNvPicPr>
            <a:picLocks noChangeAspect="1"/>
          </p:cNvPicPr>
          <p:nvPr/>
        </p:nvPicPr>
        <p:blipFill>
          <a:blip r:embed="rId2"/>
          <a:stretch>
            <a:fillRect/>
          </a:stretch>
        </p:blipFill>
        <p:spPr>
          <a:xfrm>
            <a:off x="4737818" y="851486"/>
            <a:ext cx="3781854" cy="2663212"/>
          </a:xfrm>
          <a:prstGeom prst="rect">
            <a:avLst/>
          </a:prstGeom>
        </p:spPr>
      </p:pic>
      <p:pic>
        <p:nvPicPr>
          <p:cNvPr id="8" name="Picture 7">
            <a:extLst>
              <a:ext uri="{FF2B5EF4-FFF2-40B4-BE49-F238E27FC236}">
                <a16:creationId xmlns:a16="http://schemas.microsoft.com/office/drawing/2014/main" id="{DDDED1D1-6E5E-4D08-ABE6-34E35DFB0113}"/>
              </a:ext>
            </a:extLst>
          </p:cNvPr>
          <p:cNvPicPr>
            <a:picLocks noChangeAspect="1"/>
          </p:cNvPicPr>
          <p:nvPr/>
        </p:nvPicPr>
        <p:blipFill>
          <a:blip r:embed="rId3"/>
          <a:stretch>
            <a:fillRect/>
          </a:stretch>
        </p:blipFill>
        <p:spPr>
          <a:xfrm>
            <a:off x="533819" y="3545472"/>
            <a:ext cx="7981531" cy="1074954"/>
          </a:xfrm>
          <a:prstGeom prst="rect">
            <a:avLst/>
          </a:prstGeom>
        </p:spPr>
      </p:pic>
      <p:sp>
        <p:nvSpPr>
          <p:cNvPr id="9" name="Oval 8">
            <a:extLst>
              <a:ext uri="{FF2B5EF4-FFF2-40B4-BE49-F238E27FC236}">
                <a16:creationId xmlns:a16="http://schemas.microsoft.com/office/drawing/2014/main" id="{5D58ACA0-3C81-41EB-9C3E-0A47997AB161}"/>
              </a:ext>
            </a:extLst>
          </p:cNvPr>
          <p:cNvSpPr/>
          <p:nvPr/>
        </p:nvSpPr>
        <p:spPr>
          <a:xfrm>
            <a:off x="4737818" y="1479192"/>
            <a:ext cx="1316528" cy="21066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3992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D5B2E5-5323-4762-AB72-EC9CAEDA19B2}"/>
              </a:ext>
            </a:extLst>
          </p:cNvPr>
          <p:cNvPicPr>
            <a:picLocks noChangeAspect="1"/>
          </p:cNvPicPr>
          <p:nvPr/>
        </p:nvPicPr>
        <p:blipFill rotWithShape="1">
          <a:blip r:embed="rId2"/>
          <a:srcRect b="56410"/>
          <a:stretch/>
        </p:blipFill>
        <p:spPr>
          <a:xfrm>
            <a:off x="4197490" y="925205"/>
            <a:ext cx="4448236" cy="1091906"/>
          </a:xfrm>
          <a:prstGeom prst="rect">
            <a:avLst/>
          </a:prstGeom>
          <a:ln>
            <a:solidFill>
              <a:srgbClr val="9D9D9D"/>
            </a:solidFill>
          </a:ln>
        </p:spPr>
      </p:pic>
      <p:pic>
        <p:nvPicPr>
          <p:cNvPr id="3" name="Picture 2">
            <a:extLst>
              <a:ext uri="{FF2B5EF4-FFF2-40B4-BE49-F238E27FC236}">
                <a16:creationId xmlns:a16="http://schemas.microsoft.com/office/drawing/2014/main" id="{A74216D6-4FDB-48B3-BF9D-78492B274A54}"/>
              </a:ext>
            </a:extLst>
          </p:cNvPr>
          <p:cNvPicPr>
            <a:picLocks noChangeAspect="1"/>
          </p:cNvPicPr>
          <p:nvPr/>
        </p:nvPicPr>
        <p:blipFill>
          <a:blip r:embed="rId3"/>
          <a:stretch>
            <a:fillRect/>
          </a:stretch>
        </p:blipFill>
        <p:spPr>
          <a:xfrm>
            <a:off x="5010702" y="2100165"/>
            <a:ext cx="3635024" cy="2568810"/>
          </a:xfrm>
          <a:prstGeom prst="rect">
            <a:avLst/>
          </a:prstGeom>
          <a:ln>
            <a:solidFill>
              <a:srgbClr val="9D9D9D"/>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35</a:t>
            </a:fld>
            <a:endParaRPr lang="en-GB" dirty="0"/>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1800" dirty="0">
                <a:solidFill>
                  <a:srgbClr val="0085CA"/>
                </a:solidFill>
              </a:rPr>
              <a:t>Reporting – Moderated rooms summary</a:t>
            </a:r>
          </a:p>
        </p:txBody>
      </p:sp>
      <p:sp>
        <p:nvSpPr>
          <p:cNvPr id="2" name="Rectangle 1">
            <a:extLst>
              <a:ext uri="{FF2B5EF4-FFF2-40B4-BE49-F238E27FC236}">
                <a16:creationId xmlns:a16="http://schemas.microsoft.com/office/drawing/2014/main" id="{635251E5-4124-4EC9-B969-369137133EF6}"/>
              </a:ext>
            </a:extLst>
          </p:cNvPr>
          <p:cNvSpPr/>
          <p:nvPr/>
        </p:nvSpPr>
        <p:spPr>
          <a:xfrm>
            <a:off x="415636" y="1050707"/>
            <a:ext cx="3302476" cy="3985706"/>
          </a:xfrm>
          <a:prstGeom prst="rect">
            <a:avLst/>
          </a:prstGeom>
        </p:spPr>
        <p:txBody>
          <a:bodyPr wrap="square">
            <a:spAutoFit/>
          </a:bodyPr>
          <a:lstStyle/>
          <a:p>
            <a:pPr>
              <a:buClr>
                <a:srgbClr val="003E74"/>
              </a:buClr>
            </a:pPr>
            <a:r>
              <a:rPr lang="en-GB" sz="1100" dirty="0">
                <a:solidFill>
                  <a:srgbClr val="003E74"/>
                </a:solidFill>
              </a:rPr>
              <a:t>This report can be used to view whether room booking requests have been “Confirmed”, “Declined” or are still “Awaiting approval”, and the time taken to respond. </a:t>
            </a:r>
          </a:p>
          <a:p>
            <a:pPr>
              <a:buClr>
                <a:srgbClr val="003E74"/>
              </a:buCl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To create this report, navigate to the “Graphical planner” and set up a filter for the group of rooms to be reported on (see page 19 for how to set up a filter for moderated rooms). </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Next navigate to the “Reservations” screen. Create a new filter on:</a:t>
            </a:r>
          </a:p>
          <a:p>
            <a:pPr marL="685800" lvl="1" indent="-228600">
              <a:buClr>
                <a:srgbClr val="003E74"/>
              </a:buClr>
              <a:buFont typeface="+mj-lt"/>
              <a:buAutoNum type="alphaLcParenR"/>
            </a:pPr>
            <a:r>
              <a:rPr lang="en-GB" sz="1100" dirty="0">
                <a:solidFill>
                  <a:srgbClr val="003E74"/>
                </a:solidFill>
              </a:rPr>
              <a:t>“Start date &amp; time” - select the dates to be covered in the report. In this example the month of May 2018 has been selected</a:t>
            </a:r>
          </a:p>
          <a:p>
            <a:pPr lvl="1">
              <a:buClr>
                <a:srgbClr val="003E74"/>
              </a:buCl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Click the “Report” button in the right-hand menu. In the Reporting window, select “</a:t>
            </a:r>
            <a:r>
              <a:rPr lang="en-GB" sz="1100" b="1" dirty="0">
                <a:solidFill>
                  <a:srgbClr val="003E74"/>
                </a:solidFill>
              </a:rPr>
              <a:t>ICL052 – Summary of moderated room reservations</a:t>
            </a:r>
            <a:r>
              <a:rPr lang="en-GB" sz="1100" dirty="0">
                <a:solidFill>
                  <a:srgbClr val="003E74"/>
                </a:solidFill>
              </a:rPr>
              <a:t>”</a:t>
            </a:r>
          </a:p>
          <a:p>
            <a:pPr marL="228600" indent="-228600">
              <a:buClr>
                <a:srgbClr val="003E74"/>
              </a:buClr>
              <a:buFont typeface="+mj-lt"/>
              <a:buAutoNum type="arabicParenR"/>
            </a:pPr>
            <a:endParaRPr lang="en-GB" sz="1100" dirty="0">
              <a:solidFill>
                <a:srgbClr val="003E74"/>
              </a:solidFill>
            </a:endParaRPr>
          </a:p>
          <a:p>
            <a:pPr>
              <a:buClr>
                <a:srgbClr val="003E74"/>
              </a:buClr>
            </a:pPr>
            <a:endParaRPr lang="en-GB" sz="1100" dirty="0">
              <a:solidFill>
                <a:srgbClr val="003E74"/>
              </a:solidFill>
            </a:endParaRPr>
          </a:p>
        </p:txBody>
      </p:sp>
      <p:sp>
        <p:nvSpPr>
          <p:cNvPr id="17" name="Oval 16">
            <a:extLst>
              <a:ext uri="{FF2B5EF4-FFF2-40B4-BE49-F238E27FC236}">
                <a16:creationId xmlns:a16="http://schemas.microsoft.com/office/drawing/2014/main" id="{5E0C58EF-471D-4118-847B-756A1D118736}"/>
              </a:ext>
            </a:extLst>
          </p:cNvPr>
          <p:cNvSpPr/>
          <p:nvPr/>
        </p:nvSpPr>
        <p:spPr>
          <a:xfrm>
            <a:off x="4629046" y="1482870"/>
            <a:ext cx="3350297" cy="47918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26EDB71-B77E-4D2D-924E-6F9919855813}"/>
              </a:ext>
            </a:extLst>
          </p:cNvPr>
          <p:cNvSpPr/>
          <p:nvPr/>
        </p:nvSpPr>
        <p:spPr>
          <a:xfrm>
            <a:off x="4871145" y="2995669"/>
            <a:ext cx="2027249" cy="26144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6488B1B-2B8A-41FB-B6A1-914FF9CB2A74}"/>
              </a:ext>
            </a:extLst>
          </p:cNvPr>
          <p:cNvSpPr/>
          <p:nvPr/>
        </p:nvSpPr>
        <p:spPr>
          <a:xfrm>
            <a:off x="3908732" y="1050707"/>
            <a:ext cx="331634" cy="415498"/>
          </a:xfrm>
          <a:prstGeom prst="rect">
            <a:avLst/>
          </a:prstGeom>
        </p:spPr>
        <p:txBody>
          <a:bodyPr wrap="square">
            <a:spAutoFit/>
          </a:bodyPr>
          <a:lstStyle/>
          <a:p>
            <a:pPr>
              <a:buClr>
                <a:srgbClr val="003E74"/>
              </a:buClr>
            </a:pPr>
            <a:r>
              <a:rPr lang="en-GB" sz="1050" dirty="0">
                <a:solidFill>
                  <a:srgbClr val="003E74"/>
                </a:solidFill>
              </a:rPr>
              <a:t>2)</a:t>
            </a:r>
          </a:p>
          <a:p>
            <a:pPr marL="228600" indent="-228600">
              <a:buClr>
                <a:srgbClr val="003E74"/>
              </a:buClr>
              <a:buFont typeface="+mj-lt"/>
              <a:buAutoNum type="arabicParenR"/>
            </a:pPr>
            <a:endParaRPr lang="en-GB" sz="1050" dirty="0">
              <a:solidFill>
                <a:srgbClr val="003E74"/>
              </a:solidFill>
            </a:endParaRPr>
          </a:p>
        </p:txBody>
      </p:sp>
      <p:sp>
        <p:nvSpPr>
          <p:cNvPr id="19" name="Rectangle 18">
            <a:extLst>
              <a:ext uri="{FF2B5EF4-FFF2-40B4-BE49-F238E27FC236}">
                <a16:creationId xmlns:a16="http://schemas.microsoft.com/office/drawing/2014/main" id="{554C1DCD-FB04-46BC-965E-8C73A340BBB0}"/>
              </a:ext>
            </a:extLst>
          </p:cNvPr>
          <p:cNvSpPr/>
          <p:nvPr/>
        </p:nvSpPr>
        <p:spPr>
          <a:xfrm>
            <a:off x="4674689" y="2364001"/>
            <a:ext cx="331634" cy="415498"/>
          </a:xfrm>
          <a:prstGeom prst="rect">
            <a:avLst/>
          </a:prstGeom>
        </p:spPr>
        <p:txBody>
          <a:bodyPr wrap="square">
            <a:spAutoFit/>
          </a:bodyPr>
          <a:lstStyle/>
          <a:p>
            <a:pPr>
              <a:buClr>
                <a:srgbClr val="003E74"/>
              </a:buClr>
            </a:pPr>
            <a:r>
              <a:rPr lang="en-GB" sz="1050" dirty="0">
                <a:solidFill>
                  <a:srgbClr val="003E74"/>
                </a:solidFill>
              </a:rPr>
              <a:t>3)</a:t>
            </a:r>
          </a:p>
          <a:p>
            <a:pPr marL="228600" indent="-228600">
              <a:buClr>
                <a:srgbClr val="003E74"/>
              </a:buClr>
              <a:buFont typeface="+mj-lt"/>
              <a:buAutoNum type="arabicParenR"/>
            </a:pPr>
            <a:endParaRPr lang="en-GB" sz="1050" dirty="0">
              <a:solidFill>
                <a:srgbClr val="003E74"/>
              </a:solidFill>
            </a:endParaRPr>
          </a:p>
        </p:txBody>
      </p:sp>
    </p:spTree>
    <p:extLst>
      <p:ext uri="{BB962C8B-B14F-4D97-AF65-F5344CB8AC3E}">
        <p14:creationId xmlns:p14="http://schemas.microsoft.com/office/powerpoint/2010/main" val="307141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1800" dirty="0">
                <a:solidFill>
                  <a:srgbClr val="0085CA"/>
                </a:solidFill>
              </a:rPr>
              <a:t>Reporting – Moderated rooms summary</a:t>
            </a:r>
          </a:p>
        </p:txBody>
      </p:sp>
      <p:sp>
        <p:nvSpPr>
          <p:cNvPr id="2" name="Rectangle 1">
            <a:extLst>
              <a:ext uri="{FF2B5EF4-FFF2-40B4-BE49-F238E27FC236}">
                <a16:creationId xmlns:a16="http://schemas.microsoft.com/office/drawing/2014/main" id="{635251E5-4124-4EC9-B969-369137133EF6}"/>
              </a:ext>
            </a:extLst>
          </p:cNvPr>
          <p:cNvSpPr/>
          <p:nvPr/>
        </p:nvSpPr>
        <p:spPr>
          <a:xfrm>
            <a:off x="437810" y="993147"/>
            <a:ext cx="3591588" cy="2970044"/>
          </a:xfrm>
          <a:prstGeom prst="rect">
            <a:avLst/>
          </a:prstGeom>
        </p:spPr>
        <p:txBody>
          <a:bodyPr wrap="square">
            <a:spAutoFit/>
          </a:bodyPr>
          <a:lstStyle/>
          <a:p>
            <a:pPr>
              <a:buClr>
                <a:srgbClr val="003E74"/>
              </a:buClr>
            </a:pPr>
            <a:r>
              <a:rPr lang="en-GB" sz="1100" dirty="0">
                <a:solidFill>
                  <a:srgbClr val="003E74"/>
                </a:solidFill>
              </a:rPr>
              <a:t>Exporting your report:</a:t>
            </a:r>
          </a:p>
          <a:p>
            <a:pPr marL="228600" indent="-228600">
              <a:buClr>
                <a:srgbClr val="003E74"/>
              </a:buClr>
              <a:buFont typeface="+mj-lt"/>
              <a:buAutoNum type="arabicParenR"/>
            </a:pPr>
            <a:r>
              <a:rPr lang="en-GB" sz="1100" dirty="0">
                <a:solidFill>
                  <a:srgbClr val="003E74"/>
                </a:solidFill>
              </a:rPr>
              <a:t>The report will generate a list of every booking in each room over your selected time period and whether it was “Confirmed”, “Declined” or still “Awaiting approval”.  </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To view a summary of the total number of confirmations, declinations or requests awaiting approval, it is recommended that the report is downloaded to Excel. To do this click “Save as” and change the file type to “XLSX: Data only”.</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In Excel, </a:t>
            </a:r>
            <a:r>
              <a:rPr lang="en-GB" sz="1100" dirty="0">
                <a:solidFill>
                  <a:srgbClr val="003E74"/>
                </a:solidFill>
                <a:hlinkClick r:id="rId2"/>
              </a:rPr>
              <a:t>create a pivot table</a:t>
            </a:r>
            <a:r>
              <a:rPr lang="en-GB" sz="1100" dirty="0">
                <a:solidFill>
                  <a:srgbClr val="003E74"/>
                </a:solidFill>
              </a:rPr>
              <a:t> to view a summary for the month.</a:t>
            </a:r>
          </a:p>
          <a:p>
            <a:pPr>
              <a:buClr>
                <a:srgbClr val="003E74"/>
              </a:buClr>
            </a:pPr>
            <a:endParaRPr lang="en-GB" sz="1100" dirty="0">
              <a:solidFill>
                <a:srgbClr val="003E74"/>
              </a:solidFill>
            </a:endParaRPr>
          </a:p>
          <a:p>
            <a:pPr>
              <a:buClr>
                <a:srgbClr val="003E74"/>
              </a:buClr>
            </a:pPr>
            <a:endParaRPr lang="en-GB" sz="1100" dirty="0">
              <a:solidFill>
                <a:srgbClr val="003E74"/>
              </a:solidFill>
            </a:endParaRPr>
          </a:p>
          <a:p>
            <a:pPr>
              <a:buClr>
                <a:srgbClr val="003E74"/>
              </a:buClr>
            </a:pPr>
            <a:endParaRPr lang="en-GB" sz="1100" dirty="0">
              <a:solidFill>
                <a:srgbClr val="003E74"/>
              </a:solidFill>
            </a:endParaRPr>
          </a:p>
        </p:txBody>
      </p:sp>
      <p:pic>
        <p:nvPicPr>
          <p:cNvPr id="5" name="Picture 4">
            <a:extLst>
              <a:ext uri="{FF2B5EF4-FFF2-40B4-BE49-F238E27FC236}">
                <a16:creationId xmlns:a16="http://schemas.microsoft.com/office/drawing/2014/main" id="{751E82D7-60E9-452D-9F1F-08ED39A85AE8}"/>
              </a:ext>
            </a:extLst>
          </p:cNvPr>
          <p:cNvPicPr>
            <a:picLocks noChangeAspect="1"/>
          </p:cNvPicPr>
          <p:nvPr/>
        </p:nvPicPr>
        <p:blipFill rotWithShape="1">
          <a:blip r:embed="rId3"/>
          <a:srcRect l="2129" r="8832" b="40665"/>
          <a:stretch/>
        </p:blipFill>
        <p:spPr>
          <a:xfrm>
            <a:off x="4532232" y="993147"/>
            <a:ext cx="3983119" cy="1843081"/>
          </a:xfrm>
          <a:prstGeom prst="rect">
            <a:avLst/>
          </a:prstGeom>
          <a:ln>
            <a:solidFill>
              <a:srgbClr val="9D9D9D"/>
            </a:solidFill>
          </a:ln>
        </p:spPr>
      </p:pic>
      <p:pic>
        <p:nvPicPr>
          <p:cNvPr id="6" name="Picture 5">
            <a:extLst>
              <a:ext uri="{FF2B5EF4-FFF2-40B4-BE49-F238E27FC236}">
                <a16:creationId xmlns:a16="http://schemas.microsoft.com/office/drawing/2014/main" id="{91BEC933-8B62-48AC-B4B8-B2518D313CCC}"/>
              </a:ext>
            </a:extLst>
          </p:cNvPr>
          <p:cNvPicPr>
            <a:picLocks noChangeAspect="1"/>
          </p:cNvPicPr>
          <p:nvPr/>
        </p:nvPicPr>
        <p:blipFill>
          <a:blip r:embed="rId4"/>
          <a:stretch>
            <a:fillRect/>
          </a:stretch>
        </p:blipFill>
        <p:spPr>
          <a:xfrm>
            <a:off x="5509803" y="3052196"/>
            <a:ext cx="1963633" cy="1516156"/>
          </a:xfrm>
          <a:prstGeom prst="rect">
            <a:avLst/>
          </a:prstGeom>
          <a:ln>
            <a:solidFill>
              <a:srgbClr val="9D9D9D"/>
            </a:solidFill>
          </a:ln>
        </p:spPr>
      </p:pic>
      <p:pic>
        <p:nvPicPr>
          <p:cNvPr id="8" name="Picture 7">
            <a:extLst>
              <a:ext uri="{FF2B5EF4-FFF2-40B4-BE49-F238E27FC236}">
                <a16:creationId xmlns:a16="http://schemas.microsoft.com/office/drawing/2014/main" id="{E4A34164-E565-42C7-B471-BEFE7B7A7CE2}"/>
              </a:ext>
            </a:extLst>
          </p:cNvPr>
          <p:cNvPicPr>
            <a:picLocks noChangeAspect="1"/>
          </p:cNvPicPr>
          <p:nvPr/>
        </p:nvPicPr>
        <p:blipFill>
          <a:blip r:embed="rId5"/>
          <a:stretch>
            <a:fillRect/>
          </a:stretch>
        </p:blipFill>
        <p:spPr>
          <a:xfrm>
            <a:off x="712426" y="3609128"/>
            <a:ext cx="3983119" cy="959224"/>
          </a:xfrm>
          <a:prstGeom prst="rect">
            <a:avLst/>
          </a:prstGeom>
          <a:ln>
            <a:solidFill>
              <a:srgbClr val="9D9D9D"/>
            </a:solidFill>
          </a:ln>
        </p:spPr>
      </p:pic>
      <p:sp>
        <p:nvSpPr>
          <p:cNvPr id="12" name="Rectangle 11">
            <a:extLst>
              <a:ext uri="{FF2B5EF4-FFF2-40B4-BE49-F238E27FC236}">
                <a16:creationId xmlns:a16="http://schemas.microsoft.com/office/drawing/2014/main" id="{6CE888C7-A1C1-49F7-991E-B20B1AEE4B61}"/>
              </a:ext>
            </a:extLst>
          </p:cNvPr>
          <p:cNvSpPr/>
          <p:nvPr/>
        </p:nvSpPr>
        <p:spPr>
          <a:xfrm>
            <a:off x="4216030" y="1163313"/>
            <a:ext cx="331634" cy="415498"/>
          </a:xfrm>
          <a:prstGeom prst="rect">
            <a:avLst/>
          </a:prstGeom>
        </p:spPr>
        <p:txBody>
          <a:bodyPr wrap="square">
            <a:spAutoFit/>
          </a:bodyPr>
          <a:lstStyle/>
          <a:p>
            <a:pPr>
              <a:buClr>
                <a:srgbClr val="003E74"/>
              </a:buClr>
            </a:pPr>
            <a:r>
              <a:rPr lang="en-GB" sz="1050" dirty="0">
                <a:solidFill>
                  <a:srgbClr val="003E74"/>
                </a:solidFill>
              </a:rPr>
              <a:t>1)</a:t>
            </a:r>
          </a:p>
          <a:p>
            <a:pPr marL="228600" indent="-228600">
              <a:buClr>
                <a:srgbClr val="003E74"/>
              </a:buClr>
              <a:buFont typeface="+mj-lt"/>
              <a:buAutoNum type="arabicParenR"/>
            </a:pPr>
            <a:endParaRPr lang="en-GB" sz="1050" dirty="0">
              <a:solidFill>
                <a:srgbClr val="003E74"/>
              </a:solidFill>
            </a:endParaRPr>
          </a:p>
        </p:txBody>
      </p:sp>
      <p:sp>
        <p:nvSpPr>
          <p:cNvPr id="13" name="Rectangle 12">
            <a:extLst>
              <a:ext uri="{FF2B5EF4-FFF2-40B4-BE49-F238E27FC236}">
                <a16:creationId xmlns:a16="http://schemas.microsoft.com/office/drawing/2014/main" id="{81EA8892-E058-40E5-B7FE-747DD0713DEE}"/>
              </a:ext>
            </a:extLst>
          </p:cNvPr>
          <p:cNvSpPr/>
          <p:nvPr/>
        </p:nvSpPr>
        <p:spPr>
          <a:xfrm>
            <a:off x="5242489" y="3082353"/>
            <a:ext cx="331634" cy="415498"/>
          </a:xfrm>
          <a:prstGeom prst="rect">
            <a:avLst/>
          </a:prstGeom>
        </p:spPr>
        <p:txBody>
          <a:bodyPr wrap="square">
            <a:spAutoFit/>
          </a:bodyPr>
          <a:lstStyle/>
          <a:p>
            <a:pPr>
              <a:buClr>
                <a:srgbClr val="003E74"/>
              </a:buClr>
            </a:pPr>
            <a:r>
              <a:rPr lang="en-GB" sz="1050" dirty="0">
                <a:solidFill>
                  <a:srgbClr val="003E74"/>
                </a:solidFill>
              </a:rPr>
              <a:t>2)</a:t>
            </a:r>
          </a:p>
          <a:p>
            <a:pPr marL="228600" indent="-228600">
              <a:buClr>
                <a:srgbClr val="003E74"/>
              </a:buClr>
              <a:buFont typeface="+mj-lt"/>
              <a:buAutoNum type="arabicParenR"/>
            </a:pPr>
            <a:endParaRPr lang="en-GB" sz="1050" dirty="0">
              <a:solidFill>
                <a:srgbClr val="003E74"/>
              </a:solidFill>
            </a:endParaRPr>
          </a:p>
        </p:txBody>
      </p:sp>
      <p:sp>
        <p:nvSpPr>
          <p:cNvPr id="14" name="Rectangle 13">
            <a:extLst>
              <a:ext uri="{FF2B5EF4-FFF2-40B4-BE49-F238E27FC236}">
                <a16:creationId xmlns:a16="http://schemas.microsoft.com/office/drawing/2014/main" id="{B3BEFE3F-B100-4EEA-8F57-10B22462A624}"/>
              </a:ext>
            </a:extLst>
          </p:cNvPr>
          <p:cNvSpPr/>
          <p:nvPr/>
        </p:nvSpPr>
        <p:spPr>
          <a:xfrm>
            <a:off x="437810" y="3813002"/>
            <a:ext cx="331634" cy="415498"/>
          </a:xfrm>
          <a:prstGeom prst="rect">
            <a:avLst/>
          </a:prstGeom>
        </p:spPr>
        <p:txBody>
          <a:bodyPr wrap="square">
            <a:spAutoFit/>
          </a:bodyPr>
          <a:lstStyle/>
          <a:p>
            <a:pPr>
              <a:buClr>
                <a:srgbClr val="003E74"/>
              </a:buClr>
            </a:pPr>
            <a:r>
              <a:rPr lang="en-GB" sz="1050" dirty="0">
                <a:solidFill>
                  <a:srgbClr val="003E74"/>
                </a:solidFill>
              </a:rPr>
              <a:t>3)</a:t>
            </a:r>
          </a:p>
          <a:p>
            <a:pPr marL="228600" indent="-228600">
              <a:buClr>
                <a:srgbClr val="003E74"/>
              </a:buClr>
              <a:buFont typeface="+mj-lt"/>
              <a:buAutoNum type="arabicParenR"/>
            </a:pPr>
            <a:endParaRPr lang="en-GB" sz="1050" dirty="0">
              <a:solidFill>
                <a:srgbClr val="003E74"/>
              </a:solidFill>
            </a:endParaRPr>
          </a:p>
        </p:txBody>
      </p:sp>
      <p:sp>
        <p:nvSpPr>
          <p:cNvPr id="15" name="Oval 14">
            <a:extLst>
              <a:ext uri="{FF2B5EF4-FFF2-40B4-BE49-F238E27FC236}">
                <a16:creationId xmlns:a16="http://schemas.microsoft.com/office/drawing/2014/main" id="{6E45EA30-D823-4524-90D9-226D8F65E186}"/>
              </a:ext>
            </a:extLst>
          </p:cNvPr>
          <p:cNvSpPr/>
          <p:nvPr/>
        </p:nvSpPr>
        <p:spPr>
          <a:xfrm>
            <a:off x="5477994" y="3213074"/>
            <a:ext cx="2027249" cy="415498"/>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a:extLst>
              <a:ext uri="{FF2B5EF4-FFF2-40B4-BE49-F238E27FC236}">
                <a16:creationId xmlns:a16="http://schemas.microsoft.com/office/drawing/2014/main" id="{3DAE58C5-2235-46F2-9D18-AE9B886A8A96}"/>
              </a:ext>
            </a:extLst>
          </p:cNvPr>
          <p:cNvSpPr>
            <a:spLocks noGrp="1"/>
          </p:cNvSpPr>
          <p:nvPr>
            <p:ph type="sldNum" sz="quarter" idx="14"/>
          </p:nvPr>
        </p:nvSpPr>
        <p:spPr>
          <a:xfrm>
            <a:off x="6457950" y="4767263"/>
            <a:ext cx="2057400" cy="274637"/>
          </a:xfrm>
        </p:spPr>
        <p:txBody>
          <a:bodyPr/>
          <a:lstStyle/>
          <a:p>
            <a:fld id="{0AEC740E-2424-4649-AEBE-6002C781A6F3}" type="slidenum">
              <a:rPr lang="en-GB" smtClean="0"/>
              <a:t>36</a:t>
            </a:fld>
            <a:endParaRPr lang="en-GB" dirty="0"/>
          </a:p>
        </p:txBody>
      </p:sp>
    </p:spTree>
    <p:extLst>
      <p:ext uri="{BB962C8B-B14F-4D97-AF65-F5344CB8AC3E}">
        <p14:creationId xmlns:p14="http://schemas.microsoft.com/office/powerpoint/2010/main" val="2086247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37</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1800" dirty="0">
                <a:solidFill>
                  <a:srgbClr val="0085CA"/>
                </a:solidFill>
              </a:rPr>
              <a:t>Reporting – Rejection reasons for moderated rooms</a:t>
            </a:r>
          </a:p>
        </p:txBody>
      </p:sp>
      <p:sp>
        <p:nvSpPr>
          <p:cNvPr id="2" name="Rectangle 1">
            <a:extLst>
              <a:ext uri="{FF2B5EF4-FFF2-40B4-BE49-F238E27FC236}">
                <a16:creationId xmlns:a16="http://schemas.microsoft.com/office/drawing/2014/main" id="{635251E5-4124-4EC9-B969-369137133EF6}"/>
              </a:ext>
            </a:extLst>
          </p:cNvPr>
          <p:cNvSpPr/>
          <p:nvPr/>
        </p:nvSpPr>
        <p:spPr>
          <a:xfrm>
            <a:off x="415636" y="1050707"/>
            <a:ext cx="3781854" cy="3139321"/>
          </a:xfrm>
          <a:prstGeom prst="rect">
            <a:avLst/>
          </a:prstGeom>
        </p:spPr>
        <p:txBody>
          <a:bodyPr wrap="square">
            <a:spAutoFit/>
          </a:bodyPr>
          <a:lstStyle/>
          <a:p>
            <a:pPr>
              <a:buClr>
                <a:srgbClr val="003E74"/>
              </a:buClr>
            </a:pPr>
            <a:r>
              <a:rPr lang="en-GB" sz="1100" dirty="0">
                <a:solidFill>
                  <a:srgbClr val="003E74"/>
                </a:solidFill>
              </a:rPr>
              <a:t>This report can be used to view the rejection reasons provided when the use of a moderated room is declined. </a:t>
            </a:r>
          </a:p>
          <a:p>
            <a:pPr>
              <a:buClr>
                <a:srgbClr val="003E74"/>
              </a:buCl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To create this report, navigate to the “Graphical planner” and set up a filter for the group of rooms to be reported on (see page 15 for how to set up a filter for moderated rooms). </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Next navigate to the “Reservations” screen. Create a new filter on:</a:t>
            </a:r>
          </a:p>
          <a:p>
            <a:pPr marL="685800" lvl="1" indent="-228600">
              <a:buClr>
                <a:srgbClr val="003E74"/>
              </a:buClr>
              <a:buFont typeface="+mj-lt"/>
              <a:buAutoNum type="alphaLcParenR"/>
            </a:pPr>
            <a:r>
              <a:rPr lang="en-GB" sz="1100" dirty="0">
                <a:solidFill>
                  <a:srgbClr val="003E74"/>
                </a:solidFill>
              </a:rPr>
              <a:t>“Start date &amp; time” - select the dates to be covered in the report</a:t>
            </a:r>
          </a:p>
          <a:p>
            <a:pPr marL="685800" lvl="1" indent="-228600">
              <a:buClr>
                <a:srgbClr val="003E74"/>
              </a:buClr>
              <a:buFont typeface="+mj-lt"/>
              <a:buAutoNum type="alphaLcParenR"/>
            </a:pPr>
            <a:r>
              <a:rPr lang="en-GB" sz="1100" dirty="0">
                <a:solidFill>
                  <a:srgbClr val="003E74"/>
                </a:solidFill>
              </a:rPr>
              <a:t>“Status” – select “RS70, Declined”</a:t>
            </a:r>
          </a:p>
          <a:p>
            <a:pPr marL="228600" indent="-228600">
              <a:buClr>
                <a:srgbClr val="003E74"/>
              </a:buClr>
              <a:buFont typeface="+mj-lt"/>
              <a:buAutoNum type="arabicParenR"/>
            </a:pPr>
            <a:endParaRPr lang="en-GB" sz="1100" dirty="0">
              <a:solidFill>
                <a:srgbClr val="003E74"/>
              </a:solidFill>
            </a:endParaRPr>
          </a:p>
          <a:p>
            <a:pPr marL="228600" indent="-228600">
              <a:buClr>
                <a:srgbClr val="003E74"/>
              </a:buClr>
              <a:buFont typeface="+mj-lt"/>
              <a:buAutoNum type="arabicParenR"/>
            </a:pPr>
            <a:r>
              <a:rPr lang="en-GB" sz="1100" dirty="0">
                <a:solidFill>
                  <a:srgbClr val="003E74"/>
                </a:solidFill>
              </a:rPr>
              <a:t>In the Reporting window, select “</a:t>
            </a:r>
            <a:r>
              <a:rPr lang="en-GB" sz="1100" b="1" dirty="0">
                <a:solidFill>
                  <a:srgbClr val="003E74"/>
                </a:solidFill>
              </a:rPr>
              <a:t>ICL051 – Rejected reservations with reasons</a:t>
            </a:r>
            <a:r>
              <a:rPr lang="en-GB" sz="1100" dirty="0">
                <a:solidFill>
                  <a:srgbClr val="003E74"/>
                </a:solidFill>
              </a:rPr>
              <a:t>”</a:t>
            </a:r>
          </a:p>
          <a:p>
            <a:pPr marL="228600" indent="-228600">
              <a:buClr>
                <a:srgbClr val="003E74"/>
              </a:buClr>
              <a:buFont typeface="+mj-lt"/>
              <a:buAutoNum type="arabicParenR"/>
            </a:pPr>
            <a:endParaRPr lang="en-GB" sz="1100" dirty="0">
              <a:solidFill>
                <a:srgbClr val="003E74"/>
              </a:solidFill>
            </a:endParaRPr>
          </a:p>
          <a:p>
            <a:pPr>
              <a:buClr>
                <a:srgbClr val="003E74"/>
              </a:buClr>
            </a:pPr>
            <a:endParaRPr lang="en-GB" sz="1100" dirty="0">
              <a:solidFill>
                <a:srgbClr val="003E74"/>
              </a:solidFill>
            </a:endParaRPr>
          </a:p>
        </p:txBody>
      </p:sp>
      <p:grpSp>
        <p:nvGrpSpPr>
          <p:cNvPr id="10" name="Group 9">
            <a:extLst>
              <a:ext uri="{FF2B5EF4-FFF2-40B4-BE49-F238E27FC236}">
                <a16:creationId xmlns:a16="http://schemas.microsoft.com/office/drawing/2014/main" id="{6EB51E60-A922-43AA-A246-E6339E195083}"/>
              </a:ext>
            </a:extLst>
          </p:cNvPr>
          <p:cNvGrpSpPr/>
          <p:nvPr/>
        </p:nvGrpSpPr>
        <p:grpSpPr>
          <a:xfrm>
            <a:off x="4418527" y="1013906"/>
            <a:ext cx="4200058" cy="1037765"/>
            <a:chOff x="4418527" y="1013906"/>
            <a:chExt cx="4200058" cy="1037765"/>
          </a:xfrm>
        </p:grpSpPr>
        <p:sp>
          <p:nvSpPr>
            <p:cNvPr id="13" name="Rectangle 12">
              <a:extLst>
                <a:ext uri="{FF2B5EF4-FFF2-40B4-BE49-F238E27FC236}">
                  <a16:creationId xmlns:a16="http://schemas.microsoft.com/office/drawing/2014/main" id="{3BCB77B3-062F-41EA-A442-7C3CCE962D04}"/>
                </a:ext>
              </a:extLst>
            </p:cNvPr>
            <p:cNvSpPr/>
            <p:nvPr/>
          </p:nvSpPr>
          <p:spPr>
            <a:xfrm>
              <a:off x="4418527" y="1013906"/>
              <a:ext cx="331634" cy="415498"/>
            </a:xfrm>
            <a:prstGeom prst="rect">
              <a:avLst/>
            </a:prstGeom>
          </p:spPr>
          <p:txBody>
            <a:bodyPr wrap="square">
              <a:spAutoFit/>
            </a:bodyPr>
            <a:lstStyle/>
            <a:p>
              <a:pPr>
                <a:buClr>
                  <a:srgbClr val="003E74"/>
                </a:buClr>
              </a:pPr>
              <a:r>
                <a:rPr lang="en-GB" sz="1050" dirty="0">
                  <a:solidFill>
                    <a:srgbClr val="003E74"/>
                  </a:solidFill>
                </a:rPr>
                <a:t>2)</a:t>
              </a:r>
            </a:p>
            <a:p>
              <a:pPr marL="228600" indent="-228600">
                <a:buClr>
                  <a:srgbClr val="003E74"/>
                </a:buClr>
                <a:buFont typeface="+mj-lt"/>
                <a:buAutoNum type="arabicParenR"/>
              </a:pPr>
              <a:endParaRPr lang="en-GB" sz="1050" dirty="0">
                <a:solidFill>
                  <a:srgbClr val="003E74"/>
                </a:solidFill>
              </a:endParaRPr>
            </a:p>
          </p:txBody>
        </p:sp>
        <p:pic>
          <p:nvPicPr>
            <p:cNvPr id="5" name="Picture 4">
              <a:extLst>
                <a:ext uri="{FF2B5EF4-FFF2-40B4-BE49-F238E27FC236}">
                  <a16:creationId xmlns:a16="http://schemas.microsoft.com/office/drawing/2014/main" id="{9284F73C-8B7C-436C-86DE-4B16E7399F5B}"/>
                </a:ext>
              </a:extLst>
            </p:cNvPr>
            <p:cNvPicPr>
              <a:picLocks noChangeAspect="1"/>
            </p:cNvPicPr>
            <p:nvPr/>
          </p:nvPicPr>
          <p:blipFill rotWithShape="1">
            <a:blip r:embed="rId2"/>
            <a:srcRect b="52476"/>
            <a:stretch/>
          </p:blipFill>
          <p:spPr>
            <a:xfrm>
              <a:off x="4758146" y="1013906"/>
              <a:ext cx="3860439" cy="1037765"/>
            </a:xfrm>
            <a:prstGeom prst="rect">
              <a:avLst/>
            </a:prstGeom>
            <a:ln>
              <a:solidFill>
                <a:srgbClr val="9D9D9D"/>
              </a:solidFill>
            </a:ln>
          </p:spPr>
        </p:pic>
      </p:grpSp>
      <p:grpSp>
        <p:nvGrpSpPr>
          <p:cNvPr id="12" name="Group 11">
            <a:extLst>
              <a:ext uri="{FF2B5EF4-FFF2-40B4-BE49-F238E27FC236}">
                <a16:creationId xmlns:a16="http://schemas.microsoft.com/office/drawing/2014/main" id="{81110C50-4493-4042-AF09-09C7880BB910}"/>
              </a:ext>
            </a:extLst>
          </p:cNvPr>
          <p:cNvGrpSpPr/>
          <p:nvPr/>
        </p:nvGrpSpPr>
        <p:grpSpPr>
          <a:xfrm>
            <a:off x="4385855" y="2188535"/>
            <a:ext cx="3871861" cy="2441864"/>
            <a:chOff x="4385855" y="2188535"/>
            <a:chExt cx="3871861" cy="2441864"/>
          </a:xfrm>
        </p:grpSpPr>
        <p:grpSp>
          <p:nvGrpSpPr>
            <p:cNvPr id="9" name="Group 8">
              <a:extLst>
                <a:ext uri="{FF2B5EF4-FFF2-40B4-BE49-F238E27FC236}">
                  <a16:creationId xmlns:a16="http://schemas.microsoft.com/office/drawing/2014/main" id="{3A7583FB-DC9F-4441-8C3F-A564D712B2A9}"/>
                </a:ext>
              </a:extLst>
            </p:cNvPr>
            <p:cNvGrpSpPr/>
            <p:nvPr/>
          </p:nvGrpSpPr>
          <p:grpSpPr>
            <a:xfrm>
              <a:off x="4426512" y="2188535"/>
              <a:ext cx="3831204" cy="2441864"/>
              <a:chOff x="4426512" y="2188535"/>
              <a:chExt cx="3831204" cy="2441864"/>
            </a:xfrm>
          </p:grpSpPr>
          <p:sp>
            <p:nvSpPr>
              <p:cNvPr id="14" name="Rectangle 13">
                <a:extLst>
                  <a:ext uri="{FF2B5EF4-FFF2-40B4-BE49-F238E27FC236}">
                    <a16:creationId xmlns:a16="http://schemas.microsoft.com/office/drawing/2014/main" id="{3728E282-6C72-4168-AA1F-7EF8364C2F35}"/>
                  </a:ext>
                </a:extLst>
              </p:cNvPr>
              <p:cNvSpPr/>
              <p:nvPr/>
            </p:nvSpPr>
            <p:spPr>
              <a:xfrm>
                <a:off x="4426512" y="2188535"/>
                <a:ext cx="331634" cy="415498"/>
              </a:xfrm>
              <a:prstGeom prst="rect">
                <a:avLst/>
              </a:prstGeom>
            </p:spPr>
            <p:txBody>
              <a:bodyPr wrap="square">
                <a:spAutoFit/>
              </a:bodyPr>
              <a:lstStyle/>
              <a:p>
                <a:pPr>
                  <a:buClr>
                    <a:srgbClr val="003E74"/>
                  </a:buClr>
                </a:pPr>
                <a:r>
                  <a:rPr lang="en-GB" sz="1050" dirty="0">
                    <a:solidFill>
                      <a:srgbClr val="003E74"/>
                    </a:solidFill>
                  </a:rPr>
                  <a:t>3)</a:t>
                </a:r>
              </a:p>
              <a:p>
                <a:pPr marL="228600" indent="-228600">
                  <a:buClr>
                    <a:srgbClr val="003E74"/>
                  </a:buClr>
                  <a:buFont typeface="+mj-lt"/>
                  <a:buAutoNum type="arabicParenR"/>
                </a:pPr>
                <a:endParaRPr lang="en-GB" sz="1050" dirty="0">
                  <a:solidFill>
                    <a:srgbClr val="003E74"/>
                  </a:solidFill>
                </a:endParaRPr>
              </a:p>
            </p:txBody>
          </p:sp>
          <p:pic>
            <p:nvPicPr>
              <p:cNvPr id="6" name="Picture 5">
                <a:extLst>
                  <a:ext uri="{FF2B5EF4-FFF2-40B4-BE49-F238E27FC236}">
                    <a16:creationId xmlns:a16="http://schemas.microsoft.com/office/drawing/2014/main" id="{26EB3A04-8778-4C9B-AD59-6292E9731A6A}"/>
                  </a:ext>
                </a:extLst>
              </p:cNvPr>
              <p:cNvPicPr>
                <a:picLocks noChangeAspect="1"/>
              </p:cNvPicPr>
              <p:nvPr/>
            </p:nvPicPr>
            <p:blipFill>
              <a:blip r:embed="rId3"/>
              <a:stretch>
                <a:fillRect/>
              </a:stretch>
            </p:blipFill>
            <p:spPr>
              <a:xfrm>
                <a:off x="4758146" y="2188535"/>
                <a:ext cx="3499570" cy="2441864"/>
              </a:xfrm>
              <a:prstGeom prst="rect">
                <a:avLst/>
              </a:prstGeom>
              <a:ln>
                <a:solidFill>
                  <a:srgbClr val="9D9D9D"/>
                </a:solidFill>
              </a:ln>
            </p:spPr>
          </p:pic>
        </p:grpSp>
        <p:sp>
          <p:nvSpPr>
            <p:cNvPr id="15" name="Oval 14">
              <a:extLst>
                <a:ext uri="{FF2B5EF4-FFF2-40B4-BE49-F238E27FC236}">
                  <a16:creationId xmlns:a16="http://schemas.microsoft.com/office/drawing/2014/main" id="{DD6A87F9-26B5-4F62-AE04-385D3AB22DFE}"/>
                </a:ext>
              </a:extLst>
            </p:cNvPr>
            <p:cNvSpPr/>
            <p:nvPr/>
          </p:nvSpPr>
          <p:spPr>
            <a:xfrm>
              <a:off x="4385855" y="3346733"/>
              <a:ext cx="1668491" cy="30156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7" name="Oval 16">
            <a:extLst>
              <a:ext uri="{FF2B5EF4-FFF2-40B4-BE49-F238E27FC236}">
                <a16:creationId xmlns:a16="http://schemas.microsoft.com/office/drawing/2014/main" id="{5E0C58EF-471D-4118-847B-756A1D118736}"/>
              </a:ext>
            </a:extLst>
          </p:cNvPr>
          <p:cNvSpPr/>
          <p:nvPr/>
        </p:nvSpPr>
        <p:spPr>
          <a:xfrm>
            <a:off x="5140036" y="1584522"/>
            <a:ext cx="914310" cy="47918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A11B6DA-90E8-4672-B4AF-52F79BEA1D60}"/>
              </a:ext>
            </a:extLst>
          </p:cNvPr>
          <p:cNvSpPr/>
          <p:nvPr/>
        </p:nvSpPr>
        <p:spPr>
          <a:xfrm>
            <a:off x="6652404" y="1762139"/>
            <a:ext cx="1668491" cy="30156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7228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38</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1800" dirty="0">
                <a:solidFill>
                  <a:srgbClr val="0085CA"/>
                </a:solidFill>
              </a:rPr>
              <a:t>Reporting – Rejection reasons for moderated rooms</a:t>
            </a:r>
          </a:p>
        </p:txBody>
      </p:sp>
      <p:sp>
        <p:nvSpPr>
          <p:cNvPr id="12" name="Rectangle 11">
            <a:extLst>
              <a:ext uri="{FF2B5EF4-FFF2-40B4-BE49-F238E27FC236}">
                <a16:creationId xmlns:a16="http://schemas.microsoft.com/office/drawing/2014/main" id="{CA9A1BA7-557F-4DDD-BADE-1D2694B12519}"/>
              </a:ext>
            </a:extLst>
          </p:cNvPr>
          <p:cNvSpPr/>
          <p:nvPr/>
        </p:nvSpPr>
        <p:spPr>
          <a:xfrm>
            <a:off x="391561" y="3641486"/>
            <a:ext cx="3556546" cy="600164"/>
          </a:xfrm>
          <a:prstGeom prst="rect">
            <a:avLst/>
          </a:prstGeom>
        </p:spPr>
        <p:txBody>
          <a:bodyPr wrap="square">
            <a:spAutoFit/>
          </a:bodyPr>
          <a:lstStyle/>
          <a:p>
            <a:pPr marL="228600" indent="-228600">
              <a:buClr>
                <a:srgbClr val="003E74"/>
              </a:buClr>
              <a:buFont typeface="+mj-lt"/>
              <a:buAutoNum type="arabicParenR" startAt="4"/>
            </a:pPr>
            <a:r>
              <a:rPr lang="en-GB" sz="1100" dirty="0">
                <a:solidFill>
                  <a:srgbClr val="003E74"/>
                </a:solidFill>
              </a:rPr>
              <a:t>If you would like to include the date and time of the reservation in your report, select “edit user report” in the right-hand menu.</a:t>
            </a:r>
          </a:p>
        </p:txBody>
      </p:sp>
      <p:grpSp>
        <p:nvGrpSpPr>
          <p:cNvPr id="15" name="Group 14">
            <a:extLst>
              <a:ext uri="{FF2B5EF4-FFF2-40B4-BE49-F238E27FC236}">
                <a16:creationId xmlns:a16="http://schemas.microsoft.com/office/drawing/2014/main" id="{31B31089-0245-4F69-8DCA-ABDC5892309D}"/>
              </a:ext>
            </a:extLst>
          </p:cNvPr>
          <p:cNvGrpSpPr/>
          <p:nvPr/>
        </p:nvGrpSpPr>
        <p:grpSpPr>
          <a:xfrm>
            <a:off x="481179" y="1081930"/>
            <a:ext cx="3252621" cy="2319361"/>
            <a:chOff x="4758146" y="2188535"/>
            <a:chExt cx="3499570" cy="2441864"/>
          </a:xfrm>
        </p:grpSpPr>
        <p:pic>
          <p:nvPicPr>
            <p:cNvPr id="20" name="Picture 19">
              <a:extLst>
                <a:ext uri="{FF2B5EF4-FFF2-40B4-BE49-F238E27FC236}">
                  <a16:creationId xmlns:a16="http://schemas.microsoft.com/office/drawing/2014/main" id="{7E731121-7A7F-4828-A0D3-A0D0F130FCEF}"/>
                </a:ext>
              </a:extLst>
            </p:cNvPr>
            <p:cNvPicPr>
              <a:picLocks noChangeAspect="1"/>
            </p:cNvPicPr>
            <p:nvPr/>
          </p:nvPicPr>
          <p:blipFill>
            <a:blip r:embed="rId2"/>
            <a:stretch>
              <a:fillRect/>
            </a:stretch>
          </p:blipFill>
          <p:spPr>
            <a:xfrm>
              <a:off x="4758146" y="2188535"/>
              <a:ext cx="3499570" cy="2441864"/>
            </a:xfrm>
            <a:prstGeom prst="rect">
              <a:avLst/>
            </a:prstGeom>
            <a:ln>
              <a:solidFill>
                <a:srgbClr val="9D9D9D"/>
              </a:solidFill>
            </a:ln>
          </p:spPr>
        </p:pic>
        <p:sp>
          <p:nvSpPr>
            <p:cNvPr id="18" name="Oval 17">
              <a:extLst>
                <a:ext uri="{FF2B5EF4-FFF2-40B4-BE49-F238E27FC236}">
                  <a16:creationId xmlns:a16="http://schemas.microsoft.com/office/drawing/2014/main" id="{60BF6718-1132-440A-BB92-7C55E1052952}"/>
                </a:ext>
              </a:extLst>
            </p:cNvPr>
            <p:cNvSpPr/>
            <p:nvPr/>
          </p:nvSpPr>
          <p:spPr>
            <a:xfrm>
              <a:off x="7412183" y="3258685"/>
              <a:ext cx="741218" cy="23408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8357467B-3155-48BF-9AC7-05E2537A7DB3}"/>
              </a:ext>
            </a:extLst>
          </p:cNvPr>
          <p:cNvSpPr/>
          <p:nvPr/>
        </p:nvSpPr>
        <p:spPr>
          <a:xfrm>
            <a:off x="4229309" y="3646154"/>
            <a:ext cx="4286041" cy="600164"/>
          </a:xfrm>
          <a:prstGeom prst="rect">
            <a:avLst/>
          </a:prstGeom>
        </p:spPr>
        <p:txBody>
          <a:bodyPr wrap="square">
            <a:spAutoFit/>
          </a:bodyPr>
          <a:lstStyle/>
          <a:p>
            <a:pPr marL="228600" indent="-228600">
              <a:buClr>
                <a:srgbClr val="003E74"/>
              </a:buClr>
              <a:buFont typeface="+mj-lt"/>
              <a:buAutoNum type="arabicParenR" startAt="5"/>
            </a:pPr>
            <a:r>
              <a:rPr lang="en-GB" sz="1100" dirty="0">
                <a:solidFill>
                  <a:srgbClr val="003E74"/>
                </a:solidFill>
              </a:rPr>
              <a:t>In the pop-up window, select “Start date &amp; time” and move it across to the “Selected fields” window. The order of the fields in the report can also be adjusted using the arrows at the side. </a:t>
            </a:r>
          </a:p>
        </p:txBody>
      </p:sp>
      <p:grpSp>
        <p:nvGrpSpPr>
          <p:cNvPr id="27" name="Group 26">
            <a:extLst>
              <a:ext uri="{FF2B5EF4-FFF2-40B4-BE49-F238E27FC236}">
                <a16:creationId xmlns:a16="http://schemas.microsoft.com/office/drawing/2014/main" id="{7D4997FD-4C1C-4F44-A4E9-55EB4F73C5F7}"/>
              </a:ext>
            </a:extLst>
          </p:cNvPr>
          <p:cNvGrpSpPr/>
          <p:nvPr/>
        </p:nvGrpSpPr>
        <p:grpSpPr>
          <a:xfrm>
            <a:off x="4229310" y="1081930"/>
            <a:ext cx="4286041" cy="2318400"/>
            <a:chOff x="4229310" y="1081930"/>
            <a:chExt cx="4286041" cy="2318400"/>
          </a:xfrm>
        </p:grpSpPr>
        <p:pic>
          <p:nvPicPr>
            <p:cNvPr id="8" name="Picture 7">
              <a:extLst>
                <a:ext uri="{FF2B5EF4-FFF2-40B4-BE49-F238E27FC236}">
                  <a16:creationId xmlns:a16="http://schemas.microsoft.com/office/drawing/2014/main" id="{AF9D2917-F752-4586-BD94-4FDB0292645A}"/>
                </a:ext>
              </a:extLst>
            </p:cNvPr>
            <p:cNvPicPr>
              <a:picLocks noChangeAspect="1"/>
            </p:cNvPicPr>
            <p:nvPr/>
          </p:nvPicPr>
          <p:blipFill rotWithShape="1">
            <a:blip r:embed="rId3"/>
            <a:srcRect l="30303" t="28551" r="17273" b="21036"/>
            <a:stretch/>
          </p:blipFill>
          <p:spPr>
            <a:xfrm>
              <a:off x="4229311" y="1081930"/>
              <a:ext cx="4286040" cy="2318400"/>
            </a:xfrm>
            <a:prstGeom prst="rect">
              <a:avLst/>
            </a:prstGeom>
            <a:ln>
              <a:solidFill>
                <a:srgbClr val="9D9D9D"/>
              </a:solidFill>
            </a:ln>
          </p:spPr>
        </p:pic>
        <p:grpSp>
          <p:nvGrpSpPr>
            <p:cNvPr id="26" name="Group 25">
              <a:extLst>
                <a:ext uri="{FF2B5EF4-FFF2-40B4-BE49-F238E27FC236}">
                  <a16:creationId xmlns:a16="http://schemas.microsoft.com/office/drawing/2014/main" id="{824CC543-4C5F-404E-855A-A4D3419AA611}"/>
                </a:ext>
              </a:extLst>
            </p:cNvPr>
            <p:cNvGrpSpPr/>
            <p:nvPr/>
          </p:nvGrpSpPr>
          <p:grpSpPr>
            <a:xfrm>
              <a:off x="4229310" y="2233632"/>
              <a:ext cx="2474560" cy="994476"/>
              <a:chOff x="4229310" y="2233632"/>
              <a:chExt cx="2474560" cy="994476"/>
            </a:xfrm>
          </p:grpSpPr>
          <p:sp>
            <p:nvSpPr>
              <p:cNvPr id="21" name="Oval 20">
                <a:extLst>
                  <a:ext uri="{FF2B5EF4-FFF2-40B4-BE49-F238E27FC236}">
                    <a16:creationId xmlns:a16="http://schemas.microsoft.com/office/drawing/2014/main" id="{75023972-CBED-46E0-925F-0A82CCDE03AA}"/>
                  </a:ext>
                </a:extLst>
              </p:cNvPr>
              <p:cNvSpPr/>
              <p:nvPr/>
            </p:nvSpPr>
            <p:spPr>
              <a:xfrm>
                <a:off x="4229310" y="2233632"/>
                <a:ext cx="1180889" cy="22234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6859F11-398A-47B0-AA26-09FAA64F80A3}"/>
                  </a:ext>
                </a:extLst>
              </p:cNvPr>
              <p:cNvSpPr/>
              <p:nvPr/>
            </p:nvSpPr>
            <p:spPr>
              <a:xfrm>
                <a:off x="5493326" y="2583873"/>
                <a:ext cx="221673" cy="214824"/>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1FB2853-740A-4272-AE69-1699CDAE8139}"/>
                  </a:ext>
                </a:extLst>
              </p:cNvPr>
              <p:cNvSpPr/>
              <p:nvPr/>
            </p:nvSpPr>
            <p:spPr>
              <a:xfrm>
                <a:off x="6482197" y="2571749"/>
                <a:ext cx="221673" cy="65635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768147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39</a:t>
            </a:fld>
            <a:endParaRPr lang="en-GB"/>
          </a:p>
        </p:txBody>
      </p:sp>
      <p:sp>
        <p:nvSpPr>
          <p:cNvPr id="11" name="Title 1">
            <a:extLst>
              <a:ext uri="{FF2B5EF4-FFF2-40B4-BE49-F238E27FC236}">
                <a16:creationId xmlns:a16="http://schemas.microsoft.com/office/drawing/2014/main" id="{F7C43768-028D-49C4-B99C-91A5E45CAD43}"/>
              </a:ext>
            </a:extLst>
          </p:cNvPr>
          <p:cNvSpPr txBox="1">
            <a:spLocks/>
          </p:cNvSpPr>
          <p:nvPr/>
        </p:nvSpPr>
        <p:spPr>
          <a:xfrm>
            <a:off x="3254189" y="396513"/>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1800" dirty="0">
                <a:solidFill>
                  <a:srgbClr val="0085CA"/>
                </a:solidFill>
              </a:rPr>
              <a:t>Reporting – Rejection reasons for moderated rooms</a:t>
            </a:r>
          </a:p>
        </p:txBody>
      </p:sp>
      <p:sp>
        <p:nvSpPr>
          <p:cNvPr id="12" name="Rectangle 11">
            <a:extLst>
              <a:ext uri="{FF2B5EF4-FFF2-40B4-BE49-F238E27FC236}">
                <a16:creationId xmlns:a16="http://schemas.microsoft.com/office/drawing/2014/main" id="{CA9A1BA7-557F-4DDD-BADE-1D2694B12519}"/>
              </a:ext>
            </a:extLst>
          </p:cNvPr>
          <p:cNvSpPr/>
          <p:nvPr/>
        </p:nvSpPr>
        <p:spPr>
          <a:xfrm>
            <a:off x="391560" y="3733076"/>
            <a:ext cx="8032003" cy="1061829"/>
          </a:xfrm>
          <a:prstGeom prst="rect">
            <a:avLst/>
          </a:prstGeom>
        </p:spPr>
        <p:txBody>
          <a:bodyPr wrap="square">
            <a:spAutoFit/>
          </a:bodyPr>
          <a:lstStyle/>
          <a:p>
            <a:pPr marL="228600" indent="-228600">
              <a:buClr>
                <a:srgbClr val="003E74"/>
              </a:buClr>
              <a:buFont typeface="+mj-lt"/>
              <a:buAutoNum type="arabicParenR" startAt="6"/>
            </a:pPr>
            <a:r>
              <a:rPr lang="en-GB" sz="1050" dirty="0">
                <a:solidFill>
                  <a:srgbClr val="003E74"/>
                </a:solidFill>
              </a:rPr>
              <a:t>The appearance of the report can also be edited here. For example, the orientation of the report can be changed from Portrait to Landscape to ensure it fits on the page to be printed.</a:t>
            </a:r>
          </a:p>
          <a:p>
            <a:pPr marL="228600" indent="-228600">
              <a:buClr>
                <a:srgbClr val="003E74"/>
              </a:buClr>
              <a:buFont typeface="+mj-lt"/>
              <a:buAutoNum type="arabicParenR" startAt="6"/>
            </a:pPr>
            <a:endParaRPr lang="en-GB" sz="1050" dirty="0">
              <a:solidFill>
                <a:srgbClr val="003E74"/>
              </a:solidFill>
            </a:endParaRPr>
          </a:p>
          <a:p>
            <a:pPr marL="228600" indent="-228600">
              <a:buClr>
                <a:srgbClr val="003E74"/>
              </a:buClr>
              <a:buFont typeface="+mj-lt"/>
              <a:buAutoNum type="arabicParenR" startAt="6"/>
            </a:pPr>
            <a:r>
              <a:rPr lang="en-GB" sz="1050" dirty="0">
                <a:solidFill>
                  <a:srgbClr val="003E74"/>
                </a:solidFill>
              </a:rPr>
              <a:t>Once you are happy with the report, either select ‘Preview &amp; print’ to generate a PDF of the report, or select ‘Save as’ to save a copy.</a:t>
            </a:r>
          </a:p>
          <a:p>
            <a:pPr marL="228600" indent="-228600">
              <a:buClr>
                <a:srgbClr val="003E74"/>
              </a:buClr>
              <a:buFont typeface="+mj-lt"/>
              <a:buAutoNum type="arabicParenR" startAt="6"/>
            </a:pPr>
            <a:endParaRPr lang="en-GB" sz="1050" dirty="0">
              <a:solidFill>
                <a:srgbClr val="003E74"/>
              </a:solidFill>
            </a:endParaRPr>
          </a:p>
        </p:txBody>
      </p:sp>
      <p:pic>
        <p:nvPicPr>
          <p:cNvPr id="2" name="Picture 1">
            <a:extLst>
              <a:ext uri="{FF2B5EF4-FFF2-40B4-BE49-F238E27FC236}">
                <a16:creationId xmlns:a16="http://schemas.microsoft.com/office/drawing/2014/main" id="{46633175-5F87-476D-8E98-62B9AF985CEF}"/>
              </a:ext>
            </a:extLst>
          </p:cNvPr>
          <p:cNvPicPr>
            <a:picLocks noChangeAspect="1"/>
          </p:cNvPicPr>
          <p:nvPr/>
        </p:nvPicPr>
        <p:blipFill rotWithShape="1">
          <a:blip r:embed="rId2"/>
          <a:srcRect l="2908" r="5517"/>
          <a:stretch/>
        </p:blipFill>
        <p:spPr>
          <a:xfrm>
            <a:off x="5410199" y="1033076"/>
            <a:ext cx="3512499" cy="2700000"/>
          </a:xfrm>
          <a:prstGeom prst="rect">
            <a:avLst/>
          </a:prstGeom>
          <a:ln>
            <a:solidFill>
              <a:srgbClr val="9D9D9D"/>
            </a:solidFill>
          </a:ln>
        </p:spPr>
      </p:pic>
      <p:grpSp>
        <p:nvGrpSpPr>
          <p:cNvPr id="4" name="Group 3">
            <a:extLst>
              <a:ext uri="{FF2B5EF4-FFF2-40B4-BE49-F238E27FC236}">
                <a16:creationId xmlns:a16="http://schemas.microsoft.com/office/drawing/2014/main" id="{A0D4E127-E7CA-47CB-933C-49AB07CD9965}"/>
              </a:ext>
            </a:extLst>
          </p:cNvPr>
          <p:cNvGrpSpPr/>
          <p:nvPr/>
        </p:nvGrpSpPr>
        <p:grpSpPr>
          <a:xfrm>
            <a:off x="311356" y="1032337"/>
            <a:ext cx="4954128" cy="2700000"/>
            <a:chOff x="311356" y="1032337"/>
            <a:chExt cx="4954128" cy="2700000"/>
          </a:xfrm>
        </p:grpSpPr>
        <p:pic>
          <p:nvPicPr>
            <p:cNvPr id="3" name="Picture 2">
              <a:extLst>
                <a:ext uri="{FF2B5EF4-FFF2-40B4-BE49-F238E27FC236}">
                  <a16:creationId xmlns:a16="http://schemas.microsoft.com/office/drawing/2014/main" id="{C39FAB52-BCB9-4329-8DF5-80FFBCE274EF}"/>
                </a:ext>
              </a:extLst>
            </p:cNvPr>
            <p:cNvPicPr>
              <a:picLocks noChangeAspect="1"/>
            </p:cNvPicPr>
            <p:nvPr/>
          </p:nvPicPr>
          <p:blipFill>
            <a:blip r:embed="rId3"/>
            <a:stretch>
              <a:fillRect/>
            </a:stretch>
          </p:blipFill>
          <p:spPr>
            <a:xfrm>
              <a:off x="311356" y="1032337"/>
              <a:ext cx="4954128" cy="2700000"/>
            </a:xfrm>
            <a:prstGeom prst="rect">
              <a:avLst/>
            </a:prstGeom>
            <a:ln>
              <a:solidFill>
                <a:srgbClr val="9D9D9D"/>
              </a:solidFill>
            </a:ln>
          </p:spPr>
        </p:pic>
        <p:sp>
          <p:nvSpPr>
            <p:cNvPr id="19" name="Rectangle 18">
              <a:extLst>
                <a:ext uri="{FF2B5EF4-FFF2-40B4-BE49-F238E27FC236}">
                  <a16:creationId xmlns:a16="http://schemas.microsoft.com/office/drawing/2014/main" id="{BD375DC9-AA53-42D5-88FF-2C83854AAEA1}"/>
                </a:ext>
              </a:extLst>
            </p:cNvPr>
            <p:cNvSpPr/>
            <p:nvPr/>
          </p:nvSpPr>
          <p:spPr>
            <a:xfrm>
              <a:off x="3212625" y="2880243"/>
              <a:ext cx="1906629" cy="671334"/>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5206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526116" y="1340643"/>
            <a:ext cx="8091768" cy="2893100"/>
          </a:xfrm>
          <a:prstGeom prst="rect">
            <a:avLst/>
          </a:prstGeom>
        </p:spPr>
        <p:txBody>
          <a:bodyPr wrap="square">
            <a:spAutoFit/>
          </a:bodyPr>
          <a:lstStyle/>
          <a:p>
            <a:pPr marL="285750" indent="-285750">
              <a:buClr>
                <a:srgbClr val="0085CA"/>
              </a:buClr>
              <a:buFont typeface="Arial" panose="020B0604020202020204" pitchFamily="34" charset="0"/>
              <a:buChar char="•"/>
            </a:pPr>
            <a:r>
              <a:rPr lang="en-GB" sz="1400" dirty="0">
                <a:solidFill>
                  <a:srgbClr val="003E74"/>
                </a:solidFill>
              </a:rPr>
              <a:t>Each department will have one key room steward and one or more backups.</a:t>
            </a:r>
          </a:p>
          <a:p>
            <a:pPr>
              <a:buClr>
                <a:srgbClr val="0085CA"/>
              </a:buClr>
            </a:pPr>
            <a:endParaRPr lang="en-GB" sz="1400" dirty="0">
              <a:solidFill>
                <a:srgbClr val="003E74"/>
              </a:solidFill>
            </a:endParaRPr>
          </a:p>
          <a:p>
            <a:pPr marL="285750" indent="-285750">
              <a:buClr>
                <a:srgbClr val="0085CA"/>
              </a:buClr>
              <a:buFont typeface="Arial" panose="020B0604020202020204" pitchFamily="34" charset="0"/>
              <a:buChar char="•"/>
            </a:pPr>
            <a:r>
              <a:rPr lang="en-GB" sz="1400" dirty="0" err="1">
                <a:solidFill>
                  <a:srgbClr val="003E74"/>
                </a:solidFill>
              </a:rPr>
              <a:t>Planon</a:t>
            </a:r>
            <a:r>
              <a:rPr lang="en-GB" sz="1400" dirty="0">
                <a:solidFill>
                  <a:srgbClr val="003E74"/>
                </a:solidFill>
              </a:rPr>
              <a:t> Room Stewards are expected to:</a:t>
            </a:r>
          </a:p>
          <a:p>
            <a:pPr marL="800100" lvl="1" indent="-342900">
              <a:buClr>
                <a:srgbClr val="0085CA"/>
              </a:buClr>
              <a:buFont typeface="+mj-lt"/>
              <a:buAutoNum type="arabicParenR"/>
            </a:pPr>
            <a:r>
              <a:rPr lang="en-GB" sz="1400" dirty="0">
                <a:solidFill>
                  <a:srgbClr val="003E74"/>
                </a:solidFill>
              </a:rPr>
              <a:t>Maintain room details in Planon for rooms “owned” by their department:   </a:t>
            </a:r>
          </a:p>
          <a:p>
            <a:pPr marL="1257300" lvl="2" indent="-342900">
              <a:buClr>
                <a:srgbClr val="0085CA"/>
              </a:buClr>
              <a:buFont typeface="+mj-lt"/>
              <a:buAutoNum type="alphaLcParenR"/>
            </a:pPr>
            <a:r>
              <a:rPr lang="en-GB" sz="1400" dirty="0">
                <a:solidFill>
                  <a:srgbClr val="003E74"/>
                </a:solidFill>
              </a:rPr>
              <a:t>Update as changes occur;  </a:t>
            </a:r>
          </a:p>
          <a:p>
            <a:pPr marL="1257300" lvl="2" indent="-342900">
              <a:buClr>
                <a:srgbClr val="0085CA"/>
              </a:buClr>
              <a:buFont typeface="+mj-lt"/>
              <a:buAutoNum type="alphaLcParenR"/>
            </a:pPr>
            <a:r>
              <a:rPr lang="en-GB" sz="1400" dirty="0">
                <a:solidFill>
                  <a:srgbClr val="003E74"/>
                </a:solidFill>
              </a:rPr>
              <a:t>Review once a year.</a:t>
            </a:r>
          </a:p>
          <a:p>
            <a:pPr marL="800100" lvl="1" indent="-342900">
              <a:buClr>
                <a:srgbClr val="0085CA"/>
              </a:buClr>
              <a:buFont typeface="+mj-lt"/>
              <a:buAutoNum type="alphaLcParenR"/>
            </a:pPr>
            <a:endParaRPr lang="en-GB" sz="1400" dirty="0">
              <a:solidFill>
                <a:srgbClr val="003E74"/>
              </a:solidFill>
            </a:endParaRPr>
          </a:p>
          <a:p>
            <a:pPr marL="800100" lvl="1" indent="-342900">
              <a:buClr>
                <a:srgbClr val="0085CA"/>
              </a:buClr>
              <a:buFont typeface="+mj-lt"/>
              <a:buAutoNum type="arabicParenR" startAt="2"/>
            </a:pPr>
            <a:r>
              <a:rPr lang="en-GB" sz="1400" dirty="0">
                <a:solidFill>
                  <a:srgbClr val="003E74"/>
                </a:solidFill>
              </a:rPr>
              <a:t>Provide content for the Room Booking website and notify system administrators in the </a:t>
            </a:r>
            <a:r>
              <a:rPr lang="en-GB" sz="1400" dirty="0">
                <a:solidFill>
                  <a:srgbClr val="003E74"/>
                </a:solidFill>
                <a:hlinkClick r:id="rId2"/>
              </a:rPr>
              <a:t>Estates Operations Customer Service Centre</a:t>
            </a:r>
            <a:r>
              <a:rPr lang="en-GB" sz="1400" dirty="0">
                <a:solidFill>
                  <a:srgbClr val="003E74"/>
                </a:solidFill>
              </a:rPr>
              <a:t> of any updates required.</a:t>
            </a:r>
          </a:p>
          <a:p>
            <a:pPr marL="342900" indent="-342900">
              <a:buClr>
                <a:srgbClr val="0085CA"/>
              </a:buClr>
              <a:buFont typeface="Arial" panose="020B0604020202020204" pitchFamily="34" charset="0"/>
              <a:buChar char="•"/>
            </a:pPr>
            <a:endParaRPr lang="en-GB" sz="1400" dirty="0">
              <a:solidFill>
                <a:srgbClr val="003E74"/>
              </a:solidFill>
            </a:endParaRPr>
          </a:p>
          <a:p>
            <a:pPr marL="342900" indent="-342900">
              <a:buClr>
                <a:srgbClr val="0085CA"/>
              </a:buClr>
              <a:buFont typeface="Arial" panose="020B0604020202020204" pitchFamily="34" charset="0"/>
              <a:buChar char="•"/>
            </a:pPr>
            <a:r>
              <a:rPr lang="en-GB" sz="1400" dirty="0">
                <a:solidFill>
                  <a:srgbClr val="003E74"/>
                </a:solidFill>
              </a:rPr>
              <a:t>Room Stewards are able to modify and cancel bookings in rooms “owned” by their particular department using Planon back office functionality.  </a:t>
            </a:r>
          </a:p>
          <a:p>
            <a:pPr marL="342900" indent="-342900">
              <a:buClr>
                <a:srgbClr val="0085CA"/>
              </a:buClr>
              <a:buFont typeface="Arial" panose="020B0604020202020204" pitchFamily="34" charset="0"/>
              <a:buChar char="•"/>
            </a:pPr>
            <a:endParaRPr lang="en-GB" sz="14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Room Steward Roles &amp; Responsibilities</a:t>
            </a:r>
          </a:p>
        </p:txBody>
      </p:sp>
    </p:spTree>
    <p:extLst>
      <p:ext uri="{BB962C8B-B14F-4D97-AF65-F5344CB8AC3E}">
        <p14:creationId xmlns:p14="http://schemas.microsoft.com/office/powerpoint/2010/main" val="1904918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Appendix</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40</a:t>
            </a:fld>
            <a:endParaRPr lang="en-GB"/>
          </a:p>
        </p:txBody>
      </p:sp>
    </p:spTree>
    <p:extLst>
      <p:ext uri="{BB962C8B-B14F-4D97-AF65-F5344CB8AC3E}">
        <p14:creationId xmlns:p14="http://schemas.microsoft.com/office/powerpoint/2010/main" val="32334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41</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 – Appendix 1</a:t>
            </a:r>
          </a:p>
        </p:txBody>
      </p:sp>
      <p:sp>
        <p:nvSpPr>
          <p:cNvPr id="5" name="AutoShape 3" descr="https://planonacc.imperial.ac.uk/webclient/workspace/wicket/resource/nl.planon.hades.field.FieldType/planon/hera/images/fieldtype/GE-info-24.png">
            <a:extLst>
              <a:ext uri="{FF2B5EF4-FFF2-40B4-BE49-F238E27FC236}">
                <a16:creationId xmlns:a16="http://schemas.microsoft.com/office/drawing/2014/main" id="{44D59070-A232-4792-A179-70CDBF8572C5}"/>
              </a:ext>
            </a:extLst>
          </p:cNvPr>
          <p:cNvSpPr>
            <a:spLocks noChangeAspect="1" noChangeArrowheads="1"/>
          </p:cNvSpPr>
          <p:nvPr/>
        </p:nvSpPr>
        <p:spPr bwMode="auto">
          <a:xfrm>
            <a:off x="1692461" y="2187387"/>
            <a:ext cx="1239607" cy="12396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6" name="Table 5">
            <a:extLst>
              <a:ext uri="{FF2B5EF4-FFF2-40B4-BE49-F238E27FC236}">
                <a16:creationId xmlns:a16="http://schemas.microsoft.com/office/drawing/2014/main" id="{8F39FA29-EADB-4316-A604-A6776B4E52B0}"/>
              </a:ext>
            </a:extLst>
          </p:cNvPr>
          <p:cNvGraphicFramePr>
            <a:graphicFrameLocks noGrp="1"/>
          </p:cNvGraphicFramePr>
          <p:nvPr>
            <p:extLst>
              <p:ext uri="{D42A27DB-BD31-4B8C-83A1-F6EECF244321}">
                <p14:modId xmlns:p14="http://schemas.microsoft.com/office/powerpoint/2010/main" val="2152773267"/>
              </p:ext>
            </p:extLst>
          </p:nvPr>
        </p:nvGraphicFramePr>
        <p:xfrm>
          <a:off x="1117519" y="1102398"/>
          <a:ext cx="3240000" cy="3139440"/>
        </p:xfrm>
        <a:graphic>
          <a:graphicData uri="http://schemas.openxmlformats.org/drawingml/2006/table">
            <a:tbl>
              <a:tblPr firstRow="1" bandRow="1">
                <a:tableStyleId>{5C22544A-7EE6-4342-B048-85BDC9FD1C3A}</a:tableStyleId>
              </a:tblPr>
              <a:tblGrid>
                <a:gridCol w="2251818">
                  <a:extLst>
                    <a:ext uri="{9D8B030D-6E8A-4147-A177-3AD203B41FA5}">
                      <a16:colId xmlns:a16="http://schemas.microsoft.com/office/drawing/2014/main" val="1796359839"/>
                    </a:ext>
                  </a:extLst>
                </a:gridCol>
                <a:gridCol w="988182">
                  <a:extLst>
                    <a:ext uri="{9D8B030D-6E8A-4147-A177-3AD203B41FA5}">
                      <a16:colId xmlns:a16="http://schemas.microsoft.com/office/drawing/2014/main" val="3861513891"/>
                    </a:ext>
                  </a:extLst>
                </a:gridCol>
              </a:tblGrid>
              <a:tr h="392516">
                <a:tc>
                  <a:txBody>
                    <a:bodyPr/>
                    <a:lstStyle/>
                    <a:p>
                      <a:r>
                        <a:rPr lang="en-GB" sz="1000" dirty="0"/>
                        <a:t>Space unit data (General)</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41548">
                <a:tc>
                  <a:txBody>
                    <a:bodyPr/>
                    <a:lstStyle/>
                    <a:p>
                      <a:r>
                        <a:rPr lang="en-GB" sz="1000" dirty="0"/>
                        <a:t>Room type</a:t>
                      </a:r>
                    </a:p>
                  </a:txBody>
                  <a:tcPr/>
                </a:tc>
                <a:tc>
                  <a:txBody>
                    <a:bodyPr/>
                    <a:lstStyle/>
                    <a:p>
                      <a:r>
                        <a:rPr lang="en-GB" sz="1000" dirty="0"/>
                        <a:t>No</a:t>
                      </a:r>
                    </a:p>
                  </a:txBody>
                  <a:tcPr/>
                </a:tc>
                <a:extLst>
                  <a:ext uri="{0D108BD9-81ED-4DB2-BD59-A6C34878D82A}">
                    <a16:rowId xmlns:a16="http://schemas.microsoft.com/office/drawing/2014/main" val="4174953981"/>
                  </a:ext>
                </a:extLst>
              </a:tr>
              <a:tr h="241548">
                <a:tc>
                  <a:txBody>
                    <a:bodyPr/>
                    <a:lstStyle/>
                    <a:p>
                      <a:r>
                        <a:rPr lang="en-GB" sz="1000" dirty="0"/>
                        <a:t>Code</a:t>
                      </a:r>
                    </a:p>
                  </a:txBody>
                  <a:tcPr/>
                </a:tc>
                <a:tc>
                  <a:txBody>
                    <a:bodyPr/>
                    <a:lstStyle/>
                    <a:p>
                      <a:r>
                        <a:rPr lang="en-GB" sz="1000" dirty="0"/>
                        <a:t>No</a:t>
                      </a:r>
                    </a:p>
                  </a:txBody>
                  <a:tcPr/>
                </a:tc>
                <a:extLst>
                  <a:ext uri="{0D108BD9-81ED-4DB2-BD59-A6C34878D82A}">
                    <a16:rowId xmlns:a16="http://schemas.microsoft.com/office/drawing/2014/main" val="3332466763"/>
                  </a:ext>
                </a:extLst>
              </a:tr>
              <a:tr h="241548">
                <a:tc>
                  <a:txBody>
                    <a:bodyPr/>
                    <a:lstStyle/>
                    <a:p>
                      <a:r>
                        <a:rPr lang="en-GB" sz="1000" dirty="0"/>
                        <a:t>Campus</a:t>
                      </a:r>
                    </a:p>
                  </a:txBody>
                  <a:tcPr/>
                </a:tc>
                <a:tc>
                  <a:txBody>
                    <a:bodyPr/>
                    <a:lstStyle/>
                    <a:p>
                      <a:r>
                        <a:rPr lang="en-GB" sz="1000" dirty="0"/>
                        <a:t>No</a:t>
                      </a:r>
                    </a:p>
                  </a:txBody>
                  <a:tcPr/>
                </a:tc>
                <a:extLst>
                  <a:ext uri="{0D108BD9-81ED-4DB2-BD59-A6C34878D82A}">
                    <a16:rowId xmlns:a16="http://schemas.microsoft.com/office/drawing/2014/main" val="2921652365"/>
                  </a:ext>
                </a:extLst>
              </a:tr>
              <a:tr h="241548">
                <a:tc>
                  <a:txBody>
                    <a:bodyPr/>
                    <a:lstStyle/>
                    <a:p>
                      <a:r>
                        <a:rPr lang="en-GB" sz="1000" dirty="0"/>
                        <a:t>Building</a:t>
                      </a:r>
                    </a:p>
                  </a:txBody>
                  <a:tcPr/>
                </a:tc>
                <a:tc>
                  <a:txBody>
                    <a:bodyPr/>
                    <a:lstStyle/>
                    <a:p>
                      <a:r>
                        <a:rPr lang="en-GB" sz="1000" dirty="0"/>
                        <a:t>No</a:t>
                      </a:r>
                    </a:p>
                  </a:txBody>
                  <a:tcPr/>
                </a:tc>
                <a:extLst>
                  <a:ext uri="{0D108BD9-81ED-4DB2-BD59-A6C34878D82A}">
                    <a16:rowId xmlns:a16="http://schemas.microsoft.com/office/drawing/2014/main" val="2599612125"/>
                  </a:ext>
                </a:extLst>
              </a:tr>
              <a:tr h="241548">
                <a:tc>
                  <a:txBody>
                    <a:bodyPr/>
                    <a:lstStyle/>
                    <a:p>
                      <a:r>
                        <a:rPr lang="en-GB" sz="1000" dirty="0"/>
                        <a:t>Name</a:t>
                      </a:r>
                    </a:p>
                  </a:txBody>
                  <a:tcPr/>
                </a:tc>
                <a:tc>
                  <a:txBody>
                    <a:bodyPr/>
                    <a:lstStyle/>
                    <a:p>
                      <a:r>
                        <a:rPr lang="en-GB" sz="1000" dirty="0"/>
                        <a:t>No</a:t>
                      </a:r>
                    </a:p>
                  </a:txBody>
                  <a:tcPr/>
                </a:tc>
                <a:extLst>
                  <a:ext uri="{0D108BD9-81ED-4DB2-BD59-A6C34878D82A}">
                    <a16:rowId xmlns:a16="http://schemas.microsoft.com/office/drawing/2014/main" val="3809127971"/>
                  </a:ext>
                </a:extLst>
              </a:tr>
              <a:tr h="241548">
                <a:tc>
                  <a:txBody>
                    <a:bodyPr/>
                    <a:lstStyle/>
                    <a:p>
                      <a:r>
                        <a:rPr lang="en-GB" sz="1000" dirty="0"/>
                        <a:t>Space</a:t>
                      </a:r>
                    </a:p>
                  </a:txBody>
                  <a:tcPr/>
                </a:tc>
                <a:tc>
                  <a:txBody>
                    <a:bodyPr/>
                    <a:lstStyle/>
                    <a:p>
                      <a:r>
                        <a:rPr lang="en-GB" sz="1000" dirty="0"/>
                        <a:t>No</a:t>
                      </a:r>
                    </a:p>
                  </a:txBody>
                  <a:tcPr/>
                </a:tc>
                <a:extLst>
                  <a:ext uri="{0D108BD9-81ED-4DB2-BD59-A6C34878D82A}">
                    <a16:rowId xmlns:a16="http://schemas.microsoft.com/office/drawing/2014/main" val="3844674147"/>
                  </a:ext>
                </a:extLst>
              </a:tr>
              <a:tr h="241548">
                <a:tc>
                  <a:txBody>
                    <a:bodyPr/>
                    <a:lstStyle/>
                    <a:p>
                      <a:r>
                        <a:rPr lang="en-GB" sz="1000" b="1" dirty="0"/>
                        <a:t>Room facilities</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13749724"/>
                  </a:ext>
                </a:extLst>
              </a:tr>
              <a:tr h="241548">
                <a:tc>
                  <a:txBody>
                    <a:bodyPr/>
                    <a:lstStyle/>
                    <a:p>
                      <a:r>
                        <a:rPr lang="en-GB" sz="1000" dirty="0"/>
                        <a:t>Calendar</a:t>
                      </a:r>
                    </a:p>
                  </a:txBody>
                  <a:tcPr/>
                </a:tc>
                <a:tc>
                  <a:txBody>
                    <a:bodyPr/>
                    <a:lstStyle/>
                    <a:p>
                      <a:r>
                        <a:rPr lang="en-GB" sz="1000" dirty="0"/>
                        <a:t>No</a:t>
                      </a:r>
                    </a:p>
                  </a:txBody>
                  <a:tcPr/>
                </a:tc>
                <a:extLst>
                  <a:ext uri="{0D108BD9-81ED-4DB2-BD59-A6C34878D82A}">
                    <a16:rowId xmlns:a16="http://schemas.microsoft.com/office/drawing/2014/main" val="780808628"/>
                  </a:ext>
                </a:extLst>
              </a:tr>
              <a:tr h="241548">
                <a:tc>
                  <a:txBody>
                    <a:bodyPr/>
                    <a:lstStyle/>
                    <a:p>
                      <a:r>
                        <a:rPr lang="en-GB" sz="1000" dirty="0"/>
                        <a:t>Num. of advance reservation days</a:t>
                      </a:r>
                    </a:p>
                  </a:txBody>
                  <a:tcPr/>
                </a:tc>
                <a:tc>
                  <a:txBody>
                    <a:bodyPr/>
                    <a:lstStyle/>
                    <a:p>
                      <a:r>
                        <a:rPr lang="en-GB" sz="1000" dirty="0"/>
                        <a:t>No</a:t>
                      </a:r>
                    </a:p>
                  </a:txBody>
                  <a:tcPr/>
                </a:tc>
                <a:extLst>
                  <a:ext uri="{0D108BD9-81ED-4DB2-BD59-A6C34878D82A}">
                    <a16:rowId xmlns:a16="http://schemas.microsoft.com/office/drawing/2014/main" val="1903104777"/>
                  </a:ext>
                </a:extLst>
              </a:tr>
              <a:tr h="241548">
                <a:tc>
                  <a:txBody>
                    <a:bodyPr/>
                    <a:lstStyle/>
                    <a:p>
                      <a:r>
                        <a:rPr lang="en-GB" sz="1000" dirty="0"/>
                        <a:t>Max. num. of reservable days</a:t>
                      </a:r>
                    </a:p>
                  </a:txBody>
                  <a:tcPr/>
                </a:tc>
                <a:tc>
                  <a:txBody>
                    <a:bodyPr/>
                    <a:lstStyle/>
                    <a:p>
                      <a:r>
                        <a:rPr lang="en-GB" sz="1000" dirty="0"/>
                        <a:t>No</a:t>
                      </a:r>
                    </a:p>
                  </a:txBody>
                  <a:tcPr/>
                </a:tc>
                <a:extLst>
                  <a:ext uri="{0D108BD9-81ED-4DB2-BD59-A6C34878D82A}">
                    <a16:rowId xmlns:a16="http://schemas.microsoft.com/office/drawing/2014/main" val="85406796"/>
                  </a:ext>
                </a:extLst>
              </a:tr>
            </a:tbl>
          </a:graphicData>
        </a:graphic>
      </p:graphicFrame>
      <p:graphicFrame>
        <p:nvGraphicFramePr>
          <p:cNvPr id="18" name="Table 17">
            <a:extLst>
              <a:ext uri="{FF2B5EF4-FFF2-40B4-BE49-F238E27FC236}">
                <a16:creationId xmlns:a16="http://schemas.microsoft.com/office/drawing/2014/main" id="{CB8D6957-4BE0-4798-8B00-1BB573E8755B}"/>
              </a:ext>
            </a:extLst>
          </p:cNvPr>
          <p:cNvGraphicFramePr>
            <a:graphicFrameLocks noGrp="1"/>
          </p:cNvGraphicFramePr>
          <p:nvPr>
            <p:extLst>
              <p:ext uri="{D42A27DB-BD31-4B8C-83A1-F6EECF244321}">
                <p14:modId xmlns:p14="http://schemas.microsoft.com/office/powerpoint/2010/main" val="3225061896"/>
              </p:ext>
            </p:extLst>
          </p:nvPr>
        </p:nvGraphicFramePr>
        <p:xfrm>
          <a:off x="4594616" y="1099036"/>
          <a:ext cx="3240000" cy="2895600"/>
        </p:xfrm>
        <a:graphic>
          <a:graphicData uri="http://schemas.openxmlformats.org/drawingml/2006/table">
            <a:tbl>
              <a:tblPr firstRow="1" bandRow="1">
                <a:tableStyleId>{5C22544A-7EE6-4342-B048-85BDC9FD1C3A}</a:tableStyleId>
              </a:tblPr>
              <a:tblGrid>
                <a:gridCol w="2251818">
                  <a:extLst>
                    <a:ext uri="{9D8B030D-6E8A-4147-A177-3AD203B41FA5}">
                      <a16:colId xmlns:a16="http://schemas.microsoft.com/office/drawing/2014/main" val="1796359839"/>
                    </a:ext>
                  </a:extLst>
                </a:gridCol>
                <a:gridCol w="988182">
                  <a:extLst>
                    <a:ext uri="{9D8B030D-6E8A-4147-A177-3AD203B41FA5}">
                      <a16:colId xmlns:a16="http://schemas.microsoft.com/office/drawing/2014/main" val="3861513891"/>
                    </a:ext>
                  </a:extLst>
                </a:gridCol>
              </a:tblGrid>
              <a:tr h="390918">
                <a:tc>
                  <a:txBody>
                    <a:bodyPr/>
                    <a:lstStyle/>
                    <a:p>
                      <a:r>
                        <a:rPr lang="en-GB" sz="1000" dirty="0"/>
                        <a:t>Details (General)</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40565">
                <a:tc>
                  <a:txBody>
                    <a:bodyPr/>
                    <a:lstStyle/>
                    <a:p>
                      <a:r>
                        <a:rPr lang="en-GB" sz="1000" dirty="0"/>
                        <a:t>Work order group</a:t>
                      </a:r>
                    </a:p>
                  </a:txBody>
                  <a:tcPr/>
                </a:tc>
                <a:tc>
                  <a:txBody>
                    <a:bodyPr/>
                    <a:lstStyle/>
                    <a:p>
                      <a:r>
                        <a:rPr lang="en-GB" sz="1000" dirty="0"/>
                        <a:t>No</a:t>
                      </a:r>
                    </a:p>
                  </a:txBody>
                  <a:tcPr/>
                </a:tc>
                <a:extLst>
                  <a:ext uri="{0D108BD9-81ED-4DB2-BD59-A6C34878D82A}">
                    <a16:rowId xmlns:a16="http://schemas.microsoft.com/office/drawing/2014/main" val="4174953981"/>
                  </a:ext>
                </a:extLst>
              </a:tr>
              <a:tr h="240565">
                <a:tc>
                  <a:txBody>
                    <a:bodyPr/>
                    <a:lstStyle/>
                    <a:p>
                      <a:r>
                        <a:rPr lang="en-GB" sz="1000" b="1" dirty="0"/>
                        <a:t>Capacity</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332466763"/>
                  </a:ext>
                </a:extLst>
              </a:tr>
              <a:tr h="240565">
                <a:tc>
                  <a:txBody>
                    <a:bodyPr/>
                    <a:lstStyle/>
                    <a:p>
                      <a:r>
                        <a:rPr lang="en-GB" sz="1000" b="1" dirty="0"/>
                        <a:t>Default Layout</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921652365"/>
                  </a:ext>
                </a:extLst>
              </a:tr>
              <a:tr h="240565">
                <a:tc>
                  <a:txBody>
                    <a:bodyPr/>
                    <a:lstStyle/>
                    <a:p>
                      <a:r>
                        <a:rPr lang="en-GB" sz="1000" dirty="0"/>
                        <a:t>Tariff group</a:t>
                      </a:r>
                    </a:p>
                  </a:txBody>
                  <a:tcPr/>
                </a:tc>
                <a:tc>
                  <a:txBody>
                    <a:bodyPr/>
                    <a:lstStyle/>
                    <a:p>
                      <a:r>
                        <a:rPr lang="en-GB" sz="1000" dirty="0"/>
                        <a:t>No</a:t>
                      </a:r>
                    </a:p>
                  </a:txBody>
                  <a:tcPr/>
                </a:tc>
                <a:extLst>
                  <a:ext uri="{0D108BD9-81ED-4DB2-BD59-A6C34878D82A}">
                    <a16:rowId xmlns:a16="http://schemas.microsoft.com/office/drawing/2014/main" val="2599612125"/>
                  </a:ext>
                </a:extLst>
              </a:tr>
              <a:tr h="240565">
                <a:tc>
                  <a:txBody>
                    <a:bodyPr/>
                    <a:lstStyle/>
                    <a:p>
                      <a:r>
                        <a:rPr lang="en-GB" sz="1000" dirty="0"/>
                        <a:t>Compound space (Y/N)</a:t>
                      </a:r>
                    </a:p>
                  </a:txBody>
                  <a:tcPr/>
                </a:tc>
                <a:tc>
                  <a:txBody>
                    <a:bodyPr/>
                    <a:lstStyle/>
                    <a:p>
                      <a:r>
                        <a:rPr lang="en-GB" sz="1000" dirty="0"/>
                        <a:t>No</a:t>
                      </a:r>
                    </a:p>
                  </a:txBody>
                  <a:tcPr/>
                </a:tc>
                <a:extLst>
                  <a:ext uri="{0D108BD9-81ED-4DB2-BD59-A6C34878D82A}">
                    <a16:rowId xmlns:a16="http://schemas.microsoft.com/office/drawing/2014/main" val="3809127971"/>
                  </a:ext>
                </a:extLst>
              </a:tr>
              <a:tr h="240565">
                <a:tc>
                  <a:txBody>
                    <a:bodyPr/>
                    <a:lstStyle/>
                    <a:p>
                      <a:r>
                        <a:rPr lang="en-GB" sz="1000" dirty="0"/>
                        <a:t>Transferred to archive?</a:t>
                      </a:r>
                    </a:p>
                  </a:txBody>
                  <a:tcPr/>
                </a:tc>
                <a:tc>
                  <a:txBody>
                    <a:bodyPr/>
                    <a:lstStyle/>
                    <a:p>
                      <a:r>
                        <a:rPr lang="en-GB" sz="1000" dirty="0"/>
                        <a:t>No</a:t>
                      </a:r>
                    </a:p>
                  </a:txBody>
                  <a:tcPr/>
                </a:tc>
                <a:extLst>
                  <a:ext uri="{0D108BD9-81ED-4DB2-BD59-A6C34878D82A}">
                    <a16:rowId xmlns:a16="http://schemas.microsoft.com/office/drawing/2014/main" val="3844674147"/>
                  </a:ext>
                </a:extLst>
              </a:tr>
              <a:tr h="240565">
                <a:tc>
                  <a:txBody>
                    <a:bodyPr/>
                    <a:lstStyle/>
                    <a:p>
                      <a:r>
                        <a:rPr lang="en-GB" sz="1000" dirty="0"/>
                        <a:t>Transition period in minutes</a:t>
                      </a:r>
                    </a:p>
                  </a:txBody>
                  <a:tcPr/>
                </a:tc>
                <a:tc>
                  <a:txBody>
                    <a:bodyPr/>
                    <a:lstStyle/>
                    <a:p>
                      <a:r>
                        <a:rPr lang="en-GB" sz="1000" dirty="0"/>
                        <a:t>No</a:t>
                      </a:r>
                    </a:p>
                  </a:txBody>
                  <a:tcPr/>
                </a:tc>
                <a:extLst>
                  <a:ext uri="{0D108BD9-81ED-4DB2-BD59-A6C34878D82A}">
                    <a16:rowId xmlns:a16="http://schemas.microsoft.com/office/drawing/2014/main" val="313749724"/>
                  </a:ext>
                </a:extLst>
              </a:tr>
              <a:tr h="240565">
                <a:tc>
                  <a:txBody>
                    <a:bodyPr/>
                    <a:lstStyle/>
                    <a:p>
                      <a:r>
                        <a:rPr lang="en-GB" sz="1000" dirty="0"/>
                        <a:t>Standard order reference</a:t>
                      </a:r>
                    </a:p>
                  </a:txBody>
                  <a:tcPr/>
                </a:tc>
                <a:tc>
                  <a:txBody>
                    <a:bodyPr/>
                    <a:lstStyle/>
                    <a:p>
                      <a:r>
                        <a:rPr lang="en-GB" sz="1000" dirty="0"/>
                        <a:t>No</a:t>
                      </a:r>
                    </a:p>
                  </a:txBody>
                  <a:tcPr/>
                </a:tc>
                <a:extLst>
                  <a:ext uri="{0D108BD9-81ED-4DB2-BD59-A6C34878D82A}">
                    <a16:rowId xmlns:a16="http://schemas.microsoft.com/office/drawing/2014/main" val="780808628"/>
                  </a:ext>
                </a:extLst>
              </a:tr>
              <a:tr h="240565">
                <a:tc>
                  <a:txBody>
                    <a:bodyPr/>
                    <a:lstStyle/>
                    <a:p>
                      <a:r>
                        <a:rPr lang="en-GB" sz="1000" b="1" dirty="0"/>
                        <a:t>Photo</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1903104777"/>
                  </a:ext>
                </a:extLst>
              </a:tr>
            </a:tbl>
          </a:graphicData>
        </a:graphic>
      </p:graphicFrame>
      <p:sp>
        <p:nvSpPr>
          <p:cNvPr id="2" name="Rectangle 1">
            <a:extLst>
              <a:ext uri="{FF2B5EF4-FFF2-40B4-BE49-F238E27FC236}">
                <a16:creationId xmlns:a16="http://schemas.microsoft.com/office/drawing/2014/main" id="{42D26B84-A577-4D2A-BDB3-9E60B184B4D1}"/>
              </a:ext>
            </a:extLst>
          </p:cNvPr>
          <p:cNvSpPr/>
          <p:nvPr/>
        </p:nvSpPr>
        <p:spPr>
          <a:xfrm>
            <a:off x="1130338" y="4212907"/>
            <a:ext cx="6704278" cy="430887"/>
          </a:xfrm>
          <a:prstGeom prst="rect">
            <a:avLst/>
          </a:prstGeom>
        </p:spPr>
        <p:txBody>
          <a:bodyPr wrap="square">
            <a:spAutoFit/>
          </a:bodyPr>
          <a:lstStyle/>
          <a:p>
            <a:pPr>
              <a:buClr>
                <a:srgbClr val="0085CA"/>
              </a:buClr>
            </a:pPr>
            <a:r>
              <a:rPr lang="en-GB" sz="1050" dirty="0">
                <a:solidFill>
                  <a:srgbClr val="003E74"/>
                </a:solidFill>
              </a:rPr>
              <a:t>*If data needs to be changed in a field which Room Stewards should not update, contact the Planon System Administrators in the </a:t>
            </a:r>
            <a:r>
              <a:rPr lang="en-GB" sz="1050" dirty="0">
                <a:solidFill>
                  <a:srgbClr val="003E74"/>
                </a:solidFill>
                <a:hlinkClick r:id="rId2"/>
              </a:rPr>
              <a:t>Estates Operations Customer Service Centre</a:t>
            </a:r>
            <a:r>
              <a:rPr lang="en-GB" sz="1050" dirty="0">
                <a:solidFill>
                  <a:srgbClr val="003E74"/>
                </a:solidFill>
              </a:rPr>
              <a:t>. </a:t>
            </a:r>
          </a:p>
        </p:txBody>
      </p:sp>
    </p:spTree>
    <p:extLst>
      <p:ext uri="{BB962C8B-B14F-4D97-AF65-F5344CB8AC3E}">
        <p14:creationId xmlns:p14="http://schemas.microsoft.com/office/powerpoint/2010/main" val="2696549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42</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 – Appendix 1</a:t>
            </a:r>
          </a:p>
        </p:txBody>
      </p:sp>
      <p:graphicFrame>
        <p:nvGraphicFramePr>
          <p:cNvPr id="8" name="Table 7">
            <a:extLst>
              <a:ext uri="{FF2B5EF4-FFF2-40B4-BE49-F238E27FC236}">
                <a16:creationId xmlns:a16="http://schemas.microsoft.com/office/drawing/2014/main" id="{C0C43DFA-8BC5-4848-851D-8DE3A3D86203}"/>
              </a:ext>
            </a:extLst>
          </p:cNvPr>
          <p:cNvGraphicFramePr>
            <a:graphicFrameLocks noGrp="1"/>
          </p:cNvGraphicFramePr>
          <p:nvPr>
            <p:extLst>
              <p:ext uri="{D42A27DB-BD31-4B8C-83A1-F6EECF244321}">
                <p14:modId xmlns:p14="http://schemas.microsoft.com/office/powerpoint/2010/main" val="2846424982"/>
              </p:ext>
            </p:extLst>
          </p:nvPr>
        </p:nvGraphicFramePr>
        <p:xfrm>
          <a:off x="4606650" y="1276314"/>
          <a:ext cx="3240000" cy="1432560"/>
        </p:xfrm>
        <a:graphic>
          <a:graphicData uri="http://schemas.openxmlformats.org/drawingml/2006/table">
            <a:tbl>
              <a:tblPr firstRow="1" bandRow="1">
                <a:tableStyleId>{5C22544A-7EE6-4342-B048-85BDC9FD1C3A}</a:tableStyleId>
              </a:tblPr>
              <a:tblGrid>
                <a:gridCol w="2251818">
                  <a:extLst>
                    <a:ext uri="{9D8B030D-6E8A-4147-A177-3AD203B41FA5}">
                      <a16:colId xmlns:a16="http://schemas.microsoft.com/office/drawing/2014/main" val="1796359839"/>
                    </a:ext>
                  </a:extLst>
                </a:gridCol>
                <a:gridCol w="988182">
                  <a:extLst>
                    <a:ext uri="{9D8B030D-6E8A-4147-A177-3AD203B41FA5}">
                      <a16:colId xmlns:a16="http://schemas.microsoft.com/office/drawing/2014/main" val="3861513891"/>
                    </a:ext>
                  </a:extLst>
                </a:gridCol>
              </a:tblGrid>
              <a:tr h="366811">
                <a:tc>
                  <a:txBody>
                    <a:bodyPr/>
                    <a:lstStyle/>
                    <a:p>
                      <a:r>
                        <a:rPr lang="en-GB" sz="1000" dirty="0"/>
                        <a:t>Access (Additional fields)</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25730">
                <a:tc>
                  <a:txBody>
                    <a:bodyPr/>
                    <a:lstStyle/>
                    <a:p>
                      <a:r>
                        <a:rPr lang="en-GB" sz="1000" b="1" dirty="0"/>
                        <a:t>Room access type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4174953981"/>
                  </a:ext>
                </a:extLst>
              </a:tr>
              <a:tr h="225730">
                <a:tc>
                  <a:txBody>
                    <a:bodyPr/>
                    <a:lstStyle/>
                    <a:p>
                      <a:r>
                        <a:rPr lang="en-GB" sz="1000" b="1" dirty="0"/>
                        <a:t>Directions</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332466763"/>
                  </a:ext>
                </a:extLst>
              </a:tr>
              <a:tr h="225730">
                <a:tc>
                  <a:txBody>
                    <a:bodyPr/>
                    <a:lstStyle/>
                    <a:p>
                      <a:r>
                        <a:rPr lang="en-GB" sz="1000" b="1" dirty="0"/>
                        <a:t>Accessibility link</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921652365"/>
                  </a:ext>
                </a:extLst>
              </a:tr>
            </a:tbl>
          </a:graphicData>
        </a:graphic>
      </p:graphicFrame>
      <p:graphicFrame>
        <p:nvGraphicFramePr>
          <p:cNvPr id="12" name="Table 11">
            <a:extLst>
              <a:ext uri="{FF2B5EF4-FFF2-40B4-BE49-F238E27FC236}">
                <a16:creationId xmlns:a16="http://schemas.microsoft.com/office/drawing/2014/main" id="{EEAB1087-119C-4AC8-952A-15253D033FF0}"/>
              </a:ext>
            </a:extLst>
          </p:cNvPr>
          <p:cNvGraphicFramePr>
            <a:graphicFrameLocks noGrp="1"/>
          </p:cNvGraphicFramePr>
          <p:nvPr>
            <p:extLst>
              <p:ext uri="{D42A27DB-BD31-4B8C-83A1-F6EECF244321}">
                <p14:modId xmlns:p14="http://schemas.microsoft.com/office/powerpoint/2010/main" val="3600164771"/>
              </p:ext>
            </p:extLst>
          </p:nvPr>
        </p:nvGraphicFramePr>
        <p:xfrm>
          <a:off x="1006567" y="1275157"/>
          <a:ext cx="3240000" cy="2895600"/>
        </p:xfrm>
        <a:graphic>
          <a:graphicData uri="http://schemas.openxmlformats.org/drawingml/2006/table">
            <a:tbl>
              <a:tblPr firstRow="1" bandRow="1">
                <a:tableStyleId>{5C22544A-7EE6-4342-B048-85BDC9FD1C3A}</a:tableStyleId>
              </a:tblPr>
              <a:tblGrid>
                <a:gridCol w="2251818">
                  <a:extLst>
                    <a:ext uri="{9D8B030D-6E8A-4147-A177-3AD203B41FA5}">
                      <a16:colId xmlns:a16="http://schemas.microsoft.com/office/drawing/2014/main" val="1796359839"/>
                    </a:ext>
                  </a:extLst>
                </a:gridCol>
                <a:gridCol w="988182">
                  <a:extLst>
                    <a:ext uri="{9D8B030D-6E8A-4147-A177-3AD203B41FA5}">
                      <a16:colId xmlns:a16="http://schemas.microsoft.com/office/drawing/2014/main" val="3861513891"/>
                    </a:ext>
                  </a:extLst>
                </a:gridCol>
              </a:tblGrid>
              <a:tr h="390918">
                <a:tc>
                  <a:txBody>
                    <a:bodyPr/>
                    <a:lstStyle/>
                    <a:p>
                      <a:r>
                        <a:rPr lang="en-GB" sz="1000" dirty="0"/>
                        <a:t>Room features (Additional fields)</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40565">
                <a:tc>
                  <a:txBody>
                    <a:bodyPr/>
                    <a:lstStyle/>
                    <a:p>
                      <a:r>
                        <a:rPr lang="en-GB" sz="1000" b="1" dirty="0"/>
                        <a:t>Requestable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4174953981"/>
                  </a:ext>
                </a:extLst>
              </a:tr>
              <a:tr h="240565">
                <a:tc>
                  <a:txBody>
                    <a:bodyPr/>
                    <a:lstStyle/>
                    <a:p>
                      <a:r>
                        <a:rPr lang="en-GB" sz="1000" dirty="0"/>
                        <a:t>Moderated room</a:t>
                      </a:r>
                    </a:p>
                  </a:txBody>
                  <a:tcPr/>
                </a:tc>
                <a:tc>
                  <a:txBody>
                    <a:bodyPr/>
                    <a:lstStyle/>
                    <a:p>
                      <a:r>
                        <a:rPr lang="en-GB" sz="1000" dirty="0"/>
                        <a:t>No</a:t>
                      </a:r>
                    </a:p>
                  </a:txBody>
                  <a:tcPr/>
                </a:tc>
                <a:extLst>
                  <a:ext uri="{0D108BD9-81ED-4DB2-BD59-A6C34878D82A}">
                    <a16:rowId xmlns:a16="http://schemas.microsoft.com/office/drawing/2014/main" val="3332466763"/>
                  </a:ext>
                </a:extLst>
              </a:tr>
              <a:tr h="240565">
                <a:tc>
                  <a:txBody>
                    <a:bodyPr/>
                    <a:lstStyle/>
                    <a:p>
                      <a:r>
                        <a:rPr lang="en-GB" sz="1000" b="1" dirty="0"/>
                        <a:t>Catering Friendly</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921652365"/>
                  </a:ext>
                </a:extLst>
              </a:tr>
              <a:tr h="240565">
                <a:tc>
                  <a:txBody>
                    <a:bodyPr/>
                    <a:lstStyle/>
                    <a:p>
                      <a:r>
                        <a:rPr lang="en-GB" sz="1000" b="1" dirty="0"/>
                        <a:t>Exam friendly</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599612125"/>
                  </a:ext>
                </a:extLst>
              </a:tr>
              <a:tr h="240565">
                <a:tc>
                  <a:txBody>
                    <a:bodyPr/>
                    <a:lstStyle/>
                    <a:p>
                      <a:r>
                        <a:rPr lang="en-GB" sz="1000" b="1" dirty="0"/>
                        <a:t>Seating type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809127971"/>
                  </a:ext>
                </a:extLst>
              </a:tr>
              <a:tr h="240565">
                <a:tc>
                  <a:txBody>
                    <a:bodyPr/>
                    <a:lstStyle/>
                    <a:p>
                      <a:r>
                        <a:rPr lang="en-GB" sz="1000" b="1" dirty="0"/>
                        <a:t>Quiet room</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844674147"/>
                  </a:ext>
                </a:extLst>
              </a:tr>
              <a:tr h="240565">
                <a:tc>
                  <a:txBody>
                    <a:bodyPr/>
                    <a:lstStyle/>
                    <a:p>
                      <a:r>
                        <a:rPr lang="en-GB" sz="1000" b="1" dirty="0"/>
                        <a:t>Student bookable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13749724"/>
                  </a:ext>
                </a:extLst>
              </a:tr>
              <a:tr h="240565">
                <a:tc>
                  <a:txBody>
                    <a:bodyPr/>
                    <a:lstStyle/>
                    <a:p>
                      <a:r>
                        <a:rPr lang="en-GB" sz="1000" b="1" dirty="0"/>
                        <a:t>Flooring material type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780808628"/>
                  </a:ext>
                </a:extLst>
              </a:tr>
              <a:tr h="240565">
                <a:tc>
                  <a:txBody>
                    <a:bodyPr/>
                    <a:lstStyle/>
                    <a:p>
                      <a:r>
                        <a:rPr lang="en-GB" sz="1000" dirty="0"/>
                        <a:t>Area sqm</a:t>
                      </a:r>
                    </a:p>
                  </a:txBody>
                  <a:tcPr/>
                </a:tc>
                <a:tc>
                  <a:txBody>
                    <a:bodyPr/>
                    <a:lstStyle/>
                    <a:p>
                      <a:r>
                        <a:rPr lang="en-GB" sz="1000" dirty="0"/>
                        <a:t>No</a:t>
                      </a:r>
                    </a:p>
                  </a:txBody>
                  <a:tcPr/>
                </a:tc>
                <a:extLst>
                  <a:ext uri="{0D108BD9-81ED-4DB2-BD59-A6C34878D82A}">
                    <a16:rowId xmlns:a16="http://schemas.microsoft.com/office/drawing/2014/main" val="1903104777"/>
                  </a:ext>
                </a:extLst>
              </a:tr>
            </a:tbl>
          </a:graphicData>
        </a:graphic>
      </p:graphicFrame>
    </p:spTree>
    <p:extLst>
      <p:ext uri="{BB962C8B-B14F-4D97-AF65-F5344CB8AC3E}">
        <p14:creationId xmlns:p14="http://schemas.microsoft.com/office/powerpoint/2010/main" val="2852076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43</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rgbClr val="0085CA"/>
                </a:solidFill>
              </a:rPr>
              <a:t>Updating Room Data – Appendix 1</a:t>
            </a:r>
          </a:p>
        </p:txBody>
      </p:sp>
      <p:sp>
        <p:nvSpPr>
          <p:cNvPr id="5" name="AutoShape 3" descr="https://planonacc.imperial.ac.uk/webclient/workspace/wicket/resource/nl.planon.hades.field.FieldType/planon/hera/images/fieldtype/GE-info-24.png">
            <a:extLst>
              <a:ext uri="{FF2B5EF4-FFF2-40B4-BE49-F238E27FC236}">
                <a16:creationId xmlns:a16="http://schemas.microsoft.com/office/drawing/2014/main" id="{44D59070-A232-4792-A179-70CDBF8572C5}"/>
              </a:ext>
            </a:extLst>
          </p:cNvPr>
          <p:cNvSpPr>
            <a:spLocks noChangeAspect="1" noChangeArrowheads="1"/>
          </p:cNvSpPr>
          <p:nvPr/>
        </p:nvSpPr>
        <p:spPr bwMode="auto">
          <a:xfrm>
            <a:off x="1692461" y="2187387"/>
            <a:ext cx="1239607" cy="12396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a:extLst>
              <a:ext uri="{FF2B5EF4-FFF2-40B4-BE49-F238E27FC236}">
                <a16:creationId xmlns:a16="http://schemas.microsoft.com/office/drawing/2014/main" id="{EA3475E3-4258-43F0-AA15-FC94E69499E3}"/>
              </a:ext>
            </a:extLst>
          </p:cNvPr>
          <p:cNvGraphicFramePr>
            <a:graphicFrameLocks noGrp="1"/>
          </p:cNvGraphicFramePr>
          <p:nvPr>
            <p:extLst>
              <p:ext uri="{D42A27DB-BD31-4B8C-83A1-F6EECF244321}">
                <p14:modId xmlns:p14="http://schemas.microsoft.com/office/powerpoint/2010/main" val="910800723"/>
              </p:ext>
            </p:extLst>
          </p:nvPr>
        </p:nvGraphicFramePr>
        <p:xfrm>
          <a:off x="6111085" y="1140460"/>
          <a:ext cx="2880000" cy="1676400"/>
        </p:xfrm>
        <a:graphic>
          <a:graphicData uri="http://schemas.openxmlformats.org/drawingml/2006/table">
            <a:tbl>
              <a:tblPr firstRow="1" bandRow="1">
                <a:tableStyleId>{5C22544A-7EE6-4342-B048-85BDC9FD1C3A}</a:tableStyleId>
              </a:tblPr>
              <a:tblGrid>
                <a:gridCol w="2001616">
                  <a:extLst>
                    <a:ext uri="{9D8B030D-6E8A-4147-A177-3AD203B41FA5}">
                      <a16:colId xmlns:a16="http://schemas.microsoft.com/office/drawing/2014/main" val="1796359839"/>
                    </a:ext>
                  </a:extLst>
                </a:gridCol>
                <a:gridCol w="878384">
                  <a:extLst>
                    <a:ext uri="{9D8B030D-6E8A-4147-A177-3AD203B41FA5}">
                      <a16:colId xmlns:a16="http://schemas.microsoft.com/office/drawing/2014/main" val="3861513891"/>
                    </a:ext>
                  </a:extLst>
                </a:gridCol>
              </a:tblGrid>
              <a:tr h="353600">
                <a:tc>
                  <a:txBody>
                    <a:bodyPr/>
                    <a:lstStyle/>
                    <a:p>
                      <a:r>
                        <a:rPr lang="en-GB" sz="1000" dirty="0"/>
                        <a:t>Celcat export data (Additional fields)</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17600">
                <a:tc>
                  <a:txBody>
                    <a:bodyPr/>
                    <a:lstStyle/>
                    <a:p>
                      <a:r>
                        <a:rPr lang="en-GB" sz="1000" dirty="0"/>
                        <a:t>KX ID</a:t>
                      </a:r>
                    </a:p>
                  </a:txBody>
                  <a:tcPr/>
                </a:tc>
                <a:tc>
                  <a:txBody>
                    <a:bodyPr/>
                    <a:lstStyle/>
                    <a:p>
                      <a:r>
                        <a:rPr lang="en-GB" sz="1000" dirty="0"/>
                        <a:t>No</a:t>
                      </a:r>
                    </a:p>
                  </a:txBody>
                  <a:tcPr/>
                </a:tc>
                <a:extLst>
                  <a:ext uri="{0D108BD9-81ED-4DB2-BD59-A6C34878D82A}">
                    <a16:rowId xmlns:a16="http://schemas.microsoft.com/office/drawing/2014/main" val="4174953981"/>
                  </a:ext>
                </a:extLst>
              </a:tr>
              <a:tr h="217600">
                <a:tc>
                  <a:txBody>
                    <a:bodyPr/>
                    <a:lstStyle/>
                    <a:p>
                      <a:r>
                        <a:rPr lang="en-GB" sz="1000" dirty="0"/>
                        <a:t>Year availability</a:t>
                      </a:r>
                    </a:p>
                  </a:txBody>
                  <a:tcPr/>
                </a:tc>
                <a:tc>
                  <a:txBody>
                    <a:bodyPr/>
                    <a:lstStyle/>
                    <a:p>
                      <a:r>
                        <a:rPr lang="en-GB" sz="1000" dirty="0"/>
                        <a:t>No</a:t>
                      </a:r>
                    </a:p>
                  </a:txBody>
                  <a:tcPr/>
                </a:tc>
                <a:extLst>
                  <a:ext uri="{0D108BD9-81ED-4DB2-BD59-A6C34878D82A}">
                    <a16:rowId xmlns:a16="http://schemas.microsoft.com/office/drawing/2014/main" val="3332466763"/>
                  </a:ext>
                </a:extLst>
              </a:tr>
              <a:tr h="217600">
                <a:tc>
                  <a:txBody>
                    <a:bodyPr/>
                    <a:lstStyle/>
                    <a:p>
                      <a:r>
                        <a:rPr lang="en-GB" sz="1000" dirty="0"/>
                        <a:t>Celcat ID</a:t>
                      </a:r>
                    </a:p>
                  </a:txBody>
                  <a:tcPr/>
                </a:tc>
                <a:tc>
                  <a:txBody>
                    <a:bodyPr/>
                    <a:lstStyle/>
                    <a:p>
                      <a:r>
                        <a:rPr lang="en-GB" sz="1000" dirty="0"/>
                        <a:t>No</a:t>
                      </a:r>
                    </a:p>
                  </a:txBody>
                  <a:tcPr/>
                </a:tc>
                <a:extLst>
                  <a:ext uri="{0D108BD9-81ED-4DB2-BD59-A6C34878D82A}">
                    <a16:rowId xmlns:a16="http://schemas.microsoft.com/office/drawing/2014/main" val="2921652365"/>
                  </a:ext>
                </a:extLst>
              </a:tr>
              <a:tr h="217600">
                <a:tc>
                  <a:txBody>
                    <a:bodyPr/>
                    <a:lstStyle/>
                    <a:p>
                      <a:r>
                        <a:rPr lang="en-GB" sz="1000" dirty="0"/>
                        <a:t>Demand category</a:t>
                      </a:r>
                    </a:p>
                  </a:txBody>
                  <a:tcPr/>
                </a:tc>
                <a:tc>
                  <a:txBody>
                    <a:bodyPr/>
                    <a:lstStyle/>
                    <a:p>
                      <a:r>
                        <a:rPr lang="en-GB" sz="1000" dirty="0"/>
                        <a:t>No</a:t>
                      </a:r>
                    </a:p>
                  </a:txBody>
                  <a:tcPr/>
                </a:tc>
                <a:extLst>
                  <a:ext uri="{0D108BD9-81ED-4DB2-BD59-A6C34878D82A}">
                    <a16:rowId xmlns:a16="http://schemas.microsoft.com/office/drawing/2014/main" val="2599612125"/>
                  </a:ext>
                </a:extLst>
              </a:tr>
            </a:tbl>
          </a:graphicData>
        </a:graphic>
      </p:graphicFrame>
      <p:graphicFrame>
        <p:nvGraphicFramePr>
          <p:cNvPr id="12" name="Table 11">
            <a:extLst>
              <a:ext uri="{FF2B5EF4-FFF2-40B4-BE49-F238E27FC236}">
                <a16:creationId xmlns:a16="http://schemas.microsoft.com/office/drawing/2014/main" id="{36AB1EE4-B1FD-4ECB-8692-A70223352E9F}"/>
              </a:ext>
            </a:extLst>
          </p:cNvPr>
          <p:cNvGraphicFramePr>
            <a:graphicFrameLocks noGrp="1"/>
          </p:cNvGraphicFramePr>
          <p:nvPr>
            <p:extLst>
              <p:ext uri="{D42A27DB-BD31-4B8C-83A1-F6EECF244321}">
                <p14:modId xmlns:p14="http://schemas.microsoft.com/office/powerpoint/2010/main" val="3372616512"/>
              </p:ext>
            </p:extLst>
          </p:nvPr>
        </p:nvGraphicFramePr>
        <p:xfrm>
          <a:off x="152915" y="1140460"/>
          <a:ext cx="2880000" cy="3139440"/>
        </p:xfrm>
        <a:graphic>
          <a:graphicData uri="http://schemas.openxmlformats.org/drawingml/2006/table">
            <a:tbl>
              <a:tblPr firstRow="1" bandRow="1">
                <a:tableStyleId>{5C22544A-7EE6-4342-B048-85BDC9FD1C3A}</a:tableStyleId>
              </a:tblPr>
              <a:tblGrid>
                <a:gridCol w="2001616">
                  <a:extLst>
                    <a:ext uri="{9D8B030D-6E8A-4147-A177-3AD203B41FA5}">
                      <a16:colId xmlns:a16="http://schemas.microsoft.com/office/drawing/2014/main" val="1796359839"/>
                    </a:ext>
                  </a:extLst>
                </a:gridCol>
                <a:gridCol w="878384">
                  <a:extLst>
                    <a:ext uri="{9D8B030D-6E8A-4147-A177-3AD203B41FA5}">
                      <a16:colId xmlns:a16="http://schemas.microsoft.com/office/drawing/2014/main" val="3861513891"/>
                    </a:ext>
                  </a:extLst>
                </a:gridCol>
              </a:tblGrid>
              <a:tr h="387484">
                <a:tc>
                  <a:txBody>
                    <a:bodyPr/>
                    <a:lstStyle/>
                    <a:p>
                      <a:r>
                        <a:rPr lang="en-GB" sz="1000" dirty="0"/>
                        <a:t>Contacts (Additional fields)</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38452">
                <a:tc>
                  <a:txBody>
                    <a:bodyPr/>
                    <a:lstStyle/>
                    <a:p>
                      <a:r>
                        <a:rPr lang="en-GB" sz="1000" b="1" dirty="0"/>
                        <a:t>Room contact</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4174953981"/>
                  </a:ext>
                </a:extLst>
              </a:tr>
              <a:tr h="238452">
                <a:tc>
                  <a:txBody>
                    <a:bodyPr/>
                    <a:lstStyle/>
                    <a:p>
                      <a:r>
                        <a:rPr lang="en-GB" sz="1000" b="1" dirty="0"/>
                        <a:t>Room contact email</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332466763"/>
                  </a:ext>
                </a:extLst>
              </a:tr>
              <a:tr h="238452">
                <a:tc>
                  <a:txBody>
                    <a:bodyPr/>
                    <a:lstStyle/>
                    <a:p>
                      <a:r>
                        <a:rPr lang="en-GB" sz="1000" b="1" dirty="0"/>
                        <a:t>Room contact number</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921652365"/>
                  </a:ext>
                </a:extLst>
              </a:tr>
              <a:tr h="238452">
                <a:tc>
                  <a:txBody>
                    <a:bodyPr/>
                    <a:lstStyle/>
                    <a:p>
                      <a:r>
                        <a:rPr lang="en-GB" sz="1000" b="1" dirty="0"/>
                        <a:t>AV contact</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599612125"/>
                  </a:ext>
                </a:extLst>
              </a:tr>
              <a:tr h="238452">
                <a:tc>
                  <a:txBody>
                    <a:bodyPr/>
                    <a:lstStyle/>
                    <a:p>
                      <a:r>
                        <a:rPr lang="en-GB" sz="1000" b="1" dirty="0"/>
                        <a:t>AV contact email</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3809127971"/>
                  </a:ext>
                </a:extLst>
              </a:tr>
              <a:tr h="238452">
                <a:tc>
                  <a:txBody>
                    <a:bodyPr/>
                    <a:lstStyle/>
                    <a:p>
                      <a:r>
                        <a:rPr lang="en-GB" sz="1000" dirty="0"/>
                        <a:t>Moderator team email</a:t>
                      </a:r>
                    </a:p>
                  </a:txBody>
                  <a:tcPr/>
                </a:tc>
                <a:tc>
                  <a:txBody>
                    <a:bodyPr/>
                    <a:lstStyle/>
                    <a:p>
                      <a:r>
                        <a:rPr lang="en-GB" sz="1000" dirty="0"/>
                        <a:t>No</a:t>
                      </a:r>
                    </a:p>
                  </a:txBody>
                  <a:tcPr/>
                </a:tc>
                <a:extLst>
                  <a:ext uri="{0D108BD9-81ED-4DB2-BD59-A6C34878D82A}">
                    <a16:rowId xmlns:a16="http://schemas.microsoft.com/office/drawing/2014/main" val="3844674147"/>
                  </a:ext>
                </a:extLst>
              </a:tr>
              <a:tr h="238452">
                <a:tc>
                  <a:txBody>
                    <a:bodyPr/>
                    <a:lstStyle/>
                    <a:p>
                      <a:r>
                        <a:rPr lang="en-GB" sz="1000" dirty="0"/>
                        <a:t>Moderator group</a:t>
                      </a:r>
                    </a:p>
                  </a:txBody>
                  <a:tcPr/>
                </a:tc>
                <a:tc>
                  <a:txBody>
                    <a:bodyPr/>
                    <a:lstStyle/>
                    <a:p>
                      <a:r>
                        <a:rPr lang="en-GB" sz="1000" dirty="0"/>
                        <a:t>No</a:t>
                      </a:r>
                    </a:p>
                  </a:txBody>
                  <a:tcPr/>
                </a:tc>
                <a:extLst>
                  <a:ext uri="{0D108BD9-81ED-4DB2-BD59-A6C34878D82A}">
                    <a16:rowId xmlns:a16="http://schemas.microsoft.com/office/drawing/2014/main" val="313749724"/>
                  </a:ext>
                </a:extLst>
              </a:tr>
              <a:tr h="238452">
                <a:tc>
                  <a:txBody>
                    <a:bodyPr/>
                    <a:lstStyle/>
                    <a:p>
                      <a:r>
                        <a:rPr lang="en-GB" sz="1000" dirty="0"/>
                        <a:t>Room booking group</a:t>
                      </a:r>
                    </a:p>
                  </a:txBody>
                  <a:tcPr/>
                </a:tc>
                <a:tc>
                  <a:txBody>
                    <a:bodyPr/>
                    <a:lstStyle/>
                    <a:p>
                      <a:r>
                        <a:rPr lang="en-GB" sz="1000" dirty="0"/>
                        <a:t>No</a:t>
                      </a:r>
                    </a:p>
                  </a:txBody>
                  <a:tcPr/>
                </a:tc>
                <a:extLst>
                  <a:ext uri="{0D108BD9-81ED-4DB2-BD59-A6C34878D82A}">
                    <a16:rowId xmlns:a16="http://schemas.microsoft.com/office/drawing/2014/main" val="780808628"/>
                  </a:ext>
                </a:extLst>
              </a:tr>
              <a:tr h="238452">
                <a:tc>
                  <a:txBody>
                    <a:bodyPr/>
                    <a:lstStyle/>
                    <a:p>
                      <a:r>
                        <a:rPr lang="en-GB" sz="1000" dirty="0"/>
                        <a:t>Room steward</a:t>
                      </a:r>
                    </a:p>
                  </a:txBody>
                  <a:tcPr/>
                </a:tc>
                <a:tc>
                  <a:txBody>
                    <a:bodyPr/>
                    <a:lstStyle/>
                    <a:p>
                      <a:r>
                        <a:rPr lang="en-GB" sz="1000" dirty="0"/>
                        <a:t>No</a:t>
                      </a:r>
                    </a:p>
                  </a:txBody>
                  <a:tcPr/>
                </a:tc>
                <a:extLst>
                  <a:ext uri="{0D108BD9-81ED-4DB2-BD59-A6C34878D82A}">
                    <a16:rowId xmlns:a16="http://schemas.microsoft.com/office/drawing/2014/main" val="1903104777"/>
                  </a:ext>
                </a:extLst>
              </a:tr>
              <a:tr h="238452">
                <a:tc>
                  <a:txBody>
                    <a:bodyPr/>
                    <a:lstStyle/>
                    <a:p>
                      <a:r>
                        <a:rPr lang="en-GB" sz="1000" dirty="0"/>
                        <a:t>Room steward email</a:t>
                      </a:r>
                    </a:p>
                  </a:txBody>
                  <a:tcPr/>
                </a:tc>
                <a:tc>
                  <a:txBody>
                    <a:bodyPr/>
                    <a:lstStyle/>
                    <a:p>
                      <a:r>
                        <a:rPr lang="en-GB" sz="1000" dirty="0"/>
                        <a:t>No</a:t>
                      </a:r>
                    </a:p>
                  </a:txBody>
                  <a:tcPr/>
                </a:tc>
                <a:extLst>
                  <a:ext uri="{0D108BD9-81ED-4DB2-BD59-A6C34878D82A}">
                    <a16:rowId xmlns:a16="http://schemas.microsoft.com/office/drawing/2014/main" val="1266874089"/>
                  </a:ext>
                </a:extLst>
              </a:tr>
            </a:tbl>
          </a:graphicData>
        </a:graphic>
      </p:graphicFrame>
      <p:graphicFrame>
        <p:nvGraphicFramePr>
          <p:cNvPr id="13" name="Table 12">
            <a:extLst>
              <a:ext uri="{FF2B5EF4-FFF2-40B4-BE49-F238E27FC236}">
                <a16:creationId xmlns:a16="http://schemas.microsoft.com/office/drawing/2014/main" id="{A553B162-784C-46F8-A81F-599614072E6A}"/>
              </a:ext>
            </a:extLst>
          </p:cNvPr>
          <p:cNvGraphicFramePr>
            <a:graphicFrameLocks noGrp="1"/>
          </p:cNvGraphicFramePr>
          <p:nvPr>
            <p:extLst>
              <p:ext uri="{D42A27DB-BD31-4B8C-83A1-F6EECF244321}">
                <p14:modId xmlns:p14="http://schemas.microsoft.com/office/powerpoint/2010/main" val="3023376632"/>
              </p:ext>
            </p:extLst>
          </p:nvPr>
        </p:nvGraphicFramePr>
        <p:xfrm>
          <a:off x="3132000" y="1140460"/>
          <a:ext cx="2880000" cy="3139440"/>
        </p:xfrm>
        <a:graphic>
          <a:graphicData uri="http://schemas.openxmlformats.org/drawingml/2006/table">
            <a:tbl>
              <a:tblPr firstRow="1" bandRow="1">
                <a:tableStyleId>{5C22544A-7EE6-4342-B048-85BDC9FD1C3A}</a:tableStyleId>
              </a:tblPr>
              <a:tblGrid>
                <a:gridCol w="2001616">
                  <a:extLst>
                    <a:ext uri="{9D8B030D-6E8A-4147-A177-3AD203B41FA5}">
                      <a16:colId xmlns:a16="http://schemas.microsoft.com/office/drawing/2014/main" val="1796359839"/>
                    </a:ext>
                  </a:extLst>
                </a:gridCol>
                <a:gridCol w="878384">
                  <a:extLst>
                    <a:ext uri="{9D8B030D-6E8A-4147-A177-3AD203B41FA5}">
                      <a16:colId xmlns:a16="http://schemas.microsoft.com/office/drawing/2014/main" val="3861513891"/>
                    </a:ext>
                  </a:extLst>
                </a:gridCol>
              </a:tblGrid>
              <a:tr h="377419">
                <a:tc>
                  <a:txBody>
                    <a:bodyPr/>
                    <a:lstStyle/>
                    <a:p>
                      <a:r>
                        <a:rPr lang="en-GB" sz="1000" dirty="0"/>
                        <a:t>Room data (Additional fields)</a:t>
                      </a:r>
                    </a:p>
                  </a:txBody>
                  <a:tcPr/>
                </a:tc>
                <a:tc>
                  <a:txBody>
                    <a:bodyPr/>
                    <a:lstStyle/>
                    <a:p>
                      <a:r>
                        <a:rPr lang="en-GB" sz="1000" dirty="0"/>
                        <a:t>Should Room Steward edit?</a:t>
                      </a:r>
                    </a:p>
                  </a:txBody>
                  <a:tcPr/>
                </a:tc>
                <a:extLst>
                  <a:ext uri="{0D108BD9-81ED-4DB2-BD59-A6C34878D82A}">
                    <a16:rowId xmlns:a16="http://schemas.microsoft.com/office/drawing/2014/main" val="3939183720"/>
                  </a:ext>
                </a:extLst>
              </a:tr>
              <a:tr h="232258">
                <a:tc>
                  <a:txBody>
                    <a:bodyPr/>
                    <a:lstStyle/>
                    <a:p>
                      <a:r>
                        <a:rPr lang="en-GB" sz="1000" dirty="0"/>
                        <a:t>Department</a:t>
                      </a:r>
                    </a:p>
                  </a:txBody>
                  <a:tcPr/>
                </a:tc>
                <a:tc>
                  <a:txBody>
                    <a:bodyPr/>
                    <a:lstStyle/>
                    <a:p>
                      <a:r>
                        <a:rPr lang="en-GB" sz="1000" dirty="0"/>
                        <a:t>No</a:t>
                      </a:r>
                    </a:p>
                  </a:txBody>
                  <a:tcPr/>
                </a:tc>
                <a:extLst>
                  <a:ext uri="{0D108BD9-81ED-4DB2-BD59-A6C34878D82A}">
                    <a16:rowId xmlns:a16="http://schemas.microsoft.com/office/drawing/2014/main" val="4174953981"/>
                  </a:ext>
                </a:extLst>
              </a:tr>
              <a:tr h="232258">
                <a:tc>
                  <a:txBody>
                    <a:bodyPr/>
                    <a:lstStyle/>
                    <a:p>
                      <a:r>
                        <a:rPr lang="en-GB" sz="1000" dirty="0"/>
                        <a:t>Start Date</a:t>
                      </a:r>
                    </a:p>
                  </a:txBody>
                  <a:tcPr/>
                </a:tc>
                <a:tc>
                  <a:txBody>
                    <a:bodyPr/>
                    <a:lstStyle/>
                    <a:p>
                      <a:r>
                        <a:rPr lang="en-GB" sz="1000" dirty="0"/>
                        <a:t>No</a:t>
                      </a:r>
                    </a:p>
                  </a:txBody>
                  <a:tcPr/>
                </a:tc>
                <a:extLst>
                  <a:ext uri="{0D108BD9-81ED-4DB2-BD59-A6C34878D82A}">
                    <a16:rowId xmlns:a16="http://schemas.microsoft.com/office/drawing/2014/main" val="3332466763"/>
                  </a:ext>
                </a:extLst>
              </a:tr>
              <a:tr h="232258">
                <a:tc>
                  <a:txBody>
                    <a:bodyPr/>
                    <a:lstStyle/>
                    <a:p>
                      <a:r>
                        <a:rPr lang="en-GB" sz="1000" dirty="0"/>
                        <a:t>End date</a:t>
                      </a:r>
                    </a:p>
                  </a:txBody>
                  <a:tcPr/>
                </a:tc>
                <a:tc>
                  <a:txBody>
                    <a:bodyPr/>
                    <a:lstStyle/>
                    <a:p>
                      <a:r>
                        <a:rPr lang="en-GB" sz="1000" dirty="0"/>
                        <a:t>No</a:t>
                      </a:r>
                    </a:p>
                  </a:txBody>
                  <a:tcPr/>
                </a:tc>
                <a:extLst>
                  <a:ext uri="{0D108BD9-81ED-4DB2-BD59-A6C34878D82A}">
                    <a16:rowId xmlns:a16="http://schemas.microsoft.com/office/drawing/2014/main" val="2921652365"/>
                  </a:ext>
                </a:extLst>
              </a:tr>
              <a:tr h="232258">
                <a:tc>
                  <a:txBody>
                    <a:bodyPr/>
                    <a:lstStyle/>
                    <a:p>
                      <a:r>
                        <a:rPr lang="en-GB" sz="1000" dirty="0"/>
                        <a:t>Known as</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2599612125"/>
                  </a:ext>
                </a:extLst>
              </a:tr>
              <a:tr h="232258">
                <a:tc>
                  <a:txBody>
                    <a:bodyPr/>
                    <a:lstStyle/>
                    <a:p>
                      <a:r>
                        <a:rPr lang="en-GB" sz="1000" dirty="0"/>
                        <a:t>Calendar</a:t>
                      </a:r>
                    </a:p>
                  </a:txBody>
                  <a:tcPr/>
                </a:tc>
                <a:tc>
                  <a:txBody>
                    <a:bodyPr/>
                    <a:lstStyle/>
                    <a:p>
                      <a:r>
                        <a:rPr lang="en-GB" sz="1000" dirty="0"/>
                        <a:t>No</a:t>
                      </a:r>
                    </a:p>
                  </a:txBody>
                  <a:tcPr/>
                </a:tc>
                <a:extLst>
                  <a:ext uri="{0D108BD9-81ED-4DB2-BD59-A6C34878D82A}">
                    <a16:rowId xmlns:a16="http://schemas.microsoft.com/office/drawing/2014/main" val="3809127971"/>
                  </a:ext>
                </a:extLst>
              </a:tr>
              <a:tr h="232258">
                <a:tc>
                  <a:txBody>
                    <a:bodyPr/>
                    <a:lstStyle/>
                    <a:p>
                      <a:r>
                        <a:rPr lang="en-GB" sz="1000" dirty="0"/>
                        <a:t>Owning system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t>No</a:t>
                      </a:r>
                    </a:p>
                  </a:txBody>
                  <a:tcPr/>
                </a:tc>
                <a:extLst>
                  <a:ext uri="{0D108BD9-81ED-4DB2-BD59-A6C34878D82A}">
                    <a16:rowId xmlns:a16="http://schemas.microsoft.com/office/drawing/2014/main" val="3844674147"/>
                  </a:ext>
                </a:extLst>
              </a:tr>
              <a:tr h="232258">
                <a:tc>
                  <a:txBody>
                    <a:bodyPr/>
                    <a:lstStyle/>
                    <a:p>
                      <a:r>
                        <a:rPr lang="en-GB" sz="1000" dirty="0"/>
                        <a:t>Last Updated By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t>No</a:t>
                      </a:r>
                    </a:p>
                  </a:txBody>
                  <a:tcPr/>
                </a:tc>
                <a:extLst>
                  <a:ext uri="{0D108BD9-81ED-4DB2-BD59-A6C34878D82A}">
                    <a16:rowId xmlns:a16="http://schemas.microsoft.com/office/drawing/2014/main" val="313749724"/>
                  </a:ext>
                </a:extLst>
              </a:tr>
              <a:tr h="232258">
                <a:tc>
                  <a:txBody>
                    <a:bodyPr/>
                    <a:lstStyle/>
                    <a:p>
                      <a:r>
                        <a:rPr lang="en-GB" sz="1000" dirty="0"/>
                        <a:t>Late update Date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t>No</a:t>
                      </a:r>
                    </a:p>
                  </a:txBody>
                  <a:tcPr/>
                </a:tc>
                <a:extLst>
                  <a:ext uri="{0D108BD9-81ED-4DB2-BD59-A6C34878D82A}">
                    <a16:rowId xmlns:a16="http://schemas.microsoft.com/office/drawing/2014/main" val="780808628"/>
                  </a:ext>
                </a:extLst>
              </a:tr>
              <a:tr h="232258">
                <a:tc>
                  <a:txBody>
                    <a:bodyPr/>
                    <a:lstStyle/>
                    <a:p>
                      <a:r>
                        <a:rPr lang="en-GB" sz="1000" b="1" dirty="0"/>
                        <a:t>Notes</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1903104777"/>
                  </a:ext>
                </a:extLst>
              </a:tr>
              <a:tr h="232258">
                <a:tc>
                  <a:txBody>
                    <a:bodyPr/>
                    <a:lstStyle/>
                    <a:p>
                      <a:r>
                        <a:rPr lang="en-GB" sz="1000" b="1" dirty="0"/>
                        <a:t>Notes (private)</a:t>
                      </a:r>
                    </a:p>
                  </a:txBody>
                  <a:tcPr/>
                </a:tc>
                <a:tc>
                  <a:txBody>
                    <a:bodyPr/>
                    <a:lstStyle/>
                    <a:p>
                      <a:r>
                        <a:rPr lang="en-GB" sz="1000" b="1" dirty="0">
                          <a:solidFill>
                            <a:srgbClr val="00B050"/>
                          </a:solidFill>
                        </a:rPr>
                        <a:t>Yes</a:t>
                      </a:r>
                    </a:p>
                  </a:txBody>
                  <a:tcPr/>
                </a:tc>
                <a:extLst>
                  <a:ext uri="{0D108BD9-81ED-4DB2-BD59-A6C34878D82A}">
                    <a16:rowId xmlns:a16="http://schemas.microsoft.com/office/drawing/2014/main" val="1302491055"/>
                  </a:ext>
                </a:extLst>
              </a:tr>
            </a:tbl>
          </a:graphicData>
        </a:graphic>
      </p:graphicFrame>
    </p:spTree>
    <p:extLst>
      <p:ext uri="{BB962C8B-B14F-4D97-AF65-F5344CB8AC3E}">
        <p14:creationId xmlns:p14="http://schemas.microsoft.com/office/powerpoint/2010/main" val="81088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1142"/>
            <a:ext cx="8229600" cy="857250"/>
          </a:xfrm>
        </p:spPr>
        <p:txBody>
          <a:bodyPr/>
          <a:lstStyle/>
          <a:p>
            <a:r>
              <a:rPr lang="en-US" sz="2800" dirty="0"/>
              <a:t>Navigation in the Back Office</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5</a:t>
            </a:fld>
            <a:endParaRPr lang="en-GB"/>
          </a:p>
        </p:txBody>
      </p:sp>
    </p:spTree>
    <p:extLst>
      <p:ext uri="{BB962C8B-B14F-4D97-AF65-F5344CB8AC3E}">
        <p14:creationId xmlns:p14="http://schemas.microsoft.com/office/powerpoint/2010/main" val="259899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6</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526116" y="1340643"/>
            <a:ext cx="2728073" cy="2246769"/>
          </a:xfrm>
          <a:prstGeom prst="rect">
            <a:avLst/>
          </a:prstGeom>
        </p:spPr>
        <p:txBody>
          <a:bodyPr wrap="square">
            <a:spAutoFit/>
          </a:bodyPr>
          <a:lstStyle/>
          <a:p>
            <a:pPr>
              <a:buClr>
                <a:srgbClr val="0085CA"/>
              </a:buClr>
            </a:pPr>
            <a:r>
              <a:rPr lang="en-GB" sz="1400" dirty="0">
                <a:solidFill>
                  <a:srgbClr val="003E74"/>
                </a:solidFill>
              </a:rPr>
              <a:t>Room Stewards have been granted access to the ‘back office’ room booking functions.</a:t>
            </a:r>
          </a:p>
          <a:p>
            <a:pPr>
              <a:buClr>
                <a:srgbClr val="0085CA"/>
              </a:buClr>
            </a:pPr>
            <a:endParaRPr lang="en-GB" sz="1400" dirty="0">
              <a:solidFill>
                <a:srgbClr val="003E74"/>
              </a:solidFill>
            </a:endParaRPr>
          </a:p>
          <a:p>
            <a:pPr>
              <a:buClr>
                <a:srgbClr val="0085CA"/>
              </a:buClr>
            </a:pPr>
            <a:r>
              <a:rPr lang="en-GB" sz="1400" dirty="0">
                <a:solidFill>
                  <a:srgbClr val="003E74"/>
                </a:solidFill>
              </a:rPr>
              <a:t>To access this area, log into Planon, and navigate to the menu on the left-hand side.</a:t>
            </a:r>
          </a:p>
          <a:p>
            <a:pPr>
              <a:buClr>
                <a:srgbClr val="0085CA"/>
              </a:buClr>
            </a:pPr>
            <a:endParaRPr lang="en-GB" sz="1400" dirty="0">
              <a:solidFill>
                <a:srgbClr val="003E74"/>
              </a:solidFill>
            </a:endParaRPr>
          </a:p>
          <a:p>
            <a:pPr>
              <a:buClr>
                <a:srgbClr val="0085CA"/>
              </a:buClr>
            </a:pPr>
            <a:r>
              <a:rPr lang="en-GB" sz="1400" dirty="0">
                <a:solidFill>
                  <a:srgbClr val="003E74"/>
                </a:solidFill>
              </a:rPr>
              <a:t>Click on “Room Booking” and then “Core – Reservations”.</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pic>
        <p:nvPicPr>
          <p:cNvPr id="3" name="Picture 2">
            <a:extLst>
              <a:ext uri="{FF2B5EF4-FFF2-40B4-BE49-F238E27FC236}">
                <a16:creationId xmlns:a16="http://schemas.microsoft.com/office/drawing/2014/main" id="{D43C1EC2-D531-49F1-B418-B6ABEBA66C47}"/>
              </a:ext>
            </a:extLst>
          </p:cNvPr>
          <p:cNvPicPr>
            <a:picLocks noChangeAspect="1"/>
          </p:cNvPicPr>
          <p:nvPr/>
        </p:nvPicPr>
        <p:blipFill rotWithShape="1">
          <a:blip r:embed="rId2"/>
          <a:srcRect t="6274" r="29375" b="7898"/>
          <a:stretch/>
        </p:blipFill>
        <p:spPr>
          <a:xfrm>
            <a:off x="3424212" y="794382"/>
            <a:ext cx="5448910" cy="3724837"/>
          </a:xfrm>
          <a:prstGeom prst="rect">
            <a:avLst/>
          </a:prstGeom>
          <a:ln>
            <a:solidFill>
              <a:srgbClr val="9D9D9D"/>
            </a:solidFill>
          </a:ln>
        </p:spPr>
      </p:pic>
      <p:sp>
        <p:nvSpPr>
          <p:cNvPr id="2" name="Oval 1">
            <a:extLst>
              <a:ext uri="{FF2B5EF4-FFF2-40B4-BE49-F238E27FC236}">
                <a16:creationId xmlns:a16="http://schemas.microsoft.com/office/drawing/2014/main" id="{7982B996-0A1D-4512-B5F6-FE8CD9CFCBAD}"/>
              </a:ext>
            </a:extLst>
          </p:cNvPr>
          <p:cNvSpPr/>
          <p:nvPr/>
        </p:nvSpPr>
        <p:spPr>
          <a:xfrm>
            <a:off x="3361764" y="2520176"/>
            <a:ext cx="1163171" cy="634954"/>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518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7</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pic>
        <p:nvPicPr>
          <p:cNvPr id="2" name="Picture 1">
            <a:extLst>
              <a:ext uri="{FF2B5EF4-FFF2-40B4-BE49-F238E27FC236}">
                <a16:creationId xmlns:a16="http://schemas.microsoft.com/office/drawing/2014/main" id="{DB1821DD-0737-4BD0-B465-5B163446325C}"/>
              </a:ext>
            </a:extLst>
          </p:cNvPr>
          <p:cNvPicPr>
            <a:picLocks noChangeAspect="1"/>
          </p:cNvPicPr>
          <p:nvPr/>
        </p:nvPicPr>
        <p:blipFill rotWithShape="1">
          <a:blip r:embed="rId2"/>
          <a:srcRect t="1876"/>
          <a:stretch/>
        </p:blipFill>
        <p:spPr>
          <a:xfrm>
            <a:off x="360219" y="1200063"/>
            <a:ext cx="5562600" cy="2698116"/>
          </a:xfrm>
          <a:prstGeom prst="rect">
            <a:avLst/>
          </a:prstGeom>
          <a:ln>
            <a:solidFill>
              <a:srgbClr val="9D9D9D"/>
            </a:solidFill>
          </a:ln>
        </p:spPr>
      </p:pic>
      <p:sp>
        <p:nvSpPr>
          <p:cNvPr id="4" name="Rectangle 3">
            <a:extLst>
              <a:ext uri="{FF2B5EF4-FFF2-40B4-BE49-F238E27FC236}">
                <a16:creationId xmlns:a16="http://schemas.microsoft.com/office/drawing/2014/main" id="{536B6E39-2B56-4D55-A03A-789706FB1B5E}"/>
              </a:ext>
            </a:extLst>
          </p:cNvPr>
          <p:cNvSpPr/>
          <p:nvPr/>
        </p:nvSpPr>
        <p:spPr>
          <a:xfrm>
            <a:off x="1508760" y="1295400"/>
            <a:ext cx="3257204" cy="221674"/>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2B2709-2B45-40FB-B490-FD0E8C37ACF7}"/>
              </a:ext>
            </a:extLst>
          </p:cNvPr>
          <p:cNvSpPr/>
          <p:nvPr/>
        </p:nvSpPr>
        <p:spPr>
          <a:xfrm>
            <a:off x="5922819" y="988516"/>
            <a:ext cx="2860962" cy="3970318"/>
          </a:xfrm>
          <a:prstGeom prst="rect">
            <a:avLst/>
          </a:prstGeom>
        </p:spPr>
        <p:txBody>
          <a:bodyPr wrap="square">
            <a:spAutoFit/>
          </a:bodyPr>
          <a:lstStyle/>
          <a:p>
            <a:pPr>
              <a:buClr>
                <a:srgbClr val="0085CA"/>
              </a:buClr>
            </a:pPr>
            <a:r>
              <a:rPr lang="en-GB" sz="1200" dirty="0">
                <a:solidFill>
                  <a:srgbClr val="003E74"/>
                </a:solidFill>
              </a:rPr>
              <a:t>The menu along the top of the gadget can be thought of as layers, from campus level, down to individual bookings. Each offers an opportunity to filter on what will be seen on the next screen. </a:t>
            </a:r>
          </a:p>
          <a:p>
            <a:pPr>
              <a:buClr>
                <a:srgbClr val="0085CA"/>
              </a:buClr>
            </a:pPr>
            <a:endParaRPr lang="en-GB" sz="1200" dirty="0">
              <a:solidFill>
                <a:srgbClr val="003E74"/>
              </a:solidFill>
            </a:endParaRPr>
          </a:p>
          <a:p>
            <a:r>
              <a:rPr lang="en-GB" sz="1200" b="1" dirty="0">
                <a:solidFill>
                  <a:srgbClr val="003E74"/>
                </a:solidFill>
              </a:rPr>
              <a:t>Summary of screens</a:t>
            </a:r>
          </a:p>
          <a:p>
            <a:pPr marL="285750" indent="-285750">
              <a:buFont typeface="Arial" panose="020B0604020202020204" pitchFamily="34" charset="0"/>
              <a:buChar char="•"/>
            </a:pPr>
            <a:r>
              <a:rPr lang="en-GB" sz="1200" b="1" dirty="0">
                <a:solidFill>
                  <a:srgbClr val="003E74"/>
                </a:solidFill>
              </a:rPr>
              <a:t>Properties</a:t>
            </a:r>
            <a:r>
              <a:rPr lang="en-GB" sz="1200" dirty="0">
                <a:solidFill>
                  <a:srgbClr val="003E74"/>
                </a:solidFill>
              </a:rPr>
              <a:t> – lists campuses and buildings </a:t>
            </a:r>
          </a:p>
          <a:p>
            <a:pPr marL="285750" indent="-285750">
              <a:buFont typeface="Arial" panose="020B0604020202020204" pitchFamily="34" charset="0"/>
              <a:buChar char="•"/>
            </a:pPr>
            <a:r>
              <a:rPr lang="en-GB" sz="1200" b="1" dirty="0">
                <a:solidFill>
                  <a:srgbClr val="003E74"/>
                </a:solidFill>
              </a:rPr>
              <a:t>Floors &amp; spaces </a:t>
            </a:r>
            <a:r>
              <a:rPr lang="en-GB" sz="1200" dirty="0">
                <a:solidFill>
                  <a:srgbClr val="003E74"/>
                </a:solidFill>
              </a:rPr>
              <a:t>– lists floors of buildings</a:t>
            </a:r>
          </a:p>
          <a:p>
            <a:pPr marL="285750" indent="-285750">
              <a:buFont typeface="Arial" panose="020B0604020202020204" pitchFamily="34" charset="0"/>
              <a:buChar char="•"/>
            </a:pPr>
            <a:r>
              <a:rPr lang="en-GB" sz="1200" b="1" dirty="0">
                <a:solidFill>
                  <a:srgbClr val="003E74"/>
                </a:solidFill>
              </a:rPr>
              <a:t>Graphical Planner </a:t>
            </a:r>
            <a:r>
              <a:rPr lang="en-GB" sz="1200" dirty="0">
                <a:solidFill>
                  <a:srgbClr val="003E74"/>
                </a:solidFill>
              </a:rPr>
              <a:t>– lists rooms</a:t>
            </a:r>
          </a:p>
          <a:p>
            <a:pPr marL="742950" lvl="1" indent="-285750">
              <a:buFont typeface="Arial" panose="020B0604020202020204" pitchFamily="34" charset="0"/>
              <a:buChar char="•"/>
            </a:pPr>
            <a:r>
              <a:rPr lang="en-GB" sz="1200" dirty="0">
                <a:solidFill>
                  <a:srgbClr val="003E74"/>
                </a:solidFill>
              </a:rPr>
              <a:t>Graphical planner tab displays bookings per room</a:t>
            </a:r>
          </a:p>
          <a:p>
            <a:pPr marL="742950" lvl="1" indent="-285750">
              <a:buFont typeface="Arial" panose="020B0604020202020204" pitchFamily="34" charset="0"/>
              <a:buChar char="•"/>
            </a:pPr>
            <a:r>
              <a:rPr lang="en-GB" sz="1200" dirty="0">
                <a:solidFill>
                  <a:srgbClr val="003E74"/>
                </a:solidFill>
              </a:rPr>
              <a:t>Data view tab displays room information</a:t>
            </a:r>
          </a:p>
          <a:p>
            <a:pPr marL="285750" indent="-285750">
              <a:buFont typeface="Arial" panose="020B0604020202020204" pitchFamily="34" charset="0"/>
              <a:buChar char="•"/>
            </a:pPr>
            <a:r>
              <a:rPr lang="en-GB" sz="1200" b="1" dirty="0">
                <a:solidFill>
                  <a:srgbClr val="003E74"/>
                </a:solidFill>
              </a:rPr>
              <a:t>Reservations</a:t>
            </a:r>
            <a:r>
              <a:rPr lang="en-GB" sz="1200" dirty="0">
                <a:solidFill>
                  <a:srgbClr val="003E74"/>
                </a:solidFill>
              </a:rPr>
              <a:t> – lists room bookings </a:t>
            </a:r>
          </a:p>
          <a:p>
            <a:pPr>
              <a:buClr>
                <a:srgbClr val="0085CA"/>
              </a:buClr>
            </a:pPr>
            <a:endParaRPr lang="en-GB" sz="1200" dirty="0">
              <a:solidFill>
                <a:srgbClr val="003E74"/>
              </a:solidFill>
            </a:endParaRPr>
          </a:p>
          <a:p>
            <a:pPr>
              <a:buClr>
                <a:srgbClr val="0085CA"/>
              </a:buClr>
            </a:pPr>
            <a:endParaRPr lang="en-GB" sz="1200" dirty="0">
              <a:solidFill>
                <a:srgbClr val="003E74"/>
              </a:solidFill>
            </a:endParaRPr>
          </a:p>
        </p:txBody>
      </p:sp>
    </p:spTree>
    <p:extLst>
      <p:ext uri="{BB962C8B-B14F-4D97-AF65-F5344CB8AC3E}">
        <p14:creationId xmlns:p14="http://schemas.microsoft.com/office/powerpoint/2010/main" val="357264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8</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sp>
        <p:nvSpPr>
          <p:cNvPr id="12" name="Rectangle 11">
            <a:extLst>
              <a:ext uri="{FF2B5EF4-FFF2-40B4-BE49-F238E27FC236}">
                <a16:creationId xmlns:a16="http://schemas.microsoft.com/office/drawing/2014/main" id="{F92B2709-2B45-40FB-B490-FD0E8C37ACF7}"/>
              </a:ext>
            </a:extLst>
          </p:cNvPr>
          <p:cNvSpPr/>
          <p:nvPr/>
        </p:nvSpPr>
        <p:spPr>
          <a:xfrm>
            <a:off x="477981" y="1277222"/>
            <a:ext cx="2431473" cy="2246769"/>
          </a:xfrm>
          <a:prstGeom prst="rect">
            <a:avLst/>
          </a:prstGeom>
        </p:spPr>
        <p:txBody>
          <a:bodyPr wrap="square">
            <a:spAutoFit/>
          </a:bodyPr>
          <a:lstStyle/>
          <a:p>
            <a:r>
              <a:rPr lang="en-GB" sz="1400" b="1" dirty="0">
                <a:solidFill>
                  <a:srgbClr val="003E74"/>
                </a:solidFill>
              </a:rPr>
              <a:t>Properties </a:t>
            </a:r>
            <a:r>
              <a:rPr lang="en-GB" sz="1400" dirty="0">
                <a:solidFill>
                  <a:srgbClr val="003E74"/>
                </a:solidFill>
              </a:rPr>
              <a:t>tab</a:t>
            </a:r>
            <a:r>
              <a:rPr lang="en-GB" sz="1400" b="1" dirty="0">
                <a:solidFill>
                  <a:srgbClr val="003E74"/>
                </a:solidFill>
              </a:rPr>
              <a:t> </a:t>
            </a:r>
            <a:r>
              <a:rPr lang="en-GB" sz="1400" dirty="0">
                <a:solidFill>
                  <a:srgbClr val="003E74"/>
                </a:solidFill>
              </a:rPr>
              <a:t>lists campuses and buildings: </a:t>
            </a:r>
          </a:p>
          <a:p>
            <a:pPr marL="285750" indent="-285750">
              <a:buFont typeface="Arial" panose="020B0604020202020204" pitchFamily="34" charset="0"/>
              <a:buChar char="•"/>
            </a:pPr>
            <a:endParaRPr lang="en-GB" sz="1400" dirty="0">
              <a:solidFill>
                <a:srgbClr val="003E74"/>
              </a:solidFill>
            </a:endParaRPr>
          </a:p>
          <a:p>
            <a:pPr marL="285750" indent="-285750">
              <a:buFont typeface="Arial" panose="020B0604020202020204" pitchFamily="34" charset="0"/>
              <a:buChar char="•"/>
            </a:pPr>
            <a:r>
              <a:rPr lang="en-GB" sz="1400" dirty="0">
                <a:solidFill>
                  <a:srgbClr val="003E74"/>
                </a:solidFill>
              </a:rPr>
              <a:t>To see buildings, click on the arrow to the left of the campus name </a:t>
            </a:r>
          </a:p>
          <a:p>
            <a:pPr marL="285750" indent="-285750">
              <a:buFont typeface="Arial" panose="020B0604020202020204" pitchFamily="34" charset="0"/>
              <a:buChar char="•"/>
            </a:pPr>
            <a:r>
              <a:rPr lang="en-GB" sz="1400" dirty="0">
                <a:solidFill>
                  <a:srgbClr val="003E74"/>
                </a:solidFill>
              </a:rPr>
              <a:t>Select a campus or building to narrow down what is listed on the following screens.</a:t>
            </a:r>
          </a:p>
        </p:txBody>
      </p:sp>
      <p:grpSp>
        <p:nvGrpSpPr>
          <p:cNvPr id="2" name="Group 1">
            <a:extLst>
              <a:ext uri="{FF2B5EF4-FFF2-40B4-BE49-F238E27FC236}">
                <a16:creationId xmlns:a16="http://schemas.microsoft.com/office/drawing/2014/main" id="{499CCAE5-8311-41F7-83D5-08D4EE84803B}"/>
              </a:ext>
            </a:extLst>
          </p:cNvPr>
          <p:cNvGrpSpPr/>
          <p:nvPr/>
        </p:nvGrpSpPr>
        <p:grpSpPr>
          <a:xfrm>
            <a:off x="3076565" y="1171783"/>
            <a:ext cx="5616410" cy="2998037"/>
            <a:chOff x="377027" y="1171783"/>
            <a:chExt cx="5616410" cy="2998037"/>
          </a:xfrm>
        </p:grpSpPr>
        <p:pic>
          <p:nvPicPr>
            <p:cNvPr id="8" name="Picture 7"/>
            <p:cNvPicPr>
              <a:picLocks noChangeAspect="1"/>
            </p:cNvPicPr>
            <p:nvPr/>
          </p:nvPicPr>
          <p:blipFill>
            <a:blip r:embed="rId3"/>
            <a:stretch>
              <a:fillRect/>
            </a:stretch>
          </p:blipFill>
          <p:spPr>
            <a:xfrm>
              <a:off x="377027" y="1171783"/>
              <a:ext cx="5616410" cy="2998037"/>
            </a:xfrm>
            <a:prstGeom prst="rect">
              <a:avLst/>
            </a:prstGeom>
            <a:ln>
              <a:solidFill>
                <a:schemeClr val="bg1">
                  <a:lumMod val="50000"/>
                </a:schemeClr>
              </a:solidFill>
            </a:ln>
          </p:spPr>
        </p:pic>
        <p:sp>
          <p:nvSpPr>
            <p:cNvPr id="10" name="Oval 9">
              <a:extLst>
                <a:ext uri="{FF2B5EF4-FFF2-40B4-BE49-F238E27FC236}">
                  <a16:creationId xmlns:a16="http://schemas.microsoft.com/office/drawing/2014/main" id="{7982B996-0A1D-4512-B5F6-FE8CD9CFCBAD}"/>
                </a:ext>
              </a:extLst>
            </p:cNvPr>
            <p:cNvSpPr/>
            <p:nvPr/>
          </p:nvSpPr>
          <p:spPr>
            <a:xfrm>
              <a:off x="1446097" y="3268980"/>
              <a:ext cx="254688" cy="19659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0BB5448-7676-4B73-81CB-45EE4BDD69D2}"/>
                </a:ext>
              </a:extLst>
            </p:cNvPr>
            <p:cNvSpPr/>
            <p:nvPr/>
          </p:nvSpPr>
          <p:spPr>
            <a:xfrm>
              <a:off x="1432924" y="1262186"/>
              <a:ext cx="894640" cy="30708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740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9</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Navigation in the Back Office</a:t>
            </a:r>
          </a:p>
        </p:txBody>
      </p:sp>
      <p:sp>
        <p:nvSpPr>
          <p:cNvPr id="4" name="Rectangle 3">
            <a:extLst>
              <a:ext uri="{FF2B5EF4-FFF2-40B4-BE49-F238E27FC236}">
                <a16:creationId xmlns:a16="http://schemas.microsoft.com/office/drawing/2014/main" id="{536B6E39-2B56-4D55-A03A-789706FB1B5E}"/>
              </a:ext>
            </a:extLst>
          </p:cNvPr>
          <p:cNvSpPr/>
          <p:nvPr/>
        </p:nvSpPr>
        <p:spPr>
          <a:xfrm>
            <a:off x="1562100" y="1348292"/>
            <a:ext cx="3063240" cy="220980"/>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2B2709-2B45-40FB-B490-FD0E8C37ACF7}"/>
              </a:ext>
            </a:extLst>
          </p:cNvPr>
          <p:cNvSpPr/>
          <p:nvPr/>
        </p:nvSpPr>
        <p:spPr>
          <a:xfrm>
            <a:off x="5458692" y="1171783"/>
            <a:ext cx="3158836" cy="2031325"/>
          </a:xfrm>
          <a:prstGeom prst="rect">
            <a:avLst/>
          </a:prstGeom>
        </p:spPr>
        <p:txBody>
          <a:bodyPr wrap="square">
            <a:spAutoFit/>
          </a:bodyPr>
          <a:lstStyle/>
          <a:p>
            <a:r>
              <a:rPr lang="en-GB" sz="1400" b="1" dirty="0">
                <a:solidFill>
                  <a:srgbClr val="003E74"/>
                </a:solidFill>
              </a:rPr>
              <a:t>Floors and spaces </a:t>
            </a:r>
            <a:r>
              <a:rPr lang="en-GB" sz="1400" dirty="0">
                <a:solidFill>
                  <a:srgbClr val="003E74"/>
                </a:solidFill>
              </a:rPr>
              <a:t>tab lists floors within buildings:</a:t>
            </a:r>
          </a:p>
          <a:p>
            <a:endParaRPr lang="en-GB" sz="1400" dirty="0">
              <a:solidFill>
                <a:srgbClr val="003E74"/>
              </a:solidFill>
            </a:endParaRPr>
          </a:p>
          <a:p>
            <a:pPr marL="285750" indent="-285750">
              <a:buFont typeface="Arial" panose="020B0604020202020204" pitchFamily="34" charset="0"/>
              <a:buChar char="•"/>
            </a:pPr>
            <a:r>
              <a:rPr lang="en-GB" sz="1400" dirty="0">
                <a:solidFill>
                  <a:srgbClr val="003E74"/>
                </a:solidFill>
              </a:rPr>
              <a:t>Select a floor to narrow down what is listed on the Graphical Planner and Reservations screens.</a:t>
            </a:r>
          </a:p>
          <a:p>
            <a:pPr marL="285750" indent="-285750">
              <a:buFont typeface="Arial" panose="020B0604020202020204" pitchFamily="34" charset="0"/>
              <a:buChar char="•"/>
            </a:pPr>
            <a:endParaRPr lang="en-GB" sz="1400" dirty="0">
              <a:solidFill>
                <a:srgbClr val="003E74"/>
              </a:solidFill>
            </a:endParaRPr>
          </a:p>
          <a:p>
            <a:endParaRPr lang="en-GB" sz="1400" dirty="0">
              <a:solidFill>
                <a:srgbClr val="003E74"/>
              </a:solidFill>
            </a:endParaRPr>
          </a:p>
        </p:txBody>
      </p:sp>
      <p:grpSp>
        <p:nvGrpSpPr>
          <p:cNvPr id="2" name="Group 1">
            <a:extLst>
              <a:ext uri="{FF2B5EF4-FFF2-40B4-BE49-F238E27FC236}">
                <a16:creationId xmlns:a16="http://schemas.microsoft.com/office/drawing/2014/main" id="{0E8FB47E-C1AD-483E-B00B-F183BF9A042B}"/>
              </a:ext>
            </a:extLst>
          </p:cNvPr>
          <p:cNvGrpSpPr/>
          <p:nvPr/>
        </p:nvGrpSpPr>
        <p:grpSpPr>
          <a:xfrm>
            <a:off x="466588" y="1067874"/>
            <a:ext cx="4846629" cy="3487992"/>
            <a:chOff x="466588" y="1067874"/>
            <a:chExt cx="4846629" cy="3487992"/>
          </a:xfrm>
        </p:grpSpPr>
        <p:pic>
          <p:nvPicPr>
            <p:cNvPr id="10" name="Picture 9">
              <a:extLst>
                <a:ext uri="{FF2B5EF4-FFF2-40B4-BE49-F238E27FC236}">
                  <a16:creationId xmlns:a16="http://schemas.microsoft.com/office/drawing/2014/main" id="{574983B7-63BF-4DB7-A668-07C3699BAAA1}"/>
                </a:ext>
              </a:extLst>
            </p:cNvPr>
            <p:cNvPicPr>
              <a:picLocks noChangeAspect="1"/>
            </p:cNvPicPr>
            <p:nvPr/>
          </p:nvPicPr>
          <p:blipFill>
            <a:blip r:embed="rId3"/>
            <a:stretch>
              <a:fillRect/>
            </a:stretch>
          </p:blipFill>
          <p:spPr>
            <a:xfrm>
              <a:off x="466588" y="1067874"/>
              <a:ext cx="4846629" cy="3487992"/>
            </a:xfrm>
            <a:prstGeom prst="rect">
              <a:avLst/>
            </a:prstGeom>
            <a:ln>
              <a:solidFill>
                <a:schemeClr val="bg1">
                  <a:lumMod val="75000"/>
                </a:schemeClr>
              </a:solidFill>
            </a:ln>
          </p:spPr>
        </p:pic>
        <p:sp>
          <p:nvSpPr>
            <p:cNvPr id="8" name="Oval 7">
              <a:extLst>
                <a:ext uri="{FF2B5EF4-FFF2-40B4-BE49-F238E27FC236}">
                  <a16:creationId xmlns:a16="http://schemas.microsoft.com/office/drawing/2014/main" id="{76EBD8E4-EFA4-483A-94CC-BDDAD30E17B2}"/>
                </a:ext>
              </a:extLst>
            </p:cNvPr>
            <p:cNvSpPr/>
            <p:nvPr/>
          </p:nvSpPr>
          <p:spPr>
            <a:xfrm>
              <a:off x="1333844" y="1171783"/>
              <a:ext cx="894640" cy="307086"/>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8382521"/>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9B2B3647EE374893E25B04EEAF15B5" ma:contentTypeVersion="34" ma:contentTypeDescription="Create a new document." ma:contentTypeScope="" ma:versionID="329861f8d81c0fcb32086c31b345d1a4">
  <xsd:schema xmlns:xsd="http://www.w3.org/2001/XMLSchema" xmlns:xs="http://www.w3.org/2001/XMLSchema" xmlns:p="http://schemas.microsoft.com/office/2006/metadata/properties" xmlns:ns2="baf26609-a0e3-4c5e-83fc-3388d20ffdad" xmlns:ns3="047490f7-2172-4cee-9502-4cce829236fd" xmlns:ns4="http://schemas.microsoft.com/sharepoint/v4" targetNamespace="http://schemas.microsoft.com/office/2006/metadata/properties" ma:root="true" ma:fieldsID="1ea7dc84dc90676bd9eec8432543e946" ns2:_="" ns3:_="" ns4:_="">
    <xsd:import namespace="baf26609-a0e3-4c5e-83fc-3388d20ffdad"/>
    <xsd:import namespace="047490f7-2172-4cee-9502-4cce829236fd"/>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26609-a0e3-4c5e-83fc-3388d20ffd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490f7-2172-4cee-9502-4cce829236f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4BCBDB-8491-4FA4-9DA6-0AFFE0EB85A3}">
  <ds:schemaRefs>
    <ds:schemaRef ds:uri="http://schemas.microsoft.com/office/2006/metadata/properties"/>
    <ds:schemaRef ds:uri="047490f7-2172-4cee-9502-4cce829236fd"/>
    <ds:schemaRef ds:uri="http://purl.org/dc/terms/"/>
    <ds:schemaRef ds:uri="http://schemas.microsoft.com/sharepoint/v4"/>
    <ds:schemaRef ds:uri="http://schemas.microsoft.com/office/2006/documentManagement/types"/>
    <ds:schemaRef ds:uri="baf26609-a0e3-4c5e-83fc-3388d20ffdad"/>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9206BE3-5271-419C-807F-4908A4595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26609-a0e3-4c5e-83fc-3388d20ffdad"/>
    <ds:schemaRef ds:uri="047490f7-2172-4cee-9502-4cce829236f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9CD0C-C4A4-4A50-AFEE-5CD4DA8C4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2923</TotalTime>
  <Words>3357</Words>
  <Application>Microsoft Office PowerPoint</Application>
  <PresentationFormat>On-screen Show (16:9)</PresentationFormat>
  <Paragraphs>458</Paragraphs>
  <Slides>43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Courier New</vt:lpstr>
      <vt:lpstr>Wingdings</vt:lpstr>
      <vt:lpstr>Imperial College London Theme</vt:lpstr>
      <vt:lpstr>Room Booking</vt:lpstr>
      <vt:lpstr>Contents</vt:lpstr>
      <vt:lpstr>Room Steward Roles &amp; Responsibilities</vt:lpstr>
      <vt:lpstr>Room Steward Roles &amp; Responsibilities</vt:lpstr>
      <vt:lpstr>Navigation in the Back Office</vt:lpstr>
      <vt:lpstr>Navigation in the Back Office</vt:lpstr>
      <vt:lpstr>Navigation in the Back Office</vt:lpstr>
      <vt:lpstr>Navigation in the Back Office</vt:lpstr>
      <vt:lpstr>Navigation in the Back Office</vt:lpstr>
      <vt:lpstr>Navigation in the Back Office</vt:lpstr>
      <vt:lpstr>Navigation in the Back Office</vt:lpstr>
      <vt:lpstr>Navigation in the Back Office - example</vt:lpstr>
      <vt:lpstr>Navigation in the Back Office - example</vt:lpstr>
      <vt:lpstr>Setting up filters</vt:lpstr>
      <vt:lpstr>Setting up a filter – Department level</vt:lpstr>
      <vt:lpstr>Setting up a filter – Department level</vt:lpstr>
      <vt:lpstr>Setting up a filter – Room level</vt:lpstr>
      <vt:lpstr>Setting up a filter – Room level</vt:lpstr>
      <vt:lpstr>Setting up a filter – multiple criteria</vt:lpstr>
      <vt:lpstr>Updating Room Data</vt:lpstr>
      <vt:lpstr>Updating Room Data</vt:lpstr>
      <vt:lpstr>Updating Room Data</vt:lpstr>
      <vt:lpstr>Updating Room Data</vt:lpstr>
      <vt:lpstr>Amending &amp; Cancelling Bookings</vt:lpstr>
      <vt:lpstr>Amending &amp; Cancelling Bookings</vt:lpstr>
      <vt:lpstr>Amending a Booking</vt:lpstr>
      <vt:lpstr>PowerPoint Presentation</vt:lpstr>
      <vt:lpstr>PowerPoint Presentation</vt:lpstr>
      <vt:lpstr>PowerPoint Presentation</vt:lpstr>
      <vt:lpstr>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Updating Room Data – Appendix 1</vt:lpstr>
      <vt:lpstr>Updating Room Data – Appendix 1</vt:lpstr>
      <vt:lpstr>Updating Room Data – Appendix 1</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Hersov, Savannah R</cp:lastModifiedBy>
  <cp:revision>45</cp:revision>
  <cp:lastPrinted>2018-07-12T10:58:04Z</cp:lastPrinted>
  <dcterms:created xsi:type="dcterms:W3CDTF">2017-02-16T14:49:58Z</dcterms:created>
  <dcterms:modified xsi:type="dcterms:W3CDTF">2019-06-04T14:28:50Z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0x0101000F9B2B3647EE374893E25B04EEAF15B5</vt:lpwstr>
  </property>
</Properties>
</file>