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83889" y="1712798"/>
            <a:ext cx="4782184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153661" y="3686766"/>
            <a:ext cx="3884676" cy="765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4901" y="6858"/>
            <a:ext cx="841375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0953" y="1182395"/>
            <a:ext cx="10106660" cy="4156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mailto:s.saunders@imperial.ac.uk" TargetMode="External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jpg"/><Relationship Id="rId9" Type="http://schemas.openxmlformats.org/officeDocument/2006/relationships/image" Target="../media/image7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6.jpg"/><Relationship Id="rId4" Type="http://schemas.openxmlformats.org/officeDocument/2006/relationships/image" Target="../media/image1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4.jpg"/><Relationship Id="rId5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g"/><Relationship Id="rId3" Type="http://schemas.openxmlformats.org/officeDocument/2006/relationships/image" Target="../media/image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Recruitment</a:t>
            </a:r>
            <a:r>
              <a:rPr dirty="0" sz="4000" spc="-204"/>
              <a:t> </a:t>
            </a:r>
            <a:r>
              <a:rPr dirty="0" sz="4000" spc="-10"/>
              <a:t>Workshop </a:t>
            </a:r>
            <a:r>
              <a:rPr dirty="0" sz="4000"/>
              <a:t>Positive</a:t>
            </a:r>
            <a:r>
              <a:rPr dirty="0" sz="4000" spc="-105"/>
              <a:t> </a:t>
            </a:r>
            <a:r>
              <a:rPr dirty="0" sz="4000" spc="-10"/>
              <a:t>Action</a:t>
            </a:r>
            <a:endParaRPr sz="4000"/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000"/>
              <a:t>&amp;</a:t>
            </a:r>
            <a:r>
              <a:rPr dirty="0" sz="4000" spc="-80"/>
              <a:t> </a:t>
            </a:r>
            <a:r>
              <a:rPr dirty="0" sz="4000"/>
              <a:t>“Know</a:t>
            </a:r>
            <a:r>
              <a:rPr dirty="0" sz="4000" spc="-75"/>
              <a:t> </a:t>
            </a:r>
            <a:r>
              <a:rPr dirty="0" sz="4000"/>
              <a:t>Your</a:t>
            </a:r>
            <a:r>
              <a:rPr dirty="0" sz="4000" spc="-75"/>
              <a:t> </a:t>
            </a:r>
            <a:r>
              <a:rPr dirty="0" sz="4000" spc="-10"/>
              <a:t>Pool”</a:t>
            </a:r>
            <a:endParaRPr sz="4000"/>
          </a:p>
        </p:txBody>
      </p:sp>
      <p:grpSp>
        <p:nvGrpSpPr>
          <p:cNvPr id="3" name="object 3" descr=""/>
          <p:cNvGrpSpPr/>
          <p:nvPr/>
        </p:nvGrpSpPr>
        <p:grpSpPr>
          <a:xfrm>
            <a:off x="4067555" y="3815501"/>
            <a:ext cx="4067175" cy="743585"/>
            <a:chOff x="4067555" y="3815501"/>
            <a:chExt cx="4067175" cy="74358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46584" y="3815501"/>
              <a:ext cx="1310267" cy="159219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7555" y="3994403"/>
              <a:ext cx="4066794" cy="34518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63311" y="4213859"/>
              <a:ext cx="1875282" cy="345186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654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600" b="0">
                <a:solidFill>
                  <a:srgbClr val="000000"/>
                </a:solidFill>
                <a:latin typeface="Calibri"/>
                <a:cs typeface="Calibri"/>
              </a:rPr>
              <a:t>Sneha</a:t>
            </a:r>
            <a:r>
              <a:rPr dirty="0" sz="16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spc="-10" b="0">
                <a:solidFill>
                  <a:srgbClr val="000000"/>
                </a:solidFill>
                <a:latin typeface="Calibri"/>
                <a:cs typeface="Calibri"/>
              </a:rPr>
              <a:t>Saunders</a:t>
            </a:r>
            <a:endParaRPr sz="1600">
              <a:latin typeface="Calibri"/>
              <a:cs typeface="Calibri"/>
            </a:endParaRPr>
          </a:p>
          <a:p>
            <a:pPr algn="ctr" marL="6985" marR="5080">
              <a:lnSpc>
                <a:spcPct val="120000"/>
              </a:lnSpc>
              <a:spcBef>
                <a:spcPts val="30"/>
              </a:spcBef>
            </a:pP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Department</a:t>
            </a:r>
            <a:r>
              <a:rPr dirty="0" sz="1200" spc="-50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of</a:t>
            </a:r>
            <a:r>
              <a:rPr dirty="0" sz="1200" spc="-15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Chemical</a:t>
            </a:r>
            <a:r>
              <a:rPr dirty="0" sz="1200" spc="-5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Engineering,</a:t>
            </a:r>
            <a:r>
              <a:rPr dirty="0" sz="1200" spc="-45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Imperial</a:t>
            </a:r>
            <a:r>
              <a:rPr dirty="0" sz="1200" spc="-20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b="0">
                <a:solidFill>
                  <a:srgbClr val="808080"/>
                </a:solidFill>
                <a:latin typeface="Calibri"/>
                <a:cs typeface="Calibri"/>
              </a:rPr>
              <a:t>College</a:t>
            </a:r>
            <a:r>
              <a:rPr dirty="0" sz="1200" spc="-5" b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200" spc="-10" b="0">
                <a:solidFill>
                  <a:srgbClr val="808080"/>
                </a:solidFill>
                <a:latin typeface="Calibri"/>
                <a:cs typeface="Calibri"/>
              </a:rPr>
              <a:t>London </a:t>
            </a:r>
            <a:r>
              <a:rPr dirty="0" sz="1200" spc="-10" b="0">
                <a:solidFill>
                  <a:srgbClr val="808080"/>
                </a:solidFill>
                <a:latin typeface="Calibri"/>
                <a:cs typeface="Calibri"/>
                <a:hlinkClick r:id="rId5"/>
              </a:rPr>
              <a:t>s.saunders@imperial.ac.uk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394715" y="152400"/>
            <a:ext cx="3307079" cy="975360"/>
            <a:chOff x="394715" y="152400"/>
            <a:chExt cx="3307079" cy="975360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715" y="152400"/>
              <a:ext cx="2051304" cy="53949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715" y="256031"/>
              <a:ext cx="3307079" cy="871728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20725" y="5568891"/>
            <a:ext cx="1427777" cy="8789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</a:t>
            </a:r>
            <a:r>
              <a:rPr dirty="0" spc="-40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Ongoing</a:t>
            </a:r>
            <a:r>
              <a:rPr dirty="0" spc="-30"/>
              <a:t> </a:t>
            </a:r>
            <a:r>
              <a:rPr dirty="0"/>
              <a:t>work/Next</a:t>
            </a:r>
            <a:r>
              <a:rPr dirty="0" spc="-30"/>
              <a:t> </a:t>
            </a:r>
            <a:r>
              <a:rPr dirty="0" spc="-10"/>
              <a:t>steps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025" y="688975"/>
            <a:ext cx="5280660" cy="565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Ensure</a:t>
            </a:r>
            <a:r>
              <a:rPr dirty="0" sz="18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we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celebrating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our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diversity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every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channel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299085" marR="14605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Ensure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gender/diversity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balance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001F5F"/>
                </a:solidFill>
                <a:latin typeface="Calibri"/>
                <a:cs typeface="Calibri"/>
              </a:rPr>
              <a:t>ALL</a:t>
            </a:r>
            <a:r>
              <a:rPr dirty="0" sz="1800" spc="-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recruitment panels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14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Cultivate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talent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whole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career</a:t>
            </a:r>
            <a:r>
              <a:rPr dirty="0" sz="18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pipeline: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7562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Supporting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postdoctoral</a:t>
            </a:r>
            <a:r>
              <a:rPr dirty="0" sz="1800" spc="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researchers</a:t>
            </a:r>
            <a:endParaRPr sz="1800">
              <a:latin typeface="Calibri"/>
              <a:cs typeface="Calibri"/>
            </a:endParaRPr>
          </a:p>
          <a:p>
            <a:pPr lvl="2" marL="1213485" indent="-28638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1213485" algn="l"/>
              </a:tabLst>
            </a:pP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Mentoring</a:t>
            </a:r>
            <a:endParaRPr sz="1800">
              <a:latin typeface="Calibri"/>
              <a:cs typeface="Calibri"/>
            </a:endParaRPr>
          </a:p>
          <a:p>
            <a:pPr lvl="2" marL="1213485" indent="-28638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1213485" algn="l"/>
              </a:tabLst>
            </a:pP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Workshops</a:t>
            </a:r>
            <a:endParaRPr sz="1800">
              <a:latin typeface="Calibri"/>
              <a:cs typeface="Calibri"/>
            </a:endParaRPr>
          </a:p>
          <a:p>
            <a:pPr lvl="2" marL="1213485" indent="-28638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12134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Development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opportunities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7562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Career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development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meeting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HoD for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all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4+</a:t>
            </a:r>
            <a:endParaRPr sz="18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years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7562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ED&amp;I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training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all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staff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Improve</a:t>
            </a:r>
            <a:r>
              <a:rPr dirty="0" sz="1800" spc="-6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recruitment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materials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job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packs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335267" y="128015"/>
            <a:ext cx="5503545" cy="3383279"/>
            <a:chOff x="6335267" y="128015"/>
            <a:chExt cx="5503545" cy="338327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35267" y="717803"/>
              <a:ext cx="5260847" cy="279349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48644" y="128015"/>
              <a:ext cx="589788" cy="589788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80251" y="3779520"/>
            <a:ext cx="5261584" cy="27569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 </a:t>
            </a:r>
            <a:r>
              <a:rPr dirty="0" spc="-10"/>
              <a:t>Update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7179" y="3308757"/>
            <a:ext cx="330200" cy="15106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400" b="0">
                <a:solidFill>
                  <a:srgbClr val="001F5F"/>
                </a:solidFill>
                <a:latin typeface="Calibri Light"/>
                <a:cs typeface="Calibri Light"/>
              </a:rPr>
              <a:t>Female</a:t>
            </a:r>
            <a:r>
              <a:rPr dirty="0" sz="2400" spc="-90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001F5F"/>
                </a:solidFill>
                <a:latin typeface="Calibri Light"/>
                <a:cs typeface="Calibri Light"/>
              </a:rPr>
              <a:t>staff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597909" y="1198245"/>
            <a:ext cx="29324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0">
                <a:solidFill>
                  <a:srgbClr val="001F5F"/>
                </a:solidFill>
                <a:latin typeface="Calibri Light"/>
                <a:cs typeface="Calibri Light"/>
              </a:rPr>
              <a:t>Academic</a:t>
            </a:r>
            <a:r>
              <a:rPr dirty="0" sz="2400" spc="-55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400" spc="-10" b="0">
                <a:solidFill>
                  <a:srgbClr val="001F5F"/>
                </a:solidFill>
                <a:latin typeface="Calibri Light"/>
                <a:cs typeface="Calibri Light"/>
              </a:rPr>
              <a:t>staff</a:t>
            </a:r>
            <a:r>
              <a:rPr dirty="0" sz="2400" spc="-70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400" b="0">
                <a:solidFill>
                  <a:srgbClr val="001F5F"/>
                </a:solidFill>
                <a:latin typeface="Calibri Light"/>
                <a:cs typeface="Calibri Light"/>
              </a:rPr>
              <a:t>by</a:t>
            </a:r>
            <a:r>
              <a:rPr dirty="0" sz="2400" spc="-40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400" spc="-10" b="0">
                <a:solidFill>
                  <a:srgbClr val="001F5F"/>
                </a:solidFill>
                <a:latin typeface="Calibri Light"/>
                <a:cs typeface="Calibri Light"/>
              </a:rPr>
              <a:t>grade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128886" y="3017901"/>
            <a:ext cx="2181860" cy="1306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Some</a:t>
            </a:r>
            <a:r>
              <a:rPr dirty="0" sz="1400" spc="-5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larger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variations</a:t>
            </a:r>
            <a:r>
              <a:rPr dirty="0" sz="14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caused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small</a:t>
            </a:r>
            <a:r>
              <a:rPr dirty="0" sz="14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numbers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statistics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just" marL="12700" marR="15240">
              <a:lnSpc>
                <a:spcPct val="100000"/>
              </a:lnSpc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Strong</a:t>
            </a:r>
            <a:r>
              <a:rPr dirty="0" sz="14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positive</a:t>
            </a:r>
            <a:r>
              <a:rPr dirty="0" sz="14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trends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prof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level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(24%,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&gt;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FoE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15%)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well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dirty="0" sz="14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lecturer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level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7022592" y="102107"/>
            <a:ext cx="4754245" cy="2065655"/>
            <a:chOff x="7022592" y="102107"/>
            <a:chExt cx="4754245" cy="2065655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22592" y="169965"/>
              <a:ext cx="4753872" cy="199748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97012" y="102107"/>
              <a:ext cx="2313431" cy="323088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7294626" y="204978"/>
              <a:ext cx="3140710" cy="0"/>
            </a:xfrm>
            <a:custGeom>
              <a:avLst/>
              <a:gdLst/>
              <a:ahLst/>
              <a:cxnLst/>
              <a:rect l="l" t="t" r="r" b="b"/>
              <a:pathLst>
                <a:path w="3140709" h="0">
                  <a:moveTo>
                    <a:pt x="0" y="0"/>
                  </a:moveTo>
                  <a:lnTo>
                    <a:pt x="3140329" y="0"/>
                  </a:lnTo>
                </a:path>
              </a:pathLst>
            </a:custGeom>
            <a:ln w="1905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9831069" y="382651"/>
            <a:ext cx="1151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 b="0">
                <a:solidFill>
                  <a:srgbClr val="001F5F"/>
                </a:solidFill>
                <a:latin typeface="Calibri Light"/>
                <a:cs typeface="Calibri Light"/>
              </a:rPr>
              <a:t>FoE-wide</a:t>
            </a:r>
            <a:endParaRPr sz="2400">
              <a:latin typeface="Calibri Light"/>
              <a:cs typeface="Calibri Light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069847" y="2093976"/>
            <a:ext cx="10811510" cy="4391025"/>
            <a:chOff x="1069847" y="2093976"/>
            <a:chExt cx="10811510" cy="4391025"/>
          </a:xfrm>
        </p:grpSpPr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847" y="2093976"/>
              <a:ext cx="7630668" cy="42443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905743" y="5509260"/>
              <a:ext cx="975359" cy="9753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 </a:t>
            </a:r>
            <a:r>
              <a:rPr dirty="0" spc="-20"/>
              <a:t>breakdown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697218" y="3303777"/>
            <a:ext cx="3660140" cy="16414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all</a:t>
            </a:r>
            <a:r>
              <a:rPr dirty="0" sz="1400" spc="-20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adverts on</a:t>
            </a:r>
            <a:r>
              <a:rPr dirty="0" sz="1400" spc="-25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BBSTEM</a:t>
            </a:r>
            <a:r>
              <a:rPr dirty="0" sz="1400" spc="-35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B8CCE3"/>
                </a:solidFill>
                <a:latin typeface="Calibri"/>
                <a:cs typeface="Calibri"/>
              </a:rPr>
              <a:t>https://bbstem.co.uk/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Black</a:t>
            </a:r>
            <a:r>
              <a:rPr dirty="0" sz="1400" spc="-20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British</a:t>
            </a:r>
            <a:r>
              <a:rPr dirty="0" sz="1400" spc="-10">
                <a:solidFill>
                  <a:srgbClr val="B8CCE3"/>
                </a:solidFill>
                <a:latin typeface="Calibri"/>
                <a:cs typeface="Calibri"/>
              </a:rPr>
              <a:t> Professionals</a:t>
            </a:r>
            <a:r>
              <a:rPr dirty="0" sz="1400">
                <a:solidFill>
                  <a:srgbClr val="B8CCE3"/>
                </a:solidFill>
                <a:latin typeface="Calibri"/>
                <a:cs typeface="Calibri"/>
              </a:rPr>
              <a:t> in</a:t>
            </a:r>
            <a:r>
              <a:rPr dirty="0" sz="1400" spc="-10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B8CCE3"/>
                </a:solidFill>
                <a:latin typeface="Calibri"/>
                <a:cs typeface="Calibri"/>
              </a:rPr>
              <a:t>STEM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400" i="1">
                <a:solidFill>
                  <a:srgbClr val="B8CCE3"/>
                </a:solidFill>
                <a:latin typeface="Calibri"/>
                <a:cs typeface="Calibri"/>
              </a:rPr>
              <a:t>Founded</a:t>
            </a:r>
            <a:r>
              <a:rPr dirty="0" sz="1400" spc="-25" i="1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B8CCE3"/>
                </a:solidFill>
                <a:latin typeface="Calibri"/>
                <a:cs typeface="Calibri"/>
              </a:rPr>
              <a:t>by</a:t>
            </a:r>
            <a:r>
              <a:rPr dirty="0" sz="1400" spc="-20" i="1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B8CCE3"/>
                </a:solidFill>
                <a:latin typeface="Calibri"/>
                <a:cs typeface="Calibri"/>
              </a:rPr>
              <a:t>a</a:t>
            </a:r>
            <a:r>
              <a:rPr dirty="0" sz="1400" spc="-15" i="1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B8CCE3"/>
                </a:solidFill>
                <a:latin typeface="Calibri"/>
                <a:cs typeface="Calibri"/>
              </a:rPr>
              <a:t>ChemEng</a:t>
            </a:r>
            <a:r>
              <a:rPr dirty="0" sz="1400" spc="-20" i="1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B8CCE3"/>
                </a:solidFill>
                <a:latin typeface="Calibri"/>
                <a:cs typeface="Calibri"/>
              </a:rPr>
              <a:t>Alumna!</a:t>
            </a:r>
            <a:r>
              <a:rPr dirty="0" sz="1400" spc="-20" i="1">
                <a:solidFill>
                  <a:srgbClr val="B8CCE3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B8CCE3"/>
                </a:solidFill>
                <a:latin typeface="Wingdings"/>
                <a:cs typeface="Wingdings"/>
              </a:rPr>
              <a:t></a:t>
            </a:r>
            <a:endParaRPr sz="1400">
              <a:latin typeface="Wingdings"/>
              <a:cs typeface="Wingdings"/>
            </a:endParaRPr>
          </a:p>
          <a:p>
            <a:pPr marL="14604">
              <a:lnSpc>
                <a:spcPct val="100000"/>
              </a:lnSpc>
              <a:spcBef>
                <a:spcPts val="944"/>
              </a:spcBef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Positive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F%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trends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supported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absolute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numbers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14604" marR="5080">
              <a:lnSpc>
                <a:spcPct val="100000"/>
              </a:lnSpc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Large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variation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professional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technical</a:t>
            </a:r>
            <a:r>
              <a:rPr dirty="0" sz="14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services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M/F</a:t>
            </a:r>
            <a:r>
              <a:rPr dirty="0" sz="14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distribution;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overall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positive</a:t>
            </a:r>
            <a:r>
              <a:rPr dirty="0" sz="14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trend.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827" y="931163"/>
            <a:ext cx="4785360" cy="275539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827" y="3765803"/>
            <a:ext cx="4783836" cy="275691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6617589" y="925830"/>
            <a:ext cx="166179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Academic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Recruitment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20" b="1">
                <a:latin typeface="Calibri"/>
                <a:cs typeface="Calibri"/>
              </a:rPr>
              <a:t>2019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6613779" y="1115441"/>
          <a:ext cx="294640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1505"/>
                <a:gridCol w="850264"/>
                <a:gridCol w="783590"/>
                <a:gridCol w="61150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Applications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Interviewed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Successful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Male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Female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 descr=""/>
          <p:cNvSpPr txBox="1"/>
          <p:nvPr/>
        </p:nvSpPr>
        <p:spPr>
          <a:xfrm>
            <a:off x="6617589" y="2240661"/>
            <a:ext cx="166179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Academic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Recruitment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20" b="1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6613779" y="2429891"/>
          <a:ext cx="294640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1505"/>
                <a:gridCol w="850264"/>
                <a:gridCol w="783590"/>
                <a:gridCol w="61150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Applications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Interviewed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Successful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Male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Female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 </a:t>
            </a:r>
            <a:r>
              <a:rPr dirty="0" spc="-20"/>
              <a:t>breakdown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699631" y="4065777"/>
            <a:ext cx="3657600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Positive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F%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trends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supported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absolute</a:t>
            </a:r>
            <a:r>
              <a:rPr dirty="0" sz="14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numbers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Large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variation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4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professional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dirty="0" sz="14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technical</a:t>
            </a:r>
            <a:r>
              <a:rPr dirty="0" sz="14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services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M/F</a:t>
            </a:r>
            <a:r>
              <a:rPr dirty="0" sz="14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distribution;</a:t>
            </a:r>
            <a:r>
              <a:rPr dirty="0" sz="14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overall</a:t>
            </a:r>
            <a:r>
              <a:rPr dirty="0" sz="1400" spc="-4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01F5F"/>
                </a:solidFill>
                <a:latin typeface="Calibri"/>
                <a:cs typeface="Calibri"/>
              </a:rPr>
              <a:t>positive</a:t>
            </a:r>
            <a:r>
              <a:rPr dirty="0" sz="14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Calibri"/>
                <a:cs typeface="Calibri"/>
              </a:rPr>
              <a:t>trend.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827" y="931163"/>
            <a:ext cx="4785360" cy="275539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827" y="3765803"/>
            <a:ext cx="4783836" cy="275691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96811" y="989075"/>
            <a:ext cx="4413503" cy="26395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 </a:t>
            </a:r>
            <a:r>
              <a:rPr dirty="0" spc="-20"/>
              <a:t>breakdown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202169" y="4584953"/>
            <a:ext cx="3810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F%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student data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consistently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above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national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average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827" y="931163"/>
            <a:ext cx="4785360" cy="275539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827" y="3765803"/>
            <a:ext cx="4783836" cy="275691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590281" y="656082"/>
            <a:ext cx="31115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Student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data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UG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–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MSc –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PGR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distribution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88608" y="1021080"/>
            <a:ext cx="5382768" cy="342595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901" y="6858"/>
            <a:ext cx="36449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solidFill>
                  <a:srgbClr val="001F5F"/>
                </a:solidFill>
                <a:latin typeface="Calibri Light"/>
                <a:cs typeface="Calibri Light"/>
              </a:rPr>
              <a:t>ChemEng </a:t>
            </a:r>
            <a:r>
              <a:rPr dirty="0" sz="3600" spc="-10" b="0">
                <a:solidFill>
                  <a:srgbClr val="001F5F"/>
                </a:solidFill>
                <a:latin typeface="Calibri Light"/>
                <a:cs typeface="Calibri Light"/>
              </a:rPr>
              <a:t>Approach</a:t>
            </a:r>
            <a:endParaRPr sz="36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5678" y="1353200"/>
            <a:ext cx="6233628" cy="501079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35604" y="869442"/>
            <a:ext cx="59905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45" b="0">
                <a:solidFill>
                  <a:srgbClr val="001F5F"/>
                </a:solidFill>
                <a:latin typeface="Calibri Light"/>
                <a:cs typeface="Calibri Light"/>
              </a:rPr>
              <a:t>Values</a:t>
            </a:r>
            <a:r>
              <a:rPr dirty="0" sz="2800" spc="-90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800" spc="-20" b="0">
                <a:solidFill>
                  <a:srgbClr val="001F5F"/>
                </a:solidFill>
                <a:latin typeface="Calibri Light"/>
                <a:cs typeface="Calibri Light"/>
              </a:rPr>
              <a:t>based</a:t>
            </a:r>
            <a:r>
              <a:rPr dirty="0" sz="2800" spc="-95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800" spc="-35" b="0">
                <a:solidFill>
                  <a:srgbClr val="001F5F"/>
                </a:solidFill>
                <a:latin typeface="Calibri Light"/>
                <a:cs typeface="Calibri Light"/>
              </a:rPr>
              <a:t>recruitment:</a:t>
            </a:r>
            <a:r>
              <a:rPr dirty="0" sz="2800" spc="-85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800" spc="-25" b="0">
                <a:solidFill>
                  <a:srgbClr val="001F5F"/>
                </a:solidFill>
                <a:latin typeface="Calibri Light"/>
                <a:cs typeface="Calibri Light"/>
              </a:rPr>
              <a:t>Inspired</a:t>
            </a:r>
            <a:r>
              <a:rPr dirty="0" sz="2800" spc="-95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800" b="0">
                <a:solidFill>
                  <a:srgbClr val="001F5F"/>
                </a:solidFill>
                <a:latin typeface="Calibri Light"/>
                <a:cs typeface="Calibri Light"/>
              </a:rPr>
              <a:t>by</a:t>
            </a:r>
            <a:r>
              <a:rPr dirty="0" sz="2800" spc="-85" b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dirty="0" sz="2800" spc="-25" b="0">
                <a:solidFill>
                  <a:srgbClr val="001F5F"/>
                </a:solidFill>
                <a:latin typeface="Calibri Light"/>
                <a:cs typeface="Calibri Light"/>
              </a:rPr>
              <a:t>NHS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</a:t>
            </a:r>
            <a:r>
              <a:rPr dirty="0" spc="-70"/>
              <a:t> </a:t>
            </a:r>
            <a:r>
              <a:rPr dirty="0"/>
              <a:t>Approach:</a:t>
            </a:r>
            <a:r>
              <a:rPr dirty="0" spc="-75"/>
              <a:t> </a:t>
            </a:r>
            <a:r>
              <a:rPr dirty="0" spc="-40" i="1">
                <a:latin typeface="Calibri Light"/>
                <a:cs typeface="Calibri Light"/>
              </a:rPr>
              <a:t>Values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i="1">
                <a:latin typeface="Calibri Light"/>
                <a:cs typeface="Calibri Light"/>
              </a:rPr>
              <a:t>based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spc="-25" i="1">
                <a:latin typeface="Calibri Light"/>
                <a:cs typeface="Calibri Light"/>
              </a:rPr>
              <a:t>recruitment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20953" y="1037971"/>
            <a:ext cx="9902825" cy="5194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took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lot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care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with</a:t>
            </a:r>
            <a:r>
              <a:rPr dirty="0" sz="1800" spc="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language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in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 advert,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consciously trying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make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it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gender-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neutral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also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putting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it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through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two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websites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check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Calibri"/>
              <a:cs typeface="Calibri"/>
            </a:endParaRPr>
          </a:p>
          <a:p>
            <a:pPr marL="355600" marR="22225" indent="-342900">
              <a:lnSpc>
                <a:spcPct val="100600"/>
              </a:lnSpc>
              <a:spcBef>
                <a:spcPts val="5"/>
              </a:spcBef>
              <a:buAutoNum type="arabicPeriod" startAt="2"/>
              <a:tabLst>
                <a:tab pos="355600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told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colleagues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encourage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people</a:t>
            </a:r>
            <a:r>
              <a:rPr dirty="0" sz="1800" spc="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in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their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network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apply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think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about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EDI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when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making invitations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F487C"/>
              </a:buClr>
              <a:buFont typeface="Calibri"/>
              <a:buAutoNum type="arabicPeriod" startAt="2"/>
            </a:pPr>
            <a:endParaRPr sz="14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AutoNum type="arabicPeriod" startAt="2"/>
              <a:tabLst>
                <a:tab pos="3549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4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spent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few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minutes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talking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about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unconscious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bias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before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shortlisting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made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sure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have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5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[reasonably]</a:t>
            </a:r>
            <a:r>
              <a:rPr dirty="0" sz="1800" spc="-6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diverse</a:t>
            </a:r>
            <a:r>
              <a:rPr dirty="0" sz="1800" spc="-5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shortlisting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panel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AutoNum type="arabicPeriod" startAt="4"/>
              <a:tabLst>
                <a:tab pos="3549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4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organised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interview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day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so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that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activities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fitted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into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core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working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hours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1F487C"/>
              </a:buClr>
              <a:buFont typeface="Calibri"/>
              <a:buAutoNum type="arabicPeriod" startAt="4"/>
            </a:pPr>
            <a:endParaRPr sz="14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AutoNum type="arabicPeriod" startAt="4"/>
              <a:tabLst>
                <a:tab pos="3549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changed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style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questioning from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more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adversarial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style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more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engaging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inquisitive</a:t>
            </a:r>
            <a:endParaRPr sz="18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style,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e.g.: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lvl="1" marL="812165" indent="-342265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from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“why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do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want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work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here”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“tell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us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about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time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you…”</a:t>
            </a:r>
            <a:endParaRPr sz="1800">
              <a:latin typeface="Calibri"/>
              <a:cs typeface="Calibri"/>
            </a:endParaRPr>
          </a:p>
          <a:p>
            <a:pPr lvl="1" marL="812800" marR="118110" indent="-343535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812800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moving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away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from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time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constrained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questions,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such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as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“in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past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5</a:t>
            </a:r>
            <a:r>
              <a:rPr dirty="0" sz="1800" spc="-2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years”</a:t>
            </a:r>
            <a:r>
              <a:rPr dirty="0" sz="1800" spc="-4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“since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completing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your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PhD”)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1F487C"/>
              </a:buClr>
              <a:buFont typeface="Arial"/>
              <a:buChar char="•"/>
            </a:pPr>
            <a:endParaRPr sz="14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AutoNum type="arabicPeriod" startAt="6"/>
              <a:tabLst>
                <a:tab pos="354965" algn="l"/>
              </a:tabLst>
            </a:pP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We</a:t>
            </a:r>
            <a:r>
              <a:rPr dirty="0" sz="1800" spc="-3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spent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time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talking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about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Dept’s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values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dirty="0" sz="1800" spc="-3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how</a:t>
            </a:r>
            <a:r>
              <a:rPr dirty="0" sz="1800" spc="-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candidates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had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demonstrated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them</a:t>
            </a:r>
            <a:r>
              <a:rPr dirty="0" sz="1800" spc="-1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in</a:t>
            </a:r>
            <a:r>
              <a:rPr dirty="0" sz="1800" spc="-15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dirty="0" sz="1800" spc="-20">
                <a:solidFill>
                  <a:srgbClr val="1F487C"/>
                </a:solidFill>
                <a:latin typeface="Calibri"/>
                <a:cs typeface="Calibri"/>
              </a:rPr>
              <a:t> past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</a:t>
            </a:r>
            <a:r>
              <a:rPr dirty="0" spc="-70"/>
              <a:t> </a:t>
            </a:r>
            <a:r>
              <a:rPr dirty="0"/>
              <a:t>Approach:</a:t>
            </a:r>
            <a:r>
              <a:rPr dirty="0" spc="-75"/>
              <a:t> </a:t>
            </a:r>
            <a:r>
              <a:rPr dirty="0" spc="-40" i="1">
                <a:latin typeface="Calibri Light"/>
                <a:cs typeface="Calibri Light"/>
              </a:rPr>
              <a:t>Values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i="1">
                <a:latin typeface="Calibri Light"/>
                <a:cs typeface="Calibri Light"/>
              </a:rPr>
              <a:t>based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spc="-25" i="1">
                <a:latin typeface="Calibri Light"/>
                <a:cs typeface="Calibri Light"/>
              </a:rPr>
              <a:t>recruitment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6900" y="1117091"/>
            <a:ext cx="5600700" cy="420014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67511" y="2000503"/>
            <a:ext cx="3692525" cy="2403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6223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Provided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dirty="0" sz="18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context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dirty="0" sz="18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how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values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were</a:t>
            </a:r>
            <a:r>
              <a:rPr dirty="0" sz="18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generated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they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14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Explained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use</a:t>
            </a:r>
            <a:r>
              <a:rPr dirty="0" sz="18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values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recruitment</a:t>
            </a:r>
            <a:r>
              <a:rPr dirty="0" sz="18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dirty="0" sz="1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progression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Asked</a:t>
            </a:r>
            <a:r>
              <a:rPr dirty="0" sz="18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candidates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choose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two</a:t>
            </a:r>
            <a:r>
              <a:rPr dirty="0" sz="1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describe how they 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have </a:t>
            </a:r>
            <a:r>
              <a:rPr dirty="0" sz="1800" spc="-10">
                <a:solidFill>
                  <a:srgbClr val="001F5F"/>
                </a:solidFill>
                <a:latin typeface="Calibri"/>
                <a:cs typeface="Calibri"/>
              </a:rPr>
              <a:t>demonstrated</a:t>
            </a:r>
            <a:r>
              <a:rPr dirty="0" sz="1800" spc="-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them</a:t>
            </a:r>
            <a:r>
              <a:rPr dirty="0" sz="1800" spc="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800" spc="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1800" spc="-20">
                <a:solidFill>
                  <a:srgbClr val="001F5F"/>
                </a:solidFill>
                <a:latin typeface="Calibri"/>
                <a:cs typeface="Calibri"/>
              </a:rPr>
              <a:t>past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ChemEng</a:t>
            </a:r>
            <a:r>
              <a:rPr dirty="0" spc="-70"/>
              <a:t> </a:t>
            </a:r>
            <a:r>
              <a:rPr dirty="0"/>
              <a:t>Approach:</a:t>
            </a:r>
            <a:r>
              <a:rPr dirty="0" spc="-75"/>
              <a:t> </a:t>
            </a:r>
            <a:r>
              <a:rPr dirty="0" spc="-40" i="1">
                <a:latin typeface="Calibri Light"/>
                <a:cs typeface="Calibri Light"/>
              </a:rPr>
              <a:t>Values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i="1">
                <a:latin typeface="Calibri Light"/>
                <a:cs typeface="Calibri Light"/>
              </a:rPr>
              <a:t>based</a:t>
            </a:r>
            <a:r>
              <a:rPr dirty="0" spc="-140" i="1">
                <a:latin typeface="Calibri Light"/>
                <a:cs typeface="Calibri Light"/>
              </a:rPr>
              <a:t> </a:t>
            </a:r>
            <a:r>
              <a:rPr dirty="0" spc="-25" i="1">
                <a:latin typeface="Calibri Light"/>
                <a:cs typeface="Calibri Light"/>
              </a:rPr>
              <a:t>recruitment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pc="-10"/>
              <a:t>Outcomes</a:t>
            </a:r>
          </a:p>
          <a:p>
            <a:pPr marL="354965" indent="-342265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354965" algn="l"/>
              </a:tabLst>
            </a:pPr>
            <a:r>
              <a:rPr dirty="0" spc="-10" b="0">
                <a:latin typeface="Calibri"/>
                <a:cs typeface="Calibri"/>
              </a:rPr>
              <a:t>Better</a:t>
            </a:r>
            <a:r>
              <a:rPr dirty="0" spc="-8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balance</a:t>
            </a:r>
            <a:r>
              <a:rPr dirty="0" spc="-6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in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shortlist</a:t>
            </a:r>
          </a:p>
          <a:p>
            <a:pPr marL="355600" marR="386080" indent="-342900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355600" algn="l"/>
              </a:tabLst>
            </a:pPr>
            <a:r>
              <a:rPr dirty="0" spc="-10" b="0">
                <a:latin typeface="Calibri"/>
                <a:cs typeface="Calibri"/>
              </a:rPr>
              <a:t>Positive</a:t>
            </a:r>
            <a:r>
              <a:rPr dirty="0" spc="-9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feedback</a:t>
            </a:r>
            <a:r>
              <a:rPr dirty="0" spc="-9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even</a:t>
            </a:r>
            <a:r>
              <a:rPr dirty="0" spc="-114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from</a:t>
            </a:r>
            <a:r>
              <a:rPr dirty="0" spc="-10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unsuccessful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candidates</a:t>
            </a:r>
            <a:r>
              <a:rPr dirty="0" spc="-10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(some</a:t>
            </a:r>
            <a:r>
              <a:rPr dirty="0" spc="-10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have </a:t>
            </a:r>
            <a:r>
              <a:rPr dirty="0" b="0">
                <a:latin typeface="Calibri"/>
                <a:cs typeface="Calibri"/>
              </a:rPr>
              <a:t>become</a:t>
            </a:r>
            <a:r>
              <a:rPr dirty="0" spc="-10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research</a:t>
            </a:r>
            <a:r>
              <a:rPr dirty="0" spc="-11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collaborators)</a:t>
            </a:r>
          </a:p>
          <a:p>
            <a:pPr marL="355600" marR="5080" indent="-342900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355600" algn="l"/>
              </a:tabLst>
            </a:pPr>
            <a:r>
              <a:rPr dirty="0" spc="-10" b="0">
                <a:latin typeface="Calibri"/>
                <a:cs typeface="Calibri"/>
              </a:rPr>
              <a:t>Better</a:t>
            </a:r>
            <a:r>
              <a:rPr dirty="0" spc="-9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balance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in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final</a:t>
            </a:r>
            <a:r>
              <a:rPr dirty="0" spc="-7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recruitment</a:t>
            </a:r>
            <a:r>
              <a:rPr dirty="0" spc="-4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(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over</a:t>
            </a:r>
            <a:r>
              <a:rPr dirty="0" spc="-7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past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3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rounds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of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academic recruitment:</a:t>
            </a:r>
            <a:r>
              <a:rPr dirty="0" spc="-3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5</a:t>
            </a:r>
            <a:r>
              <a:rPr dirty="0" spc="-5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female,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6</a:t>
            </a:r>
            <a:r>
              <a:rPr dirty="0" spc="-5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male)</a:t>
            </a:r>
          </a:p>
          <a:p>
            <a:pPr marL="354965" indent="-342265">
              <a:lnSpc>
                <a:spcPct val="100000"/>
              </a:lnSpc>
              <a:spcBef>
                <a:spcPts val="1805"/>
              </a:spcBef>
              <a:buAutoNum type="arabicPeriod"/>
              <a:tabLst>
                <a:tab pos="354965" algn="l"/>
              </a:tabLst>
            </a:pPr>
            <a:r>
              <a:rPr dirty="0" spc="-10" b="0">
                <a:latin typeface="Calibri"/>
                <a:cs typeface="Calibri"/>
              </a:rPr>
              <a:t>Positive</a:t>
            </a:r>
            <a:r>
              <a:rPr dirty="0" spc="-9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impression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of</a:t>
            </a:r>
            <a:r>
              <a:rPr dirty="0" spc="-11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department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before</a:t>
            </a:r>
            <a:r>
              <a:rPr dirty="0" spc="-10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starting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05743" y="5509259"/>
            <a:ext cx="975359" cy="9753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Cabral, Joao P</dc:creator>
  <dc:title>PowerPoint Presentation</dc:title>
  <dcterms:created xsi:type="dcterms:W3CDTF">2023-08-08T11:18:43Z</dcterms:created>
  <dcterms:modified xsi:type="dcterms:W3CDTF">2023-08-08T11:18:43Z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2023-08-08T00:00:00Z</vt:filetime>
  </property>
  <property fmtid="{D5CDD505-2E9C-101B-9397-08002B2CF9AE}" pid="5" name="Producer">
    <vt:lpwstr>Microsoft® PowerPoint® for Microsoft 365</vt:lpwstr>
  </property>
</Properties>
</file>