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28"/>
  </p:notesMasterIdLst>
  <p:sldIdLst>
    <p:sldId id="256" r:id="rId8"/>
    <p:sldId id="257" r:id="rId9"/>
    <p:sldId id="322" r:id="rId10"/>
    <p:sldId id="345" r:id="rId11"/>
    <p:sldId id="261" r:id="rId12"/>
    <p:sldId id="305" r:id="rId13"/>
    <p:sldId id="351" r:id="rId14"/>
    <p:sldId id="352" r:id="rId15"/>
    <p:sldId id="357" r:id="rId16"/>
    <p:sldId id="343" r:id="rId17"/>
    <p:sldId id="353" r:id="rId18"/>
    <p:sldId id="320" r:id="rId19"/>
    <p:sldId id="339" r:id="rId20"/>
    <p:sldId id="341" r:id="rId21"/>
    <p:sldId id="337" r:id="rId22"/>
    <p:sldId id="333" r:id="rId23"/>
    <p:sldId id="335" r:id="rId24"/>
    <p:sldId id="330" r:id="rId25"/>
    <p:sldId id="331" r:id="rId26"/>
    <p:sldId id="344" r:id="rId2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ppard, Rodney J" initials="CRJ" lastIdx="1" clrIdx="0">
    <p:extLst>
      <p:ext uri="{19B8F6BF-5375-455C-9EA6-DF929625EA0E}">
        <p15:presenceInfo xmlns:p15="http://schemas.microsoft.com/office/powerpoint/2012/main" userId="S::rcoppard@ic.ac.uk::24e516f8-2614-4957-a0a9-224e0111cd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B31F6-65CB-4498-BBF2-5F3E7D893C20}" v="1" dt="2023-02-07T12:02:21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2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13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C9BF1AE6-FDEB-432F-A844-A85A9BAEC88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60FE96F-CE23-4ED2-98C4-197B37AAE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4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E96F-CE23-4ED2-98C4-197B37AAE75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6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0FE96F-CE23-4ED2-98C4-197B37AAE75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50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E96F-CE23-4ED2-98C4-197B37AAE75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46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0FE96F-CE23-4ED2-98C4-197B37AAE75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4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C8AA-CB18-4DFF-B306-53CB6FC9D3ED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33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6D9D-70FD-4576-83EB-6D9C25E7781D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6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59A0-D396-494C-B11C-FA915C42CDFB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588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1EB9-5847-4A88-AF3C-FF17EE8277E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2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6B86-1B91-43F0-B2A2-33F295ED772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96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61A77-A0DB-44B6-9E3F-772377D411A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124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595F-9437-4473-9689-0D443682A8B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50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48E6-F073-4076-A80B-194BF993AD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53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3CC8C-0ED0-455A-B6B9-335302216C0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B973E-A00F-40DE-84D0-E0A3A5986DA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56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2EF5-F35D-4B67-9F77-A59DD91388A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9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83E2-5D84-445F-8F5D-03B15D86AB5F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61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4EA-22F6-41F4-A354-2E6DBFA300F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64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9AE8-C4B0-4B42-BBF8-DCB266D27C2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34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61A3-F2CC-497D-9F43-1BEFC61A04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23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897D-C9A9-43A9-8EE4-7F1F71E59D0D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192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109D-FEF4-411C-8195-AF218358F7AE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905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9B93-EB3F-457A-87C9-730F73AA0422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434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11D5-C2DC-4AC7-BDED-CFE8F86E9968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872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AFD-C1BE-4A59-9911-115EDCB756C8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560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206-A715-4126-8DD8-E3AA3D3B6413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4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2EB2-AB30-4C35-97FE-CAAFD43C6F9C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4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AEC6-CE05-4EF1-B58B-3CA6497CD363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4D60-7D88-46A4-AF0B-C94CD7DABC20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821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1048-2675-42E4-A0CC-1AE88781C2AE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2064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7137-BFB9-4377-9605-47823A337F2D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224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6BF6-7218-406E-9B6D-456E9D7E0AA5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2185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2AD0-C82A-4971-A21A-4A8DB49AD7AD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27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E35F4-21A0-407C-877B-4FEF8C81EE2F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1997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2CD-E477-42F4-87E3-60BF6D647102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1328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A2F6-1803-4C0C-AFC0-0FB4A84974CD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164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FD69-988D-46C2-BC4F-F2546E4DC133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4296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6260-2069-45EA-8F89-C0393B752918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7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1076-0C27-4179-A412-0A602B379166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781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0AE2-829C-481F-BE03-DEC9052CCB4F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0915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6A91-FC43-4275-A9C8-6224081D3DDE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4144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DC6C7-D7A6-45EE-9900-61CDA3B0E550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4609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BCA0-C429-4672-BD1D-93998A2B5C69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9042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0C64-6FA1-414F-B164-8026673A59CB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87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BAC0-16D5-4279-B7BF-E5C664E86D16}" type="datetime1">
              <a:rPr lang="en-GB" smtClean="0"/>
              <a:t>13/02/2023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1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B461-718F-4832-AFD3-55C8492F08F9}" type="datetime1">
              <a:rPr lang="en-GB" smtClean="0"/>
              <a:t>13/02/2023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65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1524-1265-4F36-8809-88ACC2C20276}" type="datetime1">
              <a:rPr lang="en-GB" smtClean="0"/>
              <a:t>13/02/2023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31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13B5-8BF1-4E4E-BE2D-C57BB55DC85F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14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CD31-4548-4676-87BF-F010D32FCBD2}" type="datetime1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89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CD17-76D5-43FF-BADF-69406201F2FE}" type="datetime1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853-415B-4AAD-AD95-7367008CC2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5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CDB99-7180-4724-B39F-6B3A88CABF3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13/02/2023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November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32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1BA78-B817-434A-BBD1-624F8A2175A5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46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BFFD1-033B-4E12-B7A3-06DC13D0F740}" type="datetime1">
              <a:rPr lang="en-GB" smtClean="0"/>
              <a:t>13/02/2023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853-415B-4AAD-AD95-7367008CC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>
            <a:cxnSpLocks/>
          </p:cNvCxnSpPr>
          <p:nvPr/>
        </p:nvCxnSpPr>
        <p:spPr>
          <a:xfrm>
            <a:off x="7465062" y="1361922"/>
            <a:ext cx="761363" cy="74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/>
            <a:stCxn id="7" idx="2"/>
          </p:cNvCxnSpPr>
          <p:nvPr/>
        </p:nvCxnSpPr>
        <p:spPr>
          <a:xfrm flipH="1">
            <a:off x="6079000" y="1687715"/>
            <a:ext cx="8533" cy="3957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127193" y="5626901"/>
            <a:ext cx="203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864140" y="4072119"/>
            <a:ext cx="21759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748110" y="3313959"/>
            <a:ext cx="3055413" cy="39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  <a:stCxn id="46" idx="3"/>
            <a:endCxn id="69" idx="1"/>
          </p:cNvCxnSpPr>
          <p:nvPr/>
        </p:nvCxnSpPr>
        <p:spPr>
          <a:xfrm flipV="1">
            <a:off x="5129114" y="4883917"/>
            <a:ext cx="1947947" cy="29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  <a:stCxn id="15" idx="3"/>
          </p:cNvCxnSpPr>
          <p:nvPr/>
        </p:nvCxnSpPr>
        <p:spPr>
          <a:xfrm>
            <a:off x="5114869" y="2429290"/>
            <a:ext cx="22117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/>
              <a:t>Estates Operations </a:t>
            </a:r>
          </a:p>
          <a:p>
            <a:pPr algn="r"/>
            <a:r>
              <a:rPr lang="en-GB" sz="1600"/>
              <a:t>Organisational Charts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747270" y="1016232"/>
            <a:ext cx="2144946" cy="683140"/>
            <a:chOff x="4486276" y="1188072"/>
            <a:chExt cx="3076574" cy="593103"/>
          </a:xfrm>
        </p:grpSpPr>
        <p:sp>
          <p:nvSpPr>
            <p:cNvPr id="12" name="Rounded Rectangle 11"/>
            <p:cNvSpPr/>
            <p:nvPr/>
          </p:nvSpPr>
          <p:spPr>
            <a:xfrm>
              <a:off x="4486276" y="1188072"/>
              <a:ext cx="3076574" cy="59310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86276" y="1219200"/>
              <a:ext cx="307657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>
                  <a:cs typeface="Arial" panose="020B0604020202020204" pitchFamily="34" charset="0"/>
                </a:rPr>
                <a:t>Anne-Marie Clarke</a:t>
              </a:r>
            </a:p>
            <a:p>
              <a:pPr algn="ctr"/>
              <a:r>
                <a:rPr lang="en-GB" sz="1100">
                  <a:cs typeface="Arial" panose="020B0604020202020204" pitchFamily="34" charset="0"/>
                </a:rPr>
                <a:t>PA TO DIRECTOR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038295" y="2102103"/>
            <a:ext cx="3076574" cy="654373"/>
            <a:chOff x="4486276" y="1171575"/>
            <a:chExt cx="3076574" cy="609600"/>
          </a:xfrm>
          <a:noFill/>
        </p:grpSpPr>
        <p:sp>
          <p:nvSpPr>
            <p:cNvPr id="15" name="Rounded Rectangle 14"/>
            <p:cNvSpPr/>
            <p:nvPr/>
          </p:nvSpPr>
          <p:spPr>
            <a:xfrm>
              <a:off x="4486276" y="1171575"/>
              <a:ext cx="3076574" cy="6096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86276" y="1171575"/>
              <a:ext cx="3076574" cy="58777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Lizzy Hand</a:t>
              </a:r>
            </a:p>
            <a:p>
              <a:pPr algn="ctr"/>
              <a:r>
                <a:rPr lang="en-GB" sz="1100" dirty="0"/>
                <a:t>HEAD OF BUILDING OPERATIONS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1 </a:t>
              </a: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2043043" y="2940901"/>
            <a:ext cx="3076574" cy="6399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2043043" y="3760023"/>
            <a:ext cx="3076574" cy="6717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/>
          <p:cNvGrpSpPr/>
          <p:nvPr/>
        </p:nvGrpSpPr>
        <p:grpSpPr>
          <a:xfrm>
            <a:off x="7052364" y="2963025"/>
            <a:ext cx="3088126" cy="662540"/>
            <a:chOff x="4474724" y="1171574"/>
            <a:chExt cx="3088126" cy="636475"/>
          </a:xfrm>
        </p:grpSpPr>
        <p:sp>
          <p:nvSpPr>
            <p:cNvPr id="33" name="Rounded Rectangle 32"/>
            <p:cNvSpPr/>
            <p:nvPr/>
          </p:nvSpPr>
          <p:spPr>
            <a:xfrm>
              <a:off x="4486276" y="1171574"/>
              <a:ext cx="3076574" cy="63647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474724" y="1191712"/>
              <a:ext cx="3076574" cy="606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Chand Patel Acting</a:t>
              </a:r>
            </a:p>
            <a:p>
              <a:pPr algn="ctr"/>
              <a:r>
                <a:rPr lang="en-GB" sz="1100" dirty="0">
                  <a:cs typeface="Arial" panose="020B0604020202020204" pitchFamily="34" charset="0"/>
                </a:rPr>
                <a:t>HEAD OF PROPERTY 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063916" y="2098940"/>
            <a:ext cx="3076574" cy="657066"/>
            <a:chOff x="4486276" y="1171575"/>
            <a:chExt cx="3076574" cy="609600"/>
          </a:xfrm>
        </p:grpSpPr>
        <p:sp>
          <p:nvSpPr>
            <p:cNvPr id="36" name="Rounded Rectangle 35"/>
            <p:cNvSpPr/>
            <p:nvPr/>
          </p:nvSpPr>
          <p:spPr>
            <a:xfrm>
              <a:off x="4486276" y="1171575"/>
              <a:ext cx="3076574" cy="609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86276" y="1171575"/>
              <a:ext cx="3076574" cy="58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John Field</a:t>
              </a:r>
            </a:p>
            <a:p>
              <a:pPr algn="ctr"/>
              <a:r>
                <a:rPr lang="en-GB" sz="1100" dirty="0">
                  <a:cs typeface="Arial" panose="020B0604020202020204" pitchFamily="34" charset="0"/>
                </a:rPr>
                <a:t>HEAD OF FIRE &amp; SAFETY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2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030809" y="3782219"/>
            <a:ext cx="8113446" cy="679297"/>
            <a:chOff x="-505981" y="1246391"/>
            <a:chExt cx="8113446" cy="733396"/>
          </a:xfrm>
          <a:noFill/>
        </p:grpSpPr>
        <p:sp>
          <p:nvSpPr>
            <p:cNvPr id="39" name="Rounded Rectangle 38"/>
            <p:cNvSpPr/>
            <p:nvPr/>
          </p:nvSpPr>
          <p:spPr>
            <a:xfrm>
              <a:off x="4530891" y="1246391"/>
              <a:ext cx="3076574" cy="73339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-505981" y="1276718"/>
              <a:ext cx="3076574" cy="68119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Nic Dent </a:t>
              </a:r>
            </a:p>
            <a:p>
              <a:pPr algn="ctr"/>
              <a:r>
                <a:rPr lang="en-GB" sz="1100" dirty="0">
                  <a:cs typeface="Arial" panose="020B0604020202020204" pitchFamily="34" charset="0"/>
                </a:rPr>
                <a:t>HEAD OF SOFT SERVICES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5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1</a:t>
            </a:fld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926419" y="2934483"/>
            <a:ext cx="3076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cs typeface="Arial" panose="020B0604020202020204" pitchFamily="34" charset="0"/>
              </a:rPr>
              <a:t>Rak</a:t>
            </a:r>
            <a:r>
              <a:rPr lang="en-GB" sz="1400" dirty="0">
                <a:cs typeface="Arial" panose="020B0604020202020204" pitchFamily="34" charset="0"/>
              </a:rPr>
              <a:t> Patel </a:t>
            </a:r>
          </a:p>
          <a:p>
            <a:pPr algn="ctr"/>
            <a:r>
              <a:rPr lang="en-GB" sz="1100" dirty="0">
                <a:cs typeface="Arial" panose="020B0604020202020204" pitchFamily="34" charset="0"/>
              </a:rPr>
              <a:t>HEAD OF MAINTENANCE OPERATION</a:t>
            </a:r>
          </a:p>
          <a:p>
            <a:pPr algn="ctr"/>
            <a:r>
              <a:rPr lang="en-GB" sz="1000" dirty="0">
                <a:cs typeface="Arial" panose="020B0604020202020204" pitchFamily="34" charset="0"/>
              </a:rPr>
              <a:t>Sub-chart 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0310" y="638142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062037" y="3834305"/>
            <a:ext cx="8045119" cy="1378209"/>
            <a:chOff x="4514855" y="473104"/>
            <a:chExt cx="8070029" cy="1378209"/>
          </a:xfrm>
        </p:grpSpPr>
        <p:sp>
          <p:nvSpPr>
            <p:cNvPr id="46" name="Rounded Rectangle 45"/>
            <p:cNvSpPr/>
            <p:nvPr/>
          </p:nvSpPr>
          <p:spPr>
            <a:xfrm>
              <a:off x="4514855" y="1200116"/>
              <a:ext cx="3076574" cy="65119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508310" y="473104"/>
              <a:ext cx="3076574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Shauna Murphy</a:t>
              </a:r>
            </a:p>
            <a:p>
              <a:pPr algn="ctr"/>
              <a:r>
                <a:rPr lang="en-GB" sz="1050" dirty="0">
                  <a:cs typeface="Arial" panose="020B0604020202020204" pitchFamily="34" charset="0"/>
                </a:rPr>
                <a:t>HEAD OF SPACE MANAGEMENT &amp; PLANNING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6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047792" y="4597431"/>
            <a:ext cx="8078435" cy="1369601"/>
            <a:chOff x="4542528" y="507284"/>
            <a:chExt cx="8103449" cy="1369601"/>
          </a:xfrm>
          <a:noFill/>
        </p:grpSpPr>
        <p:sp>
          <p:nvSpPr>
            <p:cNvPr id="54" name="Rounded Rectangle 53"/>
            <p:cNvSpPr/>
            <p:nvPr/>
          </p:nvSpPr>
          <p:spPr>
            <a:xfrm>
              <a:off x="4542528" y="1235465"/>
              <a:ext cx="3076574" cy="6414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569403" y="507284"/>
              <a:ext cx="3076574" cy="623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Adam Srodzinski</a:t>
              </a:r>
            </a:p>
            <a:p>
              <a:pPr algn="ctr"/>
              <a:r>
                <a:rPr lang="en-GB" sz="1050" dirty="0">
                  <a:cs typeface="Arial" panose="020B0604020202020204" pitchFamily="34" charset="0"/>
                </a:rPr>
                <a:t>HEAD OF PROJECTS DELIVERY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8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10003" y="1011926"/>
            <a:ext cx="2755059" cy="675789"/>
            <a:chOff x="4486276" y="1171575"/>
            <a:chExt cx="3076574" cy="563954"/>
          </a:xfrm>
        </p:grpSpPr>
        <p:sp>
          <p:nvSpPr>
            <p:cNvPr id="7" name="Rounded Rectangle 6"/>
            <p:cNvSpPr/>
            <p:nvPr/>
          </p:nvSpPr>
          <p:spPr>
            <a:xfrm>
              <a:off x="4486276" y="1171576"/>
              <a:ext cx="3076574" cy="56395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86276" y="1171575"/>
              <a:ext cx="307657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Nick Roalfe</a:t>
              </a:r>
            </a:p>
            <a:p>
              <a:pPr algn="ctr"/>
              <a:r>
                <a:rPr lang="en-GB" sz="1100" dirty="0">
                  <a:cs typeface="Arial" panose="020B0604020202020204" pitchFamily="34" charset="0"/>
                </a:rPr>
                <a:t>DIRECTOR OF ESTATES OPERATIONS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129896" y="5321573"/>
            <a:ext cx="8001097" cy="663048"/>
            <a:chOff x="-524843" y="785653"/>
            <a:chExt cx="8025872" cy="727231"/>
          </a:xfrm>
        </p:grpSpPr>
        <p:sp>
          <p:nvSpPr>
            <p:cNvPr id="50" name="Rounded Rectangle 49"/>
            <p:cNvSpPr/>
            <p:nvPr/>
          </p:nvSpPr>
          <p:spPr>
            <a:xfrm>
              <a:off x="4424455" y="785653"/>
              <a:ext cx="3076574" cy="72605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-524843" y="829306"/>
              <a:ext cx="3076574" cy="683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Roy Dickerson </a:t>
              </a:r>
            </a:p>
            <a:p>
              <a:pPr algn="ctr"/>
              <a:r>
                <a:rPr lang="en-GB" sz="1050" dirty="0">
                  <a:cs typeface="Arial" panose="020B0604020202020204" pitchFamily="34" charset="0"/>
                </a:rPr>
                <a:t>HEAD OF STRATEGIC INFRASTRUCTURE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9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7000651" y="5356631"/>
            <a:ext cx="3067077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cs typeface="Arial" panose="020B0604020202020204" pitchFamily="34" charset="0"/>
              </a:rPr>
              <a:t>Fergal Burke</a:t>
            </a:r>
          </a:p>
          <a:p>
            <a:pPr algn="ctr"/>
            <a:r>
              <a:rPr lang="en-GB" sz="1050" dirty="0">
                <a:cs typeface="Arial" panose="020B0604020202020204" pitchFamily="34" charset="0"/>
              </a:rPr>
              <a:t>HEAD OF MASTERPLANNING DELIVERY</a:t>
            </a:r>
          </a:p>
          <a:p>
            <a:pPr algn="ctr"/>
            <a:r>
              <a:rPr lang="en-GB" sz="1050" dirty="0">
                <a:cs typeface="Arial" panose="020B0604020202020204" pitchFamily="34" charset="0"/>
              </a:rPr>
              <a:t>Sub-chart 10</a:t>
            </a:r>
          </a:p>
          <a:p>
            <a:pPr algn="ctr"/>
            <a:endParaRPr lang="en-GB" sz="1050" dirty="0">
              <a:cs typeface="Arial" panose="020B0604020202020204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052540" y="4552862"/>
            <a:ext cx="8091598" cy="658948"/>
            <a:chOff x="-518358" y="1334742"/>
            <a:chExt cx="8116652" cy="775035"/>
          </a:xfrm>
        </p:grpSpPr>
        <p:sp>
          <p:nvSpPr>
            <p:cNvPr id="70" name="TextBox 69"/>
            <p:cNvSpPr txBox="1"/>
            <p:nvPr/>
          </p:nvSpPr>
          <p:spPr>
            <a:xfrm>
              <a:off x="-518358" y="1334742"/>
              <a:ext cx="3076574" cy="733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cs typeface="Arial" panose="020B0604020202020204" pitchFamily="34" charset="0"/>
                </a:rPr>
                <a:t>Andy Hammond</a:t>
              </a:r>
            </a:p>
            <a:p>
              <a:pPr algn="ctr"/>
              <a:r>
                <a:rPr lang="en-GB" sz="1050" dirty="0">
                  <a:cs typeface="Arial" panose="020B0604020202020204" pitchFamily="34" charset="0"/>
                </a:rPr>
                <a:t>HEAD OF ENGINEERING, ENERGY &amp; ENVIRONMENT</a:t>
              </a:r>
            </a:p>
            <a:p>
              <a:pPr algn="ctr"/>
              <a:r>
                <a:rPr lang="en-GB" sz="1000" dirty="0">
                  <a:cs typeface="Arial" panose="020B0604020202020204" pitchFamily="34" charset="0"/>
                </a:rPr>
                <a:t>Sub-chart 7 </a:t>
              </a: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521720" y="1338461"/>
              <a:ext cx="3076574" cy="77131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35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2370976" y="3501271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314496" y="2340062"/>
            <a:ext cx="0" cy="396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310977" y="2340062"/>
            <a:ext cx="0" cy="396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61791" y="1730974"/>
            <a:ext cx="3728" cy="618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2592" y="229929"/>
            <a:ext cx="4325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Maintenance – </a:t>
            </a:r>
            <a:r>
              <a:rPr kumimoji="0" lang="en-GB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White City and Silwood Park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2497400" y="3961142"/>
            <a:ext cx="2421842" cy="713291"/>
            <a:chOff x="4837369" y="709863"/>
            <a:chExt cx="1689355" cy="507702"/>
          </a:xfrm>
        </p:grpSpPr>
        <p:sp>
          <p:nvSpPr>
            <p:cNvPr id="61" name="Rounded Rectangle 60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41508" y="724664"/>
              <a:ext cx="1685216" cy="492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David Eaton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CARPENTER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97400" y="4674433"/>
            <a:ext cx="2421841" cy="713291"/>
            <a:chOff x="4837369" y="709863"/>
            <a:chExt cx="1689355" cy="507702"/>
          </a:xfrm>
        </p:grpSpPr>
        <p:sp>
          <p:nvSpPr>
            <p:cNvPr id="64" name="Rounded Rectangle 63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41508" y="724664"/>
              <a:ext cx="1685216" cy="492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Lee Horsburgh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OPERATIVE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69574" y="2528357"/>
            <a:ext cx="2413450" cy="707127"/>
            <a:chOff x="4837369" y="709863"/>
            <a:chExt cx="1689354" cy="503315"/>
          </a:xfrm>
        </p:grpSpPr>
        <p:sp>
          <p:nvSpPr>
            <p:cNvPr id="67" name="Rounded Rectangle 66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41507" y="731229"/>
              <a:ext cx="1685216" cy="481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Peter Szpur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SUPERVISOR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SILWOOD PARK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574079" y="1501047"/>
            <a:ext cx="3043842" cy="707428"/>
            <a:chOff x="4837369" y="709863"/>
            <a:chExt cx="1689355" cy="503528"/>
          </a:xfrm>
        </p:grpSpPr>
        <p:sp>
          <p:nvSpPr>
            <p:cNvPr id="70" name="Rounded Rectangle 69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41508" y="731444"/>
              <a:ext cx="1685216" cy="481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Rak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Patel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HEAD OF MAINTENANCE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(Residence &amp; Sports)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492637" y="3227579"/>
            <a:ext cx="2416249" cy="851791"/>
            <a:chOff x="4837369" y="709863"/>
            <a:chExt cx="1689355" cy="606283"/>
          </a:xfrm>
        </p:grpSpPr>
        <p:sp>
          <p:nvSpPr>
            <p:cNvPr id="22" name="Rounded Rectangle 21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41508" y="724664"/>
              <a:ext cx="1685216" cy="591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Mark Curley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PLUMBER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036335" y="2530071"/>
            <a:ext cx="2413450" cy="568627"/>
            <a:chOff x="4837369" y="709863"/>
            <a:chExt cx="1689354" cy="404734"/>
          </a:xfrm>
        </p:grpSpPr>
        <p:sp>
          <p:nvSpPr>
            <p:cNvPr id="31" name="Rounded Rectangle 30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41507" y="731229"/>
              <a:ext cx="1685216" cy="383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Herbie Lewis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WHITE CITY CAMPUS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472871" y="3227578"/>
            <a:ext cx="2413450" cy="691738"/>
            <a:chOff x="4837369" y="709863"/>
            <a:chExt cx="1689354" cy="492362"/>
          </a:xfrm>
        </p:grpSpPr>
        <p:sp>
          <p:nvSpPr>
            <p:cNvPr id="34" name="Rounded Rectangle 33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41507" y="731229"/>
              <a:ext cx="1685216" cy="47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Chris Khan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SUPERVISOR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BUILDING 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V="1">
            <a:off x="3310977" y="2340062"/>
            <a:ext cx="6000663" cy="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366211" y="3089578"/>
            <a:ext cx="4628" cy="18622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373569" y="4194072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370395" y="495186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>
            <a:off x="8342070" y="3509662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8354347" y="3102732"/>
            <a:ext cx="0" cy="2017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8490889" y="4020719"/>
            <a:ext cx="2421841" cy="713291"/>
            <a:chOff x="4837369" y="709863"/>
            <a:chExt cx="1689355" cy="507702"/>
          </a:xfrm>
        </p:grpSpPr>
        <p:sp>
          <p:nvSpPr>
            <p:cNvPr id="46" name="Rounded Rectangle 45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41508" y="724664"/>
              <a:ext cx="1685216" cy="492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SUPERVISOR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BUILDING C</a:t>
              </a: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56" name="Straight Connector 55"/>
          <p:cNvCxnSpPr>
            <a:cxnSpLocks/>
            <a:stCxn id="52" idx="1"/>
          </p:cNvCxnSpPr>
          <p:nvPr/>
        </p:nvCxnSpPr>
        <p:spPr>
          <a:xfrm flipH="1">
            <a:off x="8354345" y="5120235"/>
            <a:ext cx="14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355443D-6D48-4E44-9C83-F25E712E84C4}"/>
              </a:ext>
            </a:extLst>
          </p:cNvPr>
          <p:cNvGrpSpPr/>
          <p:nvPr/>
        </p:nvGrpSpPr>
        <p:grpSpPr>
          <a:xfrm>
            <a:off x="8490889" y="4822441"/>
            <a:ext cx="2421841" cy="574792"/>
            <a:chOff x="4837369" y="709863"/>
            <a:chExt cx="1689355" cy="409122"/>
          </a:xfrm>
        </p:grpSpPr>
        <p:sp>
          <p:nvSpPr>
            <p:cNvPr id="51" name="Rounded Rectangle 45">
              <a:extLst>
                <a:ext uri="{FF2B5EF4-FFF2-40B4-BE49-F238E27FC236}">
                  <a16:creationId xmlns:a16="http://schemas.microsoft.com/office/drawing/2014/main" id="{038C3727-3C4C-4BB7-B397-920F091449DA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389C21F-8410-4C3E-A2B2-27E8AC706799}"/>
                </a:ext>
              </a:extLst>
            </p:cNvPr>
            <p:cNvSpPr txBox="1"/>
            <p:nvPr/>
          </p:nvSpPr>
          <p:spPr>
            <a:xfrm>
              <a:off x="4841508" y="724664"/>
              <a:ext cx="1685216" cy="394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Kai Akins-Williams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Apprentice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9B18CC1-8E11-4C84-B44F-1A728A7C28BF}"/>
              </a:ext>
            </a:extLst>
          </p:cNvPr>
          <p:cNvCxnSpPr>
            <a:cxnSpLocks/>
          </p:cNvCxnSpPr>
          <p:nvPr/>
        </p:nvCxnSpPr>
        <p:spPr>
          <a:xfrm>
            <a:off x="8369067" y="4348519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256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Maintenance – Customer Services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>
            <a:cxnSpLocks/>
          </p:cNvCxnSpPr>
          <p:nvPr/>
        </p:nvCxnSpPr>
        <p:spPr>
          <a:xfrm flipH="1">
            <a:off x="6031036" y="1606023"/>
            <a:ext cx="7885" cy="1745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5098800" y="1064034"/>
            <a:ext cx="1994400" cy="501172"/>
            <a:chOff x="5175250" y="691438"/>
            <a:chExt cx="1841500" cy="575732"/>
          </a:xfrm>
        </p:grpSpPr>
        <p:sp>
          <p:nvSpPr>
            <p:cNvPr id="96" name="Rounded Rectangle 95"/>
            <p:cNvSpPr/>
            <p:nvPr/>
          </p:nvSpPr>
          <p:spPr>
            <a:xfrm>
              <a:off x="5175250" y="691438"/>
              <a:ext cx="1841500" cy="5757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175250" y="705656"/>
              <a:ext cx="1841499" cy="44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Julie Bryant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CUSTOMER SERVICES CENTRE MANAGER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434278" y="3398017"/>
            <a:ext cx="1998959" cy="591770"/>
            <a:chOff x="5239743" y="720619"/>
            <a:chExt cx="1845711" cy="679809"/>
          </a:xfrm>
        </p:grpSpPr>
        <p:sp>
          <p:nvSpPr>
            <p:cNvPr id="99" name="Rounded Rectangle 98"/>
            <p:cNvSpPr/>
            <p:nvPr/>
          </p:nvSpPr>
          <p:spPr>
            <a:xfrm>
              <a:off x="5243954" y="720619"/>
              <a:ext cx="1841500" cy="575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239743" y="764010"/>
              <a:ext cx="1841499" cy="636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Siddartha</a:t>
              </a: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Gurung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CUSTOMER SERVICES CENTRE OPERATIVE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7508249" y="3339127"/>
            <a:ext cx="2007089" cy="501172"/>
            <a:chOff x="5163534" y="720619"/>
            <a:chExt cx="1853216" cy="575733"/>
          </a:xfrm>
        </p:grpSpPr>
        <p:sp>
          <p:nvSpPr>
            <p:cNvPr id="102" name="Rounded Rectangle 101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163534" y="799056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Alvina Carrington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CUSTOMER SERVICES CENTRE OPERATIVE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686549" y="1881679"/>
            <a:ext cx="1994400" cy="501172"/>
            <a:chOff x="5175250" y="720619"/>
            <a:chExt cx="1841500" cy="575733"/>
          </a:xfrm>
        </p:grpSpPr>
        <p:sp>
          <p:nvSpPr>
            <p:cNvPr id="105" name="Rounded Rectangle 10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175250" y="754291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Neil Walsh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CUSTOMER SERVICES CENTRE SUPERVISOR </a:t>
              </a:r>
            </a:p>
          </p:txBody>
        </p:sp>
      </p:grpSp>
      <p:cxnSp>
        <p:nvCxnSpPr>
          <p:cNvPr id="32" name="Straight Connector 31"/>
          <p:cNvCxnSpPr/>
          <p:nvPr/>
        </p:nvCxnSpPr>
        <p:spPr>
          <a:xfrm flipV="1">
            <a:off x="3316130" y="2826156"/>
            <a:ext cx="5189322" cy="10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025709" y="3331526"/>
            <a:ext cx="2002526" cy="600243"/>
            <a:chOff x="5167747" y="720619"/>
            <a:chExt cx="1849003" cy="1390526"/>
          </a:xfrm>
        </p:grpSpPr>
        <p:sp>
          <p:nvSpPr>
            <p:cNvPr id="25" name="Rounded Rectangle 24"/>
            <p:cNvSpPr/>
            <p:nvPr/>
          </p:nvSpPr>
          <p:spPr>
            <a:xfrm>
              <a:off x="5175250" y="720619"/>
              <a:ext cx="1841500" cy="13905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67747" y="815176"/>
              <a:ext cx="1841499" cy="1176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Patrice Davenport-Forde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CUSTOMER SERVICES CENTRE OPERATIVE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(PART TIME)</a:t>
              </a:r>
            </a:p>
          </p:txBody>
        </p:sp>
      </p:grp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461858" y="1881679"/>
            <a:ext cx="1998959" cy="591770"/>
            <a:chOff x="5239743" y="720619"/>
            <a:chExt cx="1845711" cy="679809"/>
          </a:xfrm>
        </p:grpSpPr>
        <p:sp>
          <p:nvSpPr>
            <p:cNvPr id="29" name="Rounded Rectangle 28"/>
            <p:cNvSpPr/>
            <p:nvPr/>
          </p:nvSpPr>
          <p:spPr>
            <a:xfrm>
              <a:off x="5243954" y="720619"/>
              <a:ext cx="1841500" cy="575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39743" y="764010"/>
              <a:ext cx="1841499" cy="63641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Maria White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ADMINISTRATOR</a:t>
              </a: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7" name="Straight Connector 6"/>
          <p:cNvCxnSpPr>
            <a:stCxn id="105" idx="3"/>
          </p:cNvCxnSpPr>
          <p:nvPr/>
        </p:nvCxnSpPr>
        <p:spPr>
          <a:xfrm>
            <a:off x="5680949" y="2132265"/>
            <a:ext cx="4150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6095999" y="2132265"/>
            <a:ext cx="37042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16130" y="2850642"/>
            <a:ext cx="0" cy="540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503757" y="2826156"/>
            <a:ext cx="0" cy="485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67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6084828" y="1764602"/>
            <a:ext cx="3728" cy="618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/>
              <a:t>Estates Operations </a:t>
            </a:r>
          </a:p>
          <a:p>
            <a:pPr algn="r"/>
            <a:r>
              <a:rPr lang="en-GB" sz="1600"/>
              <a:t>4. Property and Estates Management 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4566636" y="1324728"/>
            <a:ext cx="3043840" cy="584016"/>
            <a:chOff x="4837369" y="709863"/>
            <a:chExt cx="1689354" cy="415688"/>
          </a:xfrm>
        </p:grpSpPr>
        <p:sp>
          <p:nvSpPr>
            <p:cNvPr id="67" name="Rounded Rectangle 66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41507" y="731229"/>
              <a:ext cx="1685216" cy="394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Chand Patel Acting </a:t>
              </a:r>
            </a:p>
            <a:p>
              <a:pPr algn="ctr"/>
              <a:r>
                <a:rPr lang="en-GB" sz="900" dirty="0"/>
                <a:t>HEAD OF PROPERTY  </a:t>
              </a:r>
            </a:p>
            <a:p>
              <a:pPr algn="ctr"/>
              <a:endParaRPr lang="en-GB" sz="8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12</a:t>
            </a:fld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4566636" y="2383063"/>
            <a:ext cx="3043840" cy="584015"/>
            <a:chOff x="4837369" y="709863"/>
            <a:chExt cx="1689354" cy="415687"/>
          </a:xfrm>
        </p:grpSpPr>
        <p:sp>
          <p:nvSpPr>
            <p:cNvPr id="10" name="Rounded Rectangle 9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41507" y="731228"/>
              <a:ext cx="1685216" cy="394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TBA</a:t>
              </a:r>
            </a:p>
            <a:p>
              <a:pPr algn="ctr"/>
              <a:r>
                <a:rPr lang="en-GB" sz="900" dirty="0"/>
                <a:t>PROPERTY &amp; ESTATES MANAGER</a:t>
              </a:r>
            </a:p>
            <a:p>
              <a:pPr algn="ctr"/>
              <a:endParaRPr lang="en-GB" sz="800" dirty="0"/>
            </a:p>
          </p:txBody>
        </p:sp>
      </p:grp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3704380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186674" y="1466079"/>
            <a:ext cx="0" cy="452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6045783" y="2752953"/>
            <a:ext cx="1036" cy="2462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cxnSpLocks/>
            <a:stCxn id="74" idx="0"/>
          </p:cNvCxnSpPr>
          <p:nvPr/>
        </p:nvCxnSpPr>
        <p:spPr>
          <a:xfrm flipH="1">
            <a:off x="9902642" y="2858714"/>
            <a:ext cx="45664" cy="5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102965" y="1466079"/>
            <a:ext cx="0" cy="452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cxnSpLocks/>
          </p:cNvCxnSpPr>
          <p:nvPr/>
        </p:nvCxnSpPr>
        <p:spPr>
          <a:xfrm>
            <a:off x="2554154" y="3323189"/>
            <a:ext cx="12366" cy="1465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2566521" y="3692759"/>
            <a:ext cx="2689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2566521" y="4249668"/>
            <a:ext cx="2689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2567716" y="4788658"/>
            <a:ext cx="2689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3203767" y="2167097"/>
            <a:ext cx="0" cy="10779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cxnSpLocks/>
          </p:cNvCxnSpPr>
          <p:nvPr/>
        </p:nvCxnSpPr>
        <p:spPr>
          <a:xfrm flipH="1">
            <a:off x="8008903" y="2169178"/>
            <a:ext cx="13975" cy="830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1096569" y="2166158"/>
            <a:ext cx="0" cy="454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Estates Operations </a:t>
            </a:r>
          </a:p>
          <a:p>
            <a:pPr algn="r"/>
            <a:r>
              <a:rPr lang="en-GB" sz="1600" dirty="0">
                <a:solidFill>
                  <a:prstClr val="black"/>
                </a:solidFill>
              </a:rPr>
              <a:t>5. Soft Services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4286165" y="748879"/>
            <a:ext cx="1811876" cy="459832"/>
            <a:chOff x="5175250" y="720619"/>
            <a:chExt cx="1841500" cy="575733"/>
          </a:xfrm>
          <a:noFill/>
        </p:grpSpPr>
        <p:sp>
          <p:nvSpPr>
            <p:cNvPr id="107" name="Rounded Rectangle 10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75250" y="720619"/>
              <a:ext cx="1841499" cy="4816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Nic Dent 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HEAD OF SOFT SERVICES</a:t>
              </a: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2832048" y="3515434"/>
            <a:ext cx="1740684" cy="387721"/>
            <a:chOff x="5175250" y="720619"/>
            <a:chExt cx="1841500" cy="576934"/>
          </a:xfrm>
          <a:noFill/>
        </p:grpSpPr>
        <p:sp>
          <p:nvSpPr>
            <p:cNvPr id="191" name="Rounded Rectangle 190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175250" y="720619"/>
              <a:ext cx="1841499" cy="57693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Alvin Narain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SUPPORT TEAM ASSISTANT</a:t>
              </a: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2832048" y="4031230"/>
            <a:ext cx="1740684" cy="387721"/>
            <a:chOff x="5175250" y="720619"/>
            <a:chExt cx="1841500" cy="576934"/>
          </a:xfrm>
          <a:noFill/>
        </p:grpSpPr>
        <p:sp>
          <p:nvSpPr>
            <p:cNvPr id="197" name="Rounded Rectangle 19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175250" y="720619"/>
              <a:ext cx="1841499" cy="57693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Irek Kopp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SUPPORT TEAM ASSISTANT</a:t>
              </a:r>
            </a:p>
          </p:txBody>
        </p:sp>
      </p:grpSp>
      <p:cxnSp>
        <p:nvCxnSpPr>
          <p:cNvPr id="224" name="Straight Connector 223"/>
          <p:cNvCxnSpPr/>
          <p:nvPr/>
        </p:nvCxnSpPr>
        <p:spPr>
          <a:xfrm>
            <a:off x="1096569" y="2159620"/>
            <a:ext cx="6952327" cy="13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4284123" y="1544980"/>
            <a:ext cx="1811877" cy="459832"/>
            <a:chOff x="5175250" y="720619"/>
            <a:chExt cx="1841500" cy="575733"/>
          </a:xfrm>
          <a:solidFill>
            <a:srgbClr val="FFC000"/>
          </a:solidFill>
        </p:grpSpPr>
        <p:sp>
          <p:nvSpPr>
            <p:cNvPr id="117" name="Rounded Rectangle 11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75250" y="720619"/>
              <a:ext cx="1841499" cy="48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prstClr val="black"/>
                  </a:solidFill>
                </a:rPr>
                <a:t>Ian Davison</a:t>
              </a:r>
            </a:p>
            <a:p>
              <a:pPr algn="ctr"/>
              <a:r>
                <a:rPr lang="en-GB" sz="800" dirty="0">
                  <a:solidFill>
                    <a:prstClr val="black"/>
                  </a:solidFill>
                </a:rPr>
                <a:t>WASTE AND RECYCLING MANAGER</a:t>
              </a: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2832048" y="4558319"/>
            <a:ext cx="1837745" cy="401007"/>
            <a:chOff x="5175250" y="699648"/>
            <a:chExt cx="1944183" cy="596704"/>
          </a:xfrm>
          <a:noFill/>
        </p:grpSpPr>
        <p:sp>
          <p:nvSpPr>
            <p:cNvPr id="163" name="Rounded Rectangle 16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277934" y="699648"/>
              <a:ext cx="1841499" cy="57693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Denis Estrada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SUPPORT TEAM ASSISTANT</a:t>
              </a: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24305" y="2243536"/>
            <a:ext cx="1811877" cy="459832"/>
            <a:chOff x="5175250" y="720619"/>
            <a:chExt cx="1841500" cy="575733"/>
          </a:xfrm>
        </p:grpSpPr>
        <p:sp>
          <p:nvSpPr>
            <p:cNvPr id="166" name="Rounded Rectangle 16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75250" y="720619"/>
              <a:ext cx="1841499" cy="485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Roger Smith 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HAZARDOUS WASTE COORDINATOR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7131275" y="2257412"/>
            <a:ext cx="1811877" cy="459831"/>
            <a:chOff x="5175250" y="720619"/>
            <a:chExt cx="1841500" cy="575733"/>
          </a:xfrm>
        </p:grpSpPr>
        <p:sp>
          <p:nvSpPr>
            <p:cNvPr id="173" name="Rounded Rectangle 17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175250" y="720619"/>
              <a:ext cx="1841499" cy="485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prstClr val="black"/>
                  </a:solidFill>
                </a:rPr>
                <a:t>TBC</a:t>
              </a:r>
            </a:p>
            <a:p>
              <a:pPr algn="ctr"/>
              <a:r>
                <a:rPr lang="en-GB" sz="800" dirty="0">
                  <a:solidFill>
                    <a:prstClr val="black"/>
                  </a:solidFill>
                </a:rPr>
                <a:t>WASTE ASSISTANT</a:t>
              </a: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2214486" y="2902746"/>
            <a:ext cx="1998567" cy="507831"/>
            <a:chOff x="5082315" y="720619"/>
            <a:chExt cx="1934435" cy="635833"/>
          </a:xfrm>
        </p:grpSpPr>
        <p:sp>
          <p:nvSpPr>
            <p:cNvPr id="187" name="Rounded Rectangle 18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082315" y="720619"/>
              <a:ext cx="1934434" cy="6358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>
                  <a:solidFill>
                    <a:prstClr val="black"/>
                  </a:solidFill>
                </a:rPr>
                <a:t>Juan Correa-Valle </a:t>
              </a:r>
            </a:p>
            <a:p>
              <a:pPr algn="ctr"/>
              <a:r>
                <a:rPr lang="en-GB" sz="800" dirty="0"/>
                <a:t>SENIOR SOFT SERVICES COORDINATOR</a:t>
              </a:r>
            </a:p>
            <a:p>
              <a:pPr algn="ctr"/>
              <a:endParaRPr lang="en-GB" sz="800" dirty="0">
                <a:cs typeface="Calibri"/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158983" y="2871307"/>
            <a:ext cx="1811877" cy="459831"/>
            <a:chOff x="5175250" y="720619"/>
            <a:chExt cx="1841500" cy="575733"/>
          </a:xfrm>
        </p:grpSpPr>
        <p:sp>
          <p:nvSpPr>
            <p:cNvPr id="195" name="Rounded Rectangle 19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175250" y="720619"/>
              <a:ext cx="1841499" cy="485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Maria Ramil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SOFT SERVICES COORDINATOR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7102965" y="2852322"/>
            <a:ext cx="1811877" cy="459831"/>
            <a:chOff x="5175250" y="720619"/>
            <a:chExt cx="1841500" cy="575733"/>
          </a:xfrm>
        </p:grpSpPr>
        <p:sp>
          <p:nvSpPr>
            <p:cNvPr id="202" name="Rounded Rectangle 201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175250" y="720619"/>
              <a:ext cx="1841499" cy="485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Lyudmyla Brenetska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SOFT SERVICES COORDINATOR </a:t>
              </a:r>
            </a:p>
          </p:txBody>
        </p:sp>
      </p:grpSp>
      <p:cxnSp>
        <p:nvCxnSpPr>
          <p:cNvPr id="258" name="Straight Connector 257"/>
          <p:cNvCxnSpPr>
            <a:cxnSpLocks/>
          </p:cNvCxnSpPr>
          <p:nvPr/>
        </p:nvCxnSpPr>
        <p:spPr>
          <a:xfrm>
            <a:off x="6044373" y="2749650"/>
            <a:ext cx="3848663" cy="3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 flipV="1">
            <a:off x="3186674" y="1466079"/>
            <a:ext cx="3916291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6225337" y="1567470"/>
            <a:ext cx="1811877" cy="459832"/>
            <a:chOff x="5175250" y="720619"/>
            <a:chExt cx="1841500" cy="575733"/>
          </a:xfrm>
          <a:solidFill>
            <a:schemeClr val="bg1"/>
          </a:solidFill>
        </p:grpSpPr>
        <p:sp>
          <p:nvSpPr>
            <p:cNvPr id="78" name="Rounded Rectangle 77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256324" y="760558"/>
              <a:ext cx="1631765" cy="4816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prstClr val="black"/>
                  </a:solidFill>
                </a:rPr>
                <a:t>Cleaning Team </a:t>
              </a:r>
            </a:p>
            <a:p>
              <a:pPr algn="ctr"/>
              <a:r>
                <a:rPr lang="en-GB" sz="800" dirty="0">
                  <a:solidFill>
                    <a:prstClr val="black"/>
                  </a:solidFill>
                </a:rPr>
                <a:t>x15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9042368" y="2858714"/>
            <a:ext cx="1811877" cy="507831"/>
            <a:chOff x="5175250" y="720619"/>
            <a:chExt cx="1841500" cy="635832"/>
          </a:xfrm>
        </p:grpSpPr>
        <p:sp>
          <p:nvSpPr>
            <p:cNvPr id="73" name="Rounded Rectangle 7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75250" y="720619"/>
              <a:ext cx="1841499" cy="635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Sonata Petrauskaite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ADMINISTRATOR/ </a:t>
              </a:r>
              <a:br>
                <a:rPr lang="en-GB" sz="800">
                  <a:solidFill>
                    <a:prstClr val="black"/>
                  </a:solidFill>
                </a:rPr>
              </a:br>
              <a:r>
                <a:rPr lang="en-GB" sz="800">
                  <a:solidFill>
                    <a:prstClr val="black"/>
                  </a:solidFill>
                </a:rPr>
                <a:t>SOFT SERVICES COORDINATOR </a:t>
              </a:r>
            </a:p>
          </p:txBody>
        </p:sp>
      </p:grpSp>
      <p:sp>
        <p:nvSpPr>
          <p:cNvPr id="7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January 2023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>
            <a:stCxn id="117" idx="2"/>
          </p:cNvCxnSpPr>
          <p:nvPr/>
        </p:nvCxnSpPr>
        <p:spPr>
          <a:xfrm flipH="1">
            <a:off x="5190061" y="2004812"/>
            <a:ext cx="1" cy="168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7" idx="2"/>
            <a:endCxn id="117" idx="0"/>
          </p:cNvCxnSpPr>
          <p:nvPr/>
        </p:nvCxnSpPr>
        <p:spPr>
          <a:xfrm flipH="1">
            <a:off x="5190062" y="1208711"/>
            <a:ext cx="2041" cy="336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44329CD-2BCD-44E5-AD32-71F84AC104AE}"/>
              </a:ext>
            </a:extLst>
          </p:cNvPr>
          <p:cNvGrpSpPr/>
          <p:nvPr/>
        </p:nvGrpSpPr>
        <p:grpSpPr>
          <a:xfrm>
            <a:off x="2283587" y="1519395"/>
            <a:ext cx="1811877" cy="511791"/>
            <a:chOff x="2070227" y="1005045"/>
            <a:chExt cx="1811877" cy="511791"/>
          </a:xfrm>
        </p:grpSpPr>
        <p:sp>
          <p:nvSpPr>
            <p:cNvPr id="120" name="Rounded Rectangle 119"/>
            <p:cNvSpPr/>
            <p:nvPr/>
          </p:nvSpPr>
          <p:spPr>
            <a:xfrm>
              <a:off x="2070227" y="1029731"/>
              <a:ext cx="1811877" cy="4598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070227" y="1005045"/>
              <a:ext cx="1811876" cy="51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Peter Wilkinson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GROUNDS PERSON</a:t>
              </a:r>
            </a:p>
            <a:p>
              <a:pPr algn="ctr"/>
              <a:r>
                <a:rPr lang="en-GB" sz="700">
                  <a:solidFill>
                    <a:prstClr val="black"/>
                  </a:solidFill>
                </a:rPr>
                <a:t>SILWOOD PARK</a:t>
              </a: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B37DD2D-FA9F-4158-BABB-2A43C4C05AEF}"/>
              </a:ext>
            </a:extLst>
          </p:cNvPr>
          <p:cNvCxnSpPr>
            <a:cxnSpLocks/>
          </p:cNvCxnSpPr>
          <p:nvPr/>
        </p:nvCxnSpPr>
        <p:spPr>
          <a:xfrm>
            <a:off x="9891126" y="2758088"/>
            <a:ext cx="0" cy="1132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507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Connector 79"/>
          <p:cNvCxnSpPr/>
          <p:nvPr/>
        </p:nvCxnSpPr>
        <p:spPr>
          <a:xfrm>
            <a:off x="7109131" y="1388580"/>
            <a:ext cx="0" cy="452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cxnSpLocks/>
          </p:cNvCxnSpPr>
          <p:nvPr/>
        </p:nvCxnSpPr>
        <p:spPr>
          <a:xfrm>
            <a:off x="3274050" y="1421894"/>
            <a:ext cx="0" cy="452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3192025" y="2272195"/>
            <a:ext cx="0" cy="454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Estates Operations </a:t>
            </a:r>
          </a:p>
          <a:p>
            <a:pPr algn="r"/>
            <a:r>
              <a:rPr lang="en-GB" sz="1600" dirty="0">
                <a:solidFill>
                  <a:prstClr val="black"/>
                </a:solidFill>
              </a:rPr>
              <a:t>5. Soft Services Continued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4989923" y="645344"/>
            <a:ext cx="1811876" cy="467619"/>
            <a:chOff x="5175250" y="710869"/>
            <a:chExt cx="1841500" cy="585483"/>
          </a:xfrm>
          <a:noFill/>
        </p:grpSpPr>
        <p:sp>
          <p:nvSpPr>
            <p:cNvPr id="107" name="Rounded Rectangle 10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175250" y="710869"/>
              <a:ext cx="1841499" cy="4816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Nic Dent 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HEAD OF SOFT SERVICES</a:t>
              </a: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4239240" y="2729716"/>
            <a:ext cx="1869385" cy="474209"/>
            <a:chOff x="5175250" y="702618"/>
            <a:chExt cx="1899948" cy="593734"/>
          </a:xfrm>
          <a:solidFill>
            <a:schemeClr val="accent4"/>
          </a:solidFill>
        </p:grpSpPr>
        <p:sp>
          <p:nvSpPr>
            <p:cNvPr id="140" name="Rounded Rectangle 13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233699" y="702618"/>
              <a:ext cx="1841499" cy="462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900" dirty="0">
                  <a:solidFill>
                    <a:prstClr val="black"/>
                  </a:solidFill>
                </a:rPr>
                <a:t>Clemantina Pinto Gomes    </a:t>
              </a:r>
            </a:p>
            <a:p>
              <a:pPr algn="ctr"/>
              <a:r>
                <a:rPr lang="pt-BR" sz="900" dirty="0">
                  <a:solidFill>
                    <a:prstClr val="black"/>
                  </a:solidFill>
                </a:rPr>
                <a:t>Cleaning </a:t>
              </a:r>
              <a:endParaRPr lang="en-GB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4229999" y="3611234"/>
            <a:ext cx="1858961" cy="445126"/>
            <a:chOff x="5175250" y="720619"/>
            <a:chExt cx="1841500" cy="575733"/>
          </a:xfrm>
          <a:noFill/>
        </p:grpSpPr>
        <p:sp>
          <p:nvSpPr>
            <p:cNvPr id="191" name="Rounded Rectangle 190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175250" y="720619"/>
              <a:ext cx="1841499" cy="4577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Dolores Val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233716" y="1805125"/>
            <a:ext cx="1811877" cy="459832"/>
            <a:chOff x="5175250" y="720619"/>
            <a:chExt cx="1841500" cy="575733"/>
          </a:xfrm>
        </p:grpSpPr>
        <p:sp>
          <p:nvSpPr>
            <p:cNvPr id="117" name="Rounded Rectangle 11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75250" y="720619"/>
              <a:ext cx="1841499" cy="443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Tony Correia Parrado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276355" y="1799629"/>
            <a:ext cx="1811877" cy="476899"/>
            <a:chOff x="5175250" y="699251"/>
            <a:chExt cx="1841500" cy="597101"/>
          </a:xfrm>
          <a:noFill/>
        </p:grpSpPr>
        <p:sp>
          <p:nvSpPr>
            <p:cNvPr id="120" name="Rounded Rectangle 11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175250" y="699251"/>
              <a:ext cx="1841499" cy="4431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Akosua Asiama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239240" y="4479916"/>
            <a:ext cx="1941662" cy="431314"/>
            <a:chOff x="5175250" y="720619"/>
            <a:chExt cx="1916814" cy="575733"/>
          </a:xfrm>
          <a:noFill/>
        </p:grpSpPr>
        <p:sp>
          <p:nvSpPr>
            <p:cNvPr id="147" name="Rounded Rectangle 14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175250" y="720619"/>
              <a:ext cx="1916814" cy="4724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Teudiselo Martinez Chacon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8405099" y="3531384"/>
            <a:ext cx="1858961" cy="539972"/>
            <a:chOff x="5173793" y="720619"/>
            <a:chExt cx="1842956" cy="613348"/>
          </a:xfrm>
          <a:noFill/>
        </p:grpSpPr>
        <p:sp>
          <p:nvSpPr>
            <p:cNvPr id="160" name="Rounded Rectangle 159"/>
            <p:cNvSpPr/>
            <p:nvPr/>
          </p:nvSpPr>
          <p:spPr>
            <a:xfrm>
              <a:off x="5173793" y="75823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175250" y="720619"/>
              <a:ext cx="1841499" cy="52667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Mary Okpongete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</a:t>
              </a: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2272157" y="2744094"/>
            <a:ext cx="1811877" cy="459832"/>
            <a:chOff x="5175250" y="720619"/>
            <a:chExt cx="1841500" cy="575733"/>
          </a:xfrm>
          <a:noFill/>
        </p:grpSpPr>
        <p:sp>
          <p:nvSpPr>
            <p:cNvPr id="166" name="Rounded Rectangle 16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75250" y="731319"/>
              <a:ext cx="1841499" cy="4624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Maria Das Neves Matos</a:t>
              </a:r>
            </a:p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Cleaning</a:t>
              </a: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8448231" y="1874014"/>
            <a:ext cx="1682483" cy="474208"/>
            <a:chOff x="5175250" y="720619"/>
            <a:chExt cx="1841500" cy="575733"/>
          </a:xfrm>
          <a:noFill/>
        </p:grpSpPr>
        <p:sp>
          <p:nvSpPr>
            <p:cNvPr id="173" name="Rounded Rectangle 17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175250" y="720619"/>
              <a:ext cx="1841499" cy="462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Rosa Correia Pereira</a:t>
              </a:r>
            </a:p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6319685" y="2723682"/>
            <a:ext cx="1811878" cy="459831"/>
            <a:chOff x="5175249" y="720619"/>
            <a:chExt cx="1841501" cy="575733"/>
          </a:xfrm>
          <a:noFill/>
        </p:grpSpPr>
        <p:sp>
          <p:nvSpPr>
            <p:cNvPr id="195" name="Rounded Rectangle 19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175249" y="808380"/>
              <a:ext cx="1841499" cy="2697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GB" sz="800">
                <a:solidFill>
                  <a:prstClr val="black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8405100" y="2718174"/>
            <a:ext cx="1811877" cy="459831"/>
            <a:chOff x="5175250" y="720619"/>
            <a:chExt cx="1841500" cy="575733"/>
          </a:xfrm>
          <a:noFill/>
        </p:grpSpPr>
        <p:sp>
          <p:nvSpPr>
            <p:cNvPr id="202" name="Rounded Rectangle 201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175250" y="720619"/>
              <a:ext cx="1841499" cy="44315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Malika El-Attar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</a:t>
              </a:r>
            </a:p>
          </p:txBody>
        </p:sp>
      </p:grpSp>
      <p:cxnSp>
        <p:nvCxnSpPr>
          <p:cNvPr id="320" name="Straight Connector 319"/>
          <p:cNvCxnSpPr>
            <a:cxnSpLocks/>
          </p:cNvCxnSpPr>
          <p:nvPr/>
        </p:nvCxnSpPr>
        <p:spPr>
          <a:xfrm flipV="1">
            <a:off x="3274050" y="1371617"/>
            <a:ext cx="6029015" cy="18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 rot="1680000">
            <a:off x="6369108" y="1830882"/>
            <a:ext cx="1811877" cy="459832"/>
            <a:chOff x="5175250" y="720619"/>
            <a:chExt cx="1841500" cy="575733"/>
          </a:xfrm>
          <a:noFill/>
        </p:grpSpPr>
        <p:sp>
          <p:nvSpPr>
            <p:cNvPr id="78" name="Rounded Rectangle 77"/>
            <p:cNvSpPr/>
            <p:nvPr/>
          </p:nvSpPr>
          <p:spPr>
            <a:xfrm rot="19920000"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256324" y="760558"/>
              <a:ext cx="1631765" cy="26974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GB" sz="80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266357" y="3611528"/>
            <a:ext cx="1811877" cy="459830"/>
            <a:chOff x="5175250" y="720619"/>
            <a:chExt cx="1841500" cy="575733"/>
          </a:xfrm>
          <a:noFill/>
        </p:grpSpPr>
        <p:sp>
          <p:nvSpPr>
            <p:cNvPr id="73" name="Rounded Rectangle 7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75250" y="720619"/>
              <a:ext cx="1841499" cy="44315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Margarita Endara Tello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sp>
        <p:nvSpPr>
          <p:cNvPr id="7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0487" y="635635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sp>
        <p:nvSpPr>
          <p:cNvPr id="7" name="Rectangle 6"/>
          <p:cNvSpPr/>
          <p:nvPr/>
        </p:nvSpPr>
        <p:spPr>
          <a:xfrm>
            <a:off x="6585528" y="1875025"/>
            <a:ext cx="1189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sz="900" dirty="0">
                <a:solidFill>
                  <a:prstClr val="black"/>
                </a:solidFill>
              </a:rPr>
              <a:t>Maria Correia Pereira</a:t>
            </a:r>
          </a:p>
          <a:p>
            <a:pPr lvl="0"/>
            <a:r>
              <a:rPr lang="pt-BR" sz="900" dirty="0">
                <a:solidFill>
                  <a:prstClr val="black"/>
                </a:solidFill>
              </a:rPr>
              <a:t>              Cleaning 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2263975" y="4497628"/>
            <a:ext cx="1847933" cy="413602"/>
            <a:chOff x="5175250" y="720619"/>
            <a:chExt cx="1841500" cy="575733"/>
          </a:xfrm>
          <a:noFill/>
        </p:grpSpPr>
        <p:sp>
          <p:nvSpPr>
            <p:cNvPr id="126" name="Rounded Rectangle 12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175250" y="720619"/>
              <a:ext cx="1841499" cy="49268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Rose Opoku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278754" y="4479916"/>
            <a:ext cx="1906893" cy="541585"/>
            <a:chOff x="5161040" y="720619"/>
            <a:chExt cx="1925081" cy="685479"/>
          </a:xfrm>
        </p:grpSpPr>
        <p:sp>
          <p:nvSpPr>
            <p:cNvPr id="132" name="Rounded Rectangle 131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161040" y="720619"/>
              <a:ext cx="1925081" cy="685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Adolfo Rodrigues Correira De Oliveira</a:t>
              </a:r>
              <a:endParaRPr lang="en-US" sz="900">
                <a:solidFill>
                  <a:prstClr val="black"/>
                </a:solidFill>
              </a:endParaRP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 </a:t>
              </a:r>
            </a:p>
          </p:txBody>
        </p:sp>
      </p:grpSp>
      <p:sp>
        <p:nvSpPr>
          <p:cNvPr id="244" name="Rectangle 243"/>
          <p:cNvSpPr/>
          <p:nvPr/>
        </p:nvSpPr>
        <p:spPr>
          <a:xfrm>
            <a:off x="4190554" y="2627675"/>
            <a:ext cx="6096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endParaRPr lang="pt-BR" sz="900" dirty="0">
              <a:solidFill>
                <a:prstClr val="black"/>
              </a:solidFill>
            </a:endParaRPr>
          </a:p>
          <a:p>
            <a:pPr lvl="0" algn="ctr"/>
            <a:r>
              <a:rPr lang="pt-BR" sz="900" dirty="0">
                <a:solidFill>
                  <a:prstClr val="black"/>
                </a:solidFill>
              </a:rPr>
              <a:t>Maria Doval Martinez</a:t>
            </a:r>
          </a:p>
          <a:p>
            <a:pPr lvl="0" algn="ctr"/>
            <a:r>
              <a:rPr lang="en-GB" sz="800" dirty="0">
                <a:solidFill>
                  <a:prstClr val="black"/>
                </a:solidFill>
              </a:rPr>
              <a:t>Cleaning </a:t>
            </a:r>
          </a:p>
        </p:txBody>
      </p:sp>
      <p:cxnSp>
        <p:nvCxnSpPr>
          <p:cNvPr id="175" name="Straight Connector 174"/>
          <p:cNvCxnSpPr/>
          <p:nvPr/>
        </p:nvCxnSpPr>
        <p:spPr>
          <a:xfrm flipH="1">
            <a:off x="9328552" y="3196650"/>
            <a:ext cx="2741" cy="382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7251071" y="5582030"/>
            <a:ext cx="34371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/>
              <a:t>NB – Day to Day Management of Cleaners by </a:t>
            </a:r>
            <a:r>
              <a:rPr lang="en-GB" sz="1100" b="1" i="1" err="1"/>
              <a:t>Noonans</a:t>
            </a:r>
            <a:endParaRPr lang="en-GB" sz="1100" b="1" i="1"/>
          </a:p>
        </p:txBody>
      </p:sp>
      <p:grpSp>
        <p:nvGrpSpPr>
          <p:cNvPr id="218" name="Group 217"/>
          <p:cNvGrpSpPr/>
          <p:nvPr/>
        </p:nvGrpSpPr>
        <p:grpSpPr>
          <a:xfrm>
            <a:off x="6250924" y="3603616"/>
            <a:ext cx="1945226" cy="445126"/>
            <a:chOff x="5089795" y="720619"/>
            <a:chExt cx="1926955" cy="575733"/>
          </a:xfrm>
          <a:noFill/>
        </p:grpSpPr>
        <p:sp>
          <p:nvSpPr>
            <p:cNvPr id="219" name="Rounded Rectangle 21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89795" y="757810"/>
              <a:ext cx="1841499" cy="4577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pt-BR" sz="900">
                  <a:solidFill>
                    <a:prstClr val="black"/>
                  </a:solidFill>
                </a:rPr>
                <a:t>Paula Martins Botas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Cleaning</a:t>
              </a:r>
            </a:p>
          </p:txBody>
        </p:sp>
      </p:grpSp>
      <p:cxnSp>
        <p:nvCxnSpPr>
          <p:cNvPr id="222" name="Straight Connector 221"/>
          <p:cNvCxnSpPr>
            <a:cxnSpLocks/>
          </p:cNvCxnSpPr>
          <p:nvPr/>
        </p:nvCxnSpPr>
        <p:spPr>
          <a:xfrm flipH="1">
            <a:off x="17676948" y="14278893"/>
            <a:ext cx="7004" cy="309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>
            <a:cxnSpLocks/>
          </p:cNvCxnSpPr>
          <p:nvPr/>
        </p:nvCxnSpPr>
        <p:spPr>
          <a:xfrm flipH="1">
            <a:off x="3194470" y="3214539"/>
            <a:ext cx="6994" cy="398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C4EA02A-7619-4F03-8D89-C60C19662AB8}"/>
              </a:ext>
            </a:extLst>
          </p:cNvPr>
          <p:cNvCxnSpPr>
            <a:cxnSpLocks/>
          </p:cNvCxnSpPr>
          <p:nvPr/>
        </p:nvCxnSpPr>
        <p:spPr>
          <a:xfrm>
            <a:off x="5075500" y="2292410"/>
            <a:ext cx="2312" cy="461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B21E245-443A-492D-AF7A-A3BF440AE07F}"/>
              </a:ext>
            </a:extLst>
          </p:cNvPr>
          <p:cNvCxnSpPr>
            <a:cxnSpLocks/>
          </p:cNvCxnSpPr>
          <p:nvPr/>
        </p:nvCxnSpPr>
        <p:spPr>
          <a:xfrm>
            <a:off x="5061123" y="4056360"/>
            <a:ext cx="0" cy="423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3D07CD1-8B06-4C43-AB6B-94E52C7DF994}"/>
              </a:ext>
            </a:extLst>
          </p:cNvPr>
          <p:cNvCxnSpPr>
            <a:cxnSpLocks/>
            <a:endCxn id="220" idx="0"/>
          </p:cNvCxnSpPr>
          <p:nvPr/>
        </p:nvCxnSpPr>
        <p:spPr>
          <a:xfrm>
            <a:off x="7180403" y="3194297"/>
            <a:ext cx="1" cy="4380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1C8571-19E3-4356-8E6A-C95C4E614B22}"/>
              </a:ext>
            </a:extLst>
          </p:cNvPr>
          <p:cNvCxnSpPr>
            <a:cxnSpLocks/>
          </p:cNvCxnSpPr>
          <p:nvPr/>
        </p:nvCxnSpPr>
        <p:spPr>
          <a:xfrm>
            <a:off x="5061123" y="1423011"/>
            <a:ext cx="2312" cy="374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121CC5-F056-4C56-A077-B36AC76A273E}"/>
              </a:ext>
            </a:extLst>
          </p:cNvPr>
          <p:cNvCxnSpPr>
            <a:cxnSpLocks/>
          </p:cNvCxnSpPr>
          <p:nvPr/>
        </p:nvCxnSpPr>
        <p:spPr>
          <a:xfrm>
            <a:off x="7180403" y="2286800"/>
            <a:ext cx="1" cy="439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55C7B6-3A52-4A9F-806E-770AA910E8C9}"/>
              </a:ext>
            </a:extLst>
          </p:cNvPr>
          <p:cNvCxnSpPr>
            <a:cxnSpLocks/>
          </p:cNvCxnSpPr>
          <p:nvPr/>
        </p:nvCxnSpPr>
        <p:spPr>
          <a:xfrm>
            <a:off x="9311038" y="2359764"/>
            <a:ext cx="0" cy="3699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5425BBD-FC07-4B73-96A9-CC4BFE23F290}"/>
              </a:ext>
            </a:extLst>
          </p:cNvPr>
          <p:cNvCxnSpPr>
            <a:endCxn id="178" idx="0"/>
          </p:cNvCxnSpPr>
          <p:nvPr/>
        </p:nvCxnSpPr>
        <p:spPr>
          <a:xfrm>
            <a:off x="9289472" y="1379767"/>
            <a:ext cx="0" cy="4942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A1B6F3B-28E0-4D79-8BC0-DA05F74B8EE2}"/>
              </a:ext>
            </a:extLst>
          </p:cNvPr>
          <p:cNvCxnSpPr>
            <a:cxnSpLocks/>
          </p:cNvCxnSpPr>
          <p:nvPr/>
        </p:nvCxnSpPr>
        <p:spPr>
          <a:xfrm flipH="1">
            <a:off x="7162699" y="4056594"/>
            <a:ext cx="8363" cy="397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0EFE9480-75C4-4F3E-B651-6DA29969A5B1}"/>
              </a:ext>
            </a:extLst>
          </p:cNvPr>
          <p:cNvCxnSpPr>
            <a:cxnSpLocks/>
            <a:stCxn id="73" idx="2"/>
            <a:endCxn id="127" idx="0"/>
          </p:cNvCxnSpPr>
          <p:nvPr/>
        </p:nvCxnSpPr>
        <p:spPr>
          <a:xfrm>
            <a:off x="3172296" y="4071358"/>
            <a:ext cx="15645" cy="426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843A1AF-F958-4D0C-8BA9-064F31E56596}"/>
              </a:ext>
            </a:extLst>
          </p:cNvPr>
          <p:cNvCxnSpPr>
            <a:cxnSpLocks/>
          </p:cNvCxnSpPr>
          <p:nvPr/>
        </p:nvCxnSpPr>
        <p:spPr>
          <a:xfrm flipH="1">
            <a:off x="5061123" y="3214495"/>
            <a:ext cx="7227" cy="389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5A05DE2-4607-40B5-9DA6-F82C70148C4D}"/>
              </a:ext>
            </a:extLst>
          </p:cNvPr>
          <p:cNvCxnSpPr>
            <a:stCxn id="107" idx="2"/>
          </p:cNvCxnSpPr>
          <p:nvPr/>
        </p:nvCxnSpPr>
        <p:spPr>
          <a:xfrm flipH="1">
            <a:off x="5895860" y="1112963"/>
            <a:ext cx="1" cy="238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651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9735249" y="2067446"/>
            <a:ext cx="0" cy="294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095996" y="1477446"/>
            <a:ext cx="3" cy="6026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423637" y="2073591"/>
            <a:ext cx="0" cy="294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64582" y="229929"/>
            <a:ext cx="4313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Estates Operations </a:t>
            </a:r>
          </a:p>
          <a:p>
            <a:pPr algn="r"/>
            <a:r>
              <a:rPr lang="en-GB" sz="1600" dirty="0">
                <a:solidFill>
                  <a:prstClr val="black"/>
                </a:solidFill>
              </a:rPr>
              <a:t>6. Space Management &amp; Building Information</a:t>
            </a:r>
            <a:endParaRPr lang="en-GB" sz="1600" b="1" i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2129169" y="2080075"/>
            <a:ext cx="0" cy="294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1212701" y="2332557"/>
            <a:ext cx="1998959" cy="591771"/>
            <a:chOff x="5239743" y="720619"/>
            <a:chExt cx="1845711" cy="679812"/>
          </a:xfrm>
        </p:grpSpPr>
        <p:sp>
          <p:nvSpPr>
            <p:cNvPr id="99" name="Rounded Rectangle 98"/>
            <p:cNvSpPr/>
            <p:nvPr/>
          </p:nvSpPr>
          <p:spPr>
            <a:xfrm>
              <a:off x="5243954" y="720619"/>
              <a:ext cx="1841500" cy="575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239743" y="764012"/>
              <a:ext cx="1841499" cy="6364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Ghada Al Madfai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SPACE MANAGER</a:t>
              </a:r>
            </a:p>
            <a:p>
              <a:pPr algn="ctr"/>
              <a:endParaRPr lang="en-GB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345695" y="2259147"/>
            <a:ext cx="1994401" cy="501172"/>
            <a:chOff x="5175249" y="720619"/>
            <a:chExt cx="1841501" cy="575733"/>
          </a:xfrm>
        </p:grpSpPr>
        <p:sp>
          <p:nvSpPr>
            <p:cNvPr id="102" name="Rounded Rectangle 101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175249" y="765479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Julie Neville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BUILDING INFORMATION MANAGER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098800" y="1159183"/>
            <a:ext cx="1994400" cy="537143"/>
            <a:chOff x="5175250" y="720619"/>
            <a:chExt cx="1841500" cy="617055"/>
          </a:xfrm>
        </p:grpSpPr>
        <p:sp>
          <p:nvSpPr>
            <p:cNvPr id="105" name="Rounded Rectangle 10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175250" y="754291"/>
              <a:ext cx="1841499" cy="583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Shauna Murphy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</a:rPr>
                <a:t>HEAD OF SPACE MANAGEMENT &amp; PLANNING</a:t>
              </a:r>
            </a:p>
          </p:txBody>
        </p:sp>
      </p:grpSp>
      <p:cxnSp>
        <p:nvCxnSpPr>
          <p:cNvPr id="32" name="Straight Connector 31"/>
          <p:cNvCxnSpPr/>
          <p:nvPr/>
        </p:nvCxnSpPr>
        <p:spPr>
          <a:xfrm flipV="1">
            <a:off x="2129169" y="2074387"/>
            <a:ext cx="7619304" cy="100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703646" y="2332557"/>
            <a:ext cx="1994400" cy="501172"/>
            <a:chOff x="5175250" y="720619"/>
            <a:chExt cx="1841500" cy="575733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75250" y="734837"/>
              <a:ext cx="1841499" cy="44195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TBA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BUILDING INFORMATION DATA MANAGER </a:t>
              </a:r>
            </a:p>
          </p:txBody>
        </p:sp>
      </p:grp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596" y="6356350"/>
            <a:ext cx="4114800" cy="365125"/>
          </a:xfrm>
        </p:spPr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7423637" y="3175316"/>
            <a:ext cx="547690" cy="34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7798034" y="2975706"/>
            <a:ext cx="1994401" cy="501173"/>
            <a:chOff x="5175249" y="720619"/>
            <a:chExt cx="1841501" cy="575733"/>
          </a:xfrm>
        </p:grpSpPr>
        <p:sp>
          <p:nvSpPr>
            <p:cNvPr id="47" name="Rounded Rectangle 4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75249" y="721710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TBA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BUILDING INFORMATION COORDINATOR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817957" y="3683148"/>
            <a:ext cx="1994401" cy="501173"/>
            <a:chOff x="5175249" y="720619"/>
            <a:chExt cx="1841501" cy="575733"/>
          </a:xfrm>
        </p:grpSpPr>
        <p:sp>
          <p:nvSpPr>
            <p:cNvPr id="50" name="Rounded Rectangle 4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175249" y="776249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Robert Poulton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BUILDING INFORMATION COORDINATOR</a:t>
              </a:r>
            </a:p>
          </p:txBody>
        </p:sp>
      </p:grp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7435775" y="2760320"/>
            <a:ext cx="12143" cy="11684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435775" y="3928729"/>
            <a:ext cx="37440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8670531" y="2260443"/>
            <a:ext cx="1994402" cy="501173"/>
            <a:chOff x="5175248" y="720619"/>
            <a:chExt cx="1841502" cy="575733"/>
          </a:xfrm>
        </p:grpSpPr>
        <p:sp>
          <p:nvSpPr>
            <p:cNvPr id="67" name="Rounded Rectangle 6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75248" y="791097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Alyson Brewer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RECORDS AND ARCHIVES OFFICER</a:t>
              </a: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692464" y="2087737"/>
            <a:ext cx="8382" cy="236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342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405343" y="2961284"/>
            <a:ext cx="1439483" cy="12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534383" y="3678360"/>
            <a:ext cx="1445537" cy="150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059462" y="1504867"/>
            <a:ext cx="26" cy="34979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Estates Operations </a:t>
            </a:r>
          </a:p>
          <a:p>
            <a:pPr algn="r"/>
            <a:r>
              <a:rPr lang="en-GB" sz="1600" dirty="0">
                <a:solidFill>
                  <a:prstClr val="black"/>
                </a:solidFill>
              </a:rPr>
              <a:t>7. Engineering and Energy &amp; Environment </a:t>
            </a:r>
            <a:endParaRPr lang="en-GB" sz="1600" b="1" i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098800" y="1159183"/>
            <a:ext cx="1994400" cy="537142"/>
            <a:chOff x="5175250" y="720619"/>
            <a:chExt cx="1841500" cy="617054"/>
          </a:xfrm>
        </p:grpSpPr>
        <p:sp>
          <p:nvSpPr>
            <p:cNvPr id="105" name="Rounded Rectangle 10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175250" y="754291"/>
              <a:ext cx="1841499" cy="583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</a:rPr>
                <a:t>Andy Hammond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HEAD OF ENGINEERING, ENERGY &amp; ENVIRONMENT</a:t>
              </a:r>
            </a:p>
          </p:txBody>
        </p:sp>
      </p:grp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12080" y="2325329"/>
            <a:ext cx="1546860" cy="4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470370" y="2057736"/>
            <a:ext cx="1994401" cy="501173"/>
            <a:chOff x="5175249" y="720619"/>
            <a:chExt cx="1841501" cy="575733"/>
          </a:xfrm>
        </p:grpSpPr>
        <p:sp>
          <p:nvSpPr>
            <p:cNvPr id="39" name="Rounded Rectangle 3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75249" y="721710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Tony Pittman 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FIRE/ SECURITY ENGINEER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470404" y="2749125"/>
            <a:ext cx="1994401" cy="501173"/>
            <a:chOff x="5175249" y="720619"/>
            <a:chExt cx="1841501" cy="575733"/>
          </a:xfrm>
        </p:grpSpPr>
        <p:sp>
          <p:nvSpPr>
            <p:cNvPr id="43" name="Rounded Rectangle 4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175249" y="818001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Luqman Jalloh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ELECTRICAL ENGINEER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470401" y="3433176"/>
            <a:ext cx="1994402" cy="501173"/>
            <a:chOff x="5175248" y="720619"/>
            <a:chExt cx="1841502" cy="575733"/>
          </a:xfrm>
        </p:grpSpPr>
        <p:sp>
          <p:nvSpPr>
            <p:cNvPr id="54" name="Rounded Rectangle 53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75248" y="791097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Mark Reader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CONTROLS ENGINEER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727186" y="2049291"/>
            <a:ext cx="1994401" cy="501173"/>
            <a:chOff x="5175249" y="720619"/>
            <a:chExt cx="1841501" cy="575733"/>
          </a:xfrm>
        </p:grpSpPr>
        <p:sp>
          <p:nvSpPr>
            <p:cNvPr id="59" name="Rounded Rectangle 5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75249" y="721710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David Larbie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ASSISTANT BUILDING SERVICES ENGINEER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738001" y="2725785"/>
            <a:ext cx="1994402" cy="501173"/>
            <a:chOff x="5175248" y="720619"/>
            <a:chExt cx="1841502" cy="575733"/>
          </a:xfrm>
        </p:grpSpPr>
        <p:sp>
          <p:nvSpPr>
            <p:cNvPr id="68" name="Rounded Rectangle 67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5248" y="791097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Stephen Ng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MECHANICAL ENGINEER</a:t>
              </a:r>
            </a:p>
          </p:txBody>
        </p:sp>
      </p:grpSp>
      <p:cxnSp>
        <p:nvCxnSpPr>
          <p:cNvPr id="72" name="Straight Connector 71"/>
          <p:cNvCxnSpPr/>
          <p:nvPr/>
        </p:nvCxnSpPr>
        <p:spPr>
          <a:xfrm flipV="1">
            <a:off x="5212080" y="4323303"/>
            <a:ext cx="1767840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6470401" y="4115260"/>
            <a:ext cx="1994402" cy="507176"/>
            <a:chOff x="5175248" y="755219"/>
            <a:chExt cx="1841502" cy="575733"/>
          </a:xfrm>
        </p:grpSpPr>
        <p:sp>
          <p:nvSpPr>
            <p:cNvPr id="74" name="Rounded Rectangle 73"/>
            <p:cNvSpPr/>
            <p:nvPr/>
          </p:nvSpPr>
          <p:spPr>
            <a:xfrm>
              <a:off x="5175250" y="7552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75248" y="834865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Hari Haren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ENERGY ENGINEER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727182" y="3382576"/>
            <a:ext cx="1994402" cy="522417"/>
            <a:chOff x="5175248" y="720619"/>
            <a:chExt cx="1841502" cy="575733"/>
          </a:xfrm>
        </p:grpSpPr>
        <p:sp>
          <p:nvSpPr>
            <p:cNvPr id="77" name="Rounded Rectangle 7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175248" y="791097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Owen Everall</a:t>
              </a: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CHIEF ENGINEER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737999" y="4056710"/>
            <a:ext cx="1994401" cy="501173"/>
            <a:chOff x="5175249" y="720619"/>
            <a:chExt cx="1841501" cy="575733"/>
          </a:xfrm>
        </p:grpSpPr>
        <p:sp>
          <p:nvSpPr>
            <p:cNvPr id="46" name="Rounded Rectangle 4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75249" y="721710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Bulent </a:t>
              </a:r>
              <a:r>
                <a:rPr lang="en-GB" sz="1100" err="1">
                  <a:solidFill>
                    <a:prstClr val="black"/>
                  </a:solidFill>
                  <a:cs typeface="Arial" panose="020B0604020202020204" pitchFamily="34" charset="0"/>
                </a:rPr>
                <a:t>Varol</a:t>
              </a:r>
              <a:endParaRPr lang="en-GB" sz="110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BEMS ENGINEER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60D9D0A-E010-4CB1-B7EE-ED019A15D64D}"/>
              </a:ext>
            </a:extLst>
          </p:cNvPr>
          <p:cNvGrpSpPr/>
          <p:nvPr/>
        </p:nvGrpSpPr>
        <p:grpSpPr>
          <a:xfrm>
            <a:off x="5098798" y="4993465"/>
            <a:ext cx="1994401" cy="501173"/>
            <a:chOff x="5175249" y="720619"/>
            <a:chExt cx="1841501" cy="575733"/>
          </a:xfrm>
        </p:grpSpPr>
        <p:sp>
          <p:nvSpPr>
            <p:cNvPr id="49" name="Rounded Rectangle 45">
              <a:extLst>
                <a:ext uri="{FF2B5EF4-FFF2-40B4-BE49-F238E27FC236}">
                  <a16:creationId xmlns:a16="http://schemas.microsoft.com/office/drawing/2014/main" id="{06C12D04-DEBB-4421-A8D0-C51A4086EA71}"/>
                </a:ext>
              </a:extLst>
            </p:cNvPr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prstClr val="white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B7CE2E9-FC60-45B4-9010-A3141E5D79FA}"/>
                </a:ext>
              </a:extLst>
            </p:cNvPr>
            <p:cNvSpPr txBox="1"/>
            <p:nvPr/>
          </p:nvSpPr>
          <p:spPr>
            <a:xfrm>
              <a:off x="5175249" y="721710"/>
              <a:ext cx="1841499" cy="44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err="1">
                  <a:solidFill>
                    <a:prstClr val="black"/>
                  </a:solidFill>
                  <a:cs typeface="Arial" panose="020B0604020202020204" pitchFamily="34" charset="0"/>
                </a:rPr>
                <a:t>Shenice</a:t>
              </a:r>
              <a:r>
                <a:rPr lang="en-GB" sz="1100">
                  <a:solidFill>
                    <a:prstClr val="black"/>
                  </a:solidFill>
                  <a:cs typeface="Arial" panose="020B0604020202020204" pitchFamily="34" charset="0"/>
                </a:rPr>
                <a:t> </a:t>
              </a:r>
              <a:r>
                <a:rPr lang="en-GB" sz="1100" err="1">
                  <a:solidFill>
                    <a:prstClr val="black"/>
                  </a:solidFill>
                  <a:cs typeface="Arial" panose="020B0604020202020204" pitchFamily="34" charset="0"/>
                </a:rPr>
                <a:t>Lalor</a:t>
              </a:r>
              <a:endParaRPr lang="en-GB" sz="110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en-GB" sz="800">
                  <a:solidFill>
                    <a:prstClr val="black"/>
                  </a:solidFill>
                  <a:cs typeface="Arial" panose="020B0604020202020204" pitchFamily="34" charset="0"/>
                </a:rPr>
                <a:t>TECHNICAL ASSISTANT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4102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6097718" y="1766322"/>
            <a:ext cx="7620" cy="538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456317" y="2563547"/>
            <a:ext cx="19621" cy="1228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prstClr val="black"/>
                </a:solidFill>
              </a:rPr>
              <a:t>Estates Operations </a:t>
            </a:r>
          </a:p>
          <a:p>
            <a:pPr algn="r"/>
            <a:r>
              <a:rPr lang="en-GB" sz="1600" dirty="0">
                <a:solidFill>
                  <a:prstClr val="black"/>
                </a:solidFill>
              </a:rPr>
              <a:t>7. Engineering and Energy &amp; Environment – continued</a:t>
            </a:r>
          </a:p>
          <a:p>
            <a:pPr algn="r"/>
            <a:endParaRPr lang="en-GB" sz="1600" dirty="0">
              <a:solidFill>
                <a:prstClr val="black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566636" y="1324730"/>
            <a:ext cx="3043840" cy="568627"/>
            <a:chOff x="4837369" y="709863"/>
            <a:chExt cx="1689354" cy="404734"/>
          </a:xfrm>
        </p:grpSpPr>
        <p:sp>
          <p:nvSpPr>
            <p:cNvPr id="67" name="Rounded Rectangle 66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41507" y="731229"/>
              <a:ext cx="1685216" cy="383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>
                  <a:solidFill>
                    <a:prstClr val="black"/>
                  </a:solidFill>
                </a:rPr>
                <a:t>Andy Hammond</a:t>
              </a:r>
            </a:p>
            <a:p>
              <a:pPr algn="ctr"/>
              <a:r>
                <a:rPr lang="en-GB" sz="900">
                  <a:solidFill>
                    <a:prstClr val="black"/>
                  </a:solidFill>
                  <a:cs typeface="Arial" panose="020B0604020202020204" pitchFamily="34" charset="0"/>
                </a:rPr>
                <a:t>HEAD OF ENGINEERING, ENERGY &amp; ENVIRONMENT</a:t>
              </a:r>
            </a:p>
            <a:p>
              <a:pPr algn="ctr"/>
              <a:endParaRPr lang="en-GB" sz="800">
                <a:solidFill>
                  <a:prstClr val="black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148645" y="3531828"/>
            <a:ext cx="2327293" cy="676873"/>
            <a:chOff x="4837369" y="709863"/>
            <a:chExt cx="1291665" cy="399463"/>
          </a:xfrm>
        </p:grpSpPr>
        <p:sp>
          <p:nvSpPr>
            <p:cNvPr id="23" name="Rounded Rectangle 22"/>
            <p:cNvSpPr/>
            <p:nvPr/>
          </p:nvSpPr>
          <p:spPr>
            <a:xfrm>
              <a:off x="4837369" y="709863"/>
              <a:ext cx="1291665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41508" y="724664"/>
              <a:ext cx="1287526" cy="164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30293" y="3533553"/>
            <a:ext cx="2327293" cy="693826"/>
            <a:chOff x="4837369" y="709863"/>
            <a:chExt cx="1291665" cy="399463"/>
          </a:xfrm>
          <a:noFill/>
        </p:grpSpPr>
        <p:sp>
          <p:nvSpPr>
            <p:cNvPr id="27" name="Rounded Rectangle 26"/>
            <p:cNvSpPr/>
            <p:nvPr/>
          </p:nvSpPr>
          <p:spPr>
            <a:xfrm>
              <a:off x="4837369" y="709863"/>
              <a:ext cx="1291665" cy="39946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41508" y="724664"/>
              <a:ext cx="1287526" cy="1643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GB" sz="900">
                <a:solidFill>
                  <a:prstClr val="black"/>
                </a:solidFill>
              </a:endParaRPr>
            </a:p>
          </p:txBody>
        </p:sp>
      </p:grp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922677" y="2282935"/>
            <a:ext cx="2327293" cy="693045"/>
            <a:chOff x="4837369" y="709863"/>
            <a:chExt cx="1291665" cy="409122"/>
          </a:xfrm>
        </p:grpSpPr>
        <p:sp>
          <p:nvSpPr>
            <p:cNvPr id="38" name="Rounded Rectangle 37"/>
            <p:cNvSpPr/>
            <p:nvPr/>
          </p:nvSpPr>
          <p:spPr>
            <a:xfrm>
              <a:off x="4837369" y="709863"/>
              <a:ext cx="1291665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41508" y="724664"/>
              <a:ext cx="1287526" cy="394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>
                  <a:solidFill>
                    <a:prstClr val="black"/>
                  </a:solidFill>
                </a:rPr>
                <a:t>Andrew Caldwell</a:t>
              </a:r>
            </a:p>
            <a:p>
              <a:pPr algn="ctr"/>
              <a:r>
                <a:rPr lang="en-GB" sz="900">
                  <a:solidFill>
                    <a:prstClr val="black"/>
                  </a:solidFill>
                </a:rPr>
                <a:t>ENERGY MANAGER</a:t>
              </a:r>
            </a:p>
            <a:p>
              <a:pPr algn="ctr"/>
              <a:endParaRPr lang="en-GB" sz="900">
                <a:solidFill>
                  <a:prstClr val="black"/>
                </a:solidFill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A13975DF-BED1-4DD0-B76D-CC3E2EC3B420}"/>
              </a:ext>
            </a:extLst>
          </p:cNvPr>
          <p:cNvSpPr/>
          <p:nvPr/>
        </p:nvSpPr>
        <p:spPr>
          <a:xfrm>
            <a:off x="3444163" y="3654526"/>
            <a:ext cx="192565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prstClr val="black"/>
                </a:solidFill>
              </a:rPr>
              <a:t>Lisa Holland</a:t>
            </a:r>
          </a:p>
          <a:p>
            <a:pPr algn="ctr"/>
            <a:r>
              <a:rPr lang="en-GB" sz="900" dirty="0">
                <a:solidFill>
                  <a:prstClr val="black"/>
                </a:solidFill>
              </a:rPr>
              <a:t>ENERGY &amp; ENVIRONMENT OFFICER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D13EE1-5BB0-4D00-B0C6-CA31A4B1B07A}"/>
              </a:ext>
            </a:extLst>
          </p:cNvPr>
          <p:cNvSpPr/>
          <p:nvPr/>
        </p:nvSpPr>
        <p:spPr>
          <a:xfrm>
            <a:off x="4922677" y="4364349"/>
            <a:ext cx="228332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90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45939" y="362172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Colin Nye</a:t>
            </a:r>
          </a:p>
          <a:p>
            <a:pPr lvl="0" algn="ctr"/>
            <a:r>
              <a:rPr lang="en-GB" sz="900" dirty="0">
                <a:solidFill>
                  <a:prstClr val="black"/>
                </a:solidFill>
              </a:rPr>
              <a:t>ENERGY  SYSTEMS ENGINEER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742182" y="2975980"/>
            <a:ext cx="0" cy="736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4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ounded Rectangle 125"/>
          <p:cNvSpPr/>
          <p:nvPr/>
        </p:nvSpPr>
        <p:spPr>
          <a:xfrm>
            <a:off x="4643613" y="3377685"/>
            <a:ext cx="1464312" cy="4742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11409482" y="2657401"/>
            <a:ext cx="232" cy="5636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9921383" y="2619885"/>
            <a:ext cx="0" cy="756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016705" y="1218721"/>
            <a:ext cx="66092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Projects Delivery Team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7533559" y="994648"/>
            <a:ext cx="1648541" cy="428535"/>
            <a:chOff x="5175248" y="720619"/>
            <a:chExt cx="1841502" cy="453141"/>
          </a:xfrm>
        </p:grpSpPr>
        <p:sp>
          <p:nvSpPr>
            <p:cNvPr id="90" name="Rounded Rectangle 89"/>
            <p:cNvSpPr/>
            <p:nvPr/>
          </p:nvSpPr>
          <p:spPr>
            <a:xfrm>
              <a:off x="5175250" y="720619"/>
              <a:ext cx="1841500" cy="4531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175248" y="725993"/>
              <a:ext cx="1841500" cy="403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Michaela Thomas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PERSONAL ASSISTANT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294197" y="964492"/>
            <a:ext cx="2182277" cy="558087"/>
            <a:chOff x="4837369" y="709863"/>
            <a:chExt cx="1845637" cy="575733"/>
          </a:xfrm>
          <a:noFill/>
        </p:grpSpPr>
        <p:sp>
          <p:nvSpPr>
            <p:cNvPr id="93" name="Rounded Rectangle 9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41507" y="731732"/>
              <a:ext cx="1841499" cy="22225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8" name="Rounded Rectangle 107"/>
          <p:cNvSpPr/>
          <p:nvPr/>
        </p:nvSpPr>
        <p:spPr>
          <a:xfrm>
            <a:off x="1583766" y="2239807"/>
            <a:ext cx="1804894" cy="4835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Tom Louvre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CAPITAL PROJECTS PROGRAMME MANAGER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182988" y="997189"/>
            <a:ext cx="1380656" cy="507831"/>
            <a:chOff x="5175250" y="706533"/>
            <a:chExt cx="1841500" cy="619074"/>
          </a:xfrm>
        </p:grpSpPr>
        <p:sp>
          <p:nvSpPr>
            <p:cNvPr id="114" name="Rounded Rectangle 113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175250" y="706533"/>
              <a:ext cx="1841499" cy="619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Paul Felton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PROJECT QUALITY ASSURANCE MANAGER</a:t>
              </a: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11975" y="3384572"/>
            <a:ext cx="5791844" cy="533142"/>
            <a:chOff x="5175250" y="720619"/>
            <a:chExt cx="7725083" cy="668940"/>
          </a:xfrm>
        </p:grpSpPr>
        <p:sp>
          <p:nvSpPr>
            <p:cNvPr id="144" name="Rounded Rectangle 143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Gabriel Galvez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ASSISTANT PROJECT MANAGER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1058835" y="770485"/>
              <a:ext cx="1841498" cy="619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William Frame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PROJECT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28199" y="635634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6123577" y="2249821"/>
            <a:ext cx="1381132" cy="47227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Bruna Santandrea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CAPITAL PROJECTS PROGRAMME MANAGER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585918" y="3366849"/>
            <a:ext cx="1426359" cy="47227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Peter Thompson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MANAGER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9222218" y="2185292"/>
            <a:ext cx="1398331" cy="47975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Wilson Rios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MINOR WORKS PROGRAMME MANAGER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0764100" y="3336452"/>
            <a:ext cx="1290764" cy="467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Cindy Feng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COMMERCIAL MANAGER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756037" y="3391651"/>
            <a:ext cx="1386841" cy="552664"/>
            <a:chOff x="5175250" y="720619"/>
            <a:chExt cx="1849750" cy="673729"/>
          </a:xfrm>
        </p:grpSpPr>
        <p:sp>
          <p:nvSpPr>
            <p:cNvPr id="83" name="Rounded Rectangle 82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183501" y="775273"/>
              <a:ext cx="1841499" cy="619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Kirsty Scallan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PROJECT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141148" y="3379482"/>
            <a:ext cx="1386841" cy="537276"/>
            <a:chOff x="5175250" y="720619"/>
            <a:chExt cx="1849750" cy="654969"/>
          </a:xfrm>
        </p:grpSpPr>
        <p:sp>
          <p:nvSpPr>
            <p:cNvPr id="105" name="Rounded Rectangle 10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183501" y="775273"/>
              <a:ext cx="1841499" cy="600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Francisco Villegas Ruiz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PROJECT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9239588" y="3362323"/>
            <a:ext cx="1386841" cy="616426"/>
            <a:chOff x="5175250" y="720619"/>
            <a:chExt cx="1849750" cy="751457"/>
          </a:xfrm>
        </p:grpSpPr>
        <p:sp>
          <p:nvSpPr>
            <p:cNvPr id="129" name="Rounded Rectangle 12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83501" y="721683"/>
              <a:ext cx="1841499" cy="750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Sally Karrar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MINOR WORKS PROJECT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527167" y="4298194"/>
            <a:ext cx="1897893" cy="558087"/>
            <a:chOff x="4837369" y="709863"/>
            <a:chExt cx="1845637" cy="575733"/>
          </a:xfrm>
        </p:grpSpPr>
        <p:sp>
          <p:nvSpPr>
            <p:cNvPr id="57" name="Rounded Rectangle 56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841507" y="731732"/>
              <a:ext cx="1841499" cy="444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Assistant Relocation Manager</a:t>
              </a:r>
            </a:p>
          </p:txBody>
        </p:sp>
      </p:grpSp>
      <p:cxnSp>
        <p:nvCxnSpPr>
          <p:cNvPr id="70" name="Straight Connector 69"/>
          <p:cNvCxnSpPr/>
          <p:nvPr/>
        </p:nvCxnSpPr>
        <p:spPr>
          <a:xfrm flipH="1">
            <a:off x="5360088" y="3869408"/>
            <a:ext cx="6187" cy="420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5283614" y="979702"/>
            <a:ext cx="1743674" cy="555169"/>
            <a:chOff x="5175248" y="720619"/>
            <a:chExt cx="1841502" cy="453141"/>
          </a:xfrm>
        </p:grpSpPr>
        <p:sp>
          <p:nvSpPr>
            <p:cNvPr id="60" name="Rounded Rectangle 59"/>
            <p:cNvSpPr/>
            <p:nvPr/>
          </p:nvSpPr>
          <p:spPr>
            <a:xfrm>
              <a:off x="5175250" y="720619"/>
              <a:ext cx="1841500" cy="4531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175248" y="725993"/>
              <a:ext cx="1841500" cy="301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Adam Srodzinski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HEAD OF PROJECTS DELIVERY </a:t>
              </a:r>
            </a:p>
          </p:txBody>
        </p:sp>
      </p:grpSp>
      <p:sp>
        <p:nvSpPr>
          <p:cNvPr id="62" name="Rounded Rectangle 80">
            <a:extLst>
              <a:ext uri="{FF2B5EF4-FFF2-40B4-BE49-F238E27FC236}">
                <a16:creationId xmlns:a16="http://schemas.microsoft.com/office/drawing/2014/main" id="{94C36070-CB03-4C93-9132-6C7F75E7C88C}"/>
              </a:ext>
            </a:extLst>
          </p:cNvPr>
          <p:cNvSpPr/>
          <p:nvPr/>
        </p:nvSpPr>
        <p:spPr>
          <a:xfrm>
            <a:off x="10760191" y="2185292"/>
            <a:ext cx="1290764" cy="467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Mark Batten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COMMERCIAL MANAGER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6F537-7609-40ED-8921-423B0A814B49}"/>
              </a:ext>
            </a:extLst>
          </p:cNvPr>
          <p:cNvCxnSpPr>
            <a:cxnSpLocks/>
            <a:stCxn id="60" idx="2"/>
          </p:cNvCxnSpPr>
          <p:nvPr/>
        </p:nvCxnSpPr>
        <p:spPr>
          <a:xfrm>
            <a:off x="6155452" y="1534871"/>
            <a:ext cx="0" cy="521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BA8C33-0403-4355-A748-B34726BD4FC8}"/>
              </a:ext>
            </a:extLst>
          </p:cNvPr>
          <p:cNvCxnSpPr>
            <a:cxnSpLocks/>
          </p:cNvCxnSpPr>
          <p:nvPr/>
        </p:nvCxnSpPr>
        <p:spPr>
          <a:xfrm>
            <a:off x="2490787" y="2054758"/>
            <a:ext cx="8918695" cy="180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BA15FB-C94D-4F78-9AF8-7CC8A67C35CF}"/>
              </a:ext>
            </a:extLst>
          </p:cNvPr>
          <p:cNvCxnSpPr/>
          <p:nvPr/>
        </p:nvCxnSpPr>
        <p:spPr>
          <a:xfrm>
            <a:off x="1002302" y="2998265"/>
            <a:ext cx="290810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59D990E-290F-47CA-A16F-672CB2AEF3AA}"/>
              </a:ext>
            </a:extLst>
          </p:cNvPr>
          <p:cNvCxnSpPr/>
          <p:nvPr/>
        </p:nvCxnSpPr>
        <p:spPr>
          <a:xfrm>
            <a:off x="5360088" y="2939214"/>
            <a:ext cx="290810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0CB310E-F745-4F05-87EB-DDF88482163A}"/>
              </a:ext>
            </a:extLst>
          </p:cNvPr>
          <p:cNvCxnSpPr/>
          <p:nvPr/>
        </p:nvCxnSpPr>
        <p:spPr>
          <a:xfrm>
            <a:off x="2446365" y="2722099"/>
            <a:ext cx="0" cy="2761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2D474D5-4117-42D2-A431-83B3F2F45C64}"/>
              </a:ext>
            </a:extLst>
          </p:cNvPr>
          <p:cNvCxnSpPr/>
          <p:nvPr/>
        </p:nvCxnSpPr>
        <p:spPr>
          <a:xfrm>
            <a:off x="6831476" y="2722099"/>
            <a:ext cx="0" cy="21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EA2ECB5-1015-4814-A3BE-33917CE05480}"/>
              </a:ext>
            </a:extLst>
          </p:cNvPr>
          <p:cNvCxnSpPr/>
          <p:nvPr/>
        </p:nvCxnSpPr>
        <p:spPr>
          <a:xfrm>
            <a:off x="2490787" y="2054758"/>
            <a:ext cx="0" cy="195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E8313D-4205-431C-BE9D-E0A832A78177}"/>
              </a:ext>
            </a:extLst>
          </p:cNvPr>
          <p:cNvCxnSpPr/>
          <p:nvPr/>
        </p:nvCxnSpPr>
        <p:spPr>
          <a:xfrm>
            <a:off x="6831476" y="2054758"/>
            <a:ext cx="0" cy="195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6A1BCB5-F39D-47D2-B4BD-869849D68CB9}"/>
              </a:ext>
            </a:extLst>
          </p:cNvPr>
          <p:cNvCxnSpPr>
            <a:endCxn id="81" idx="0"/>
          </p:cNvCxnSpPr>
          <p:nvPr/>
        </p:nvCxnSpPr>
        <p:spPr>
          <a:xfrm>
            <a:off x="11409250" y="3245086"/>
            <a:ext cx="232" cy="913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1005CB0-78E9-4354-9070-A855FFF1B3E7}"/>
              </a:ext>
            </a:extLst>
          </p:cNvPr>
          <p:cNvCxnSpPr/>
          <p:nvPr/>
        </p:nvCxnSpPr>
        <p:spPr>
          <a:xfrm>
            <a:off x="1002302" y="2998265"/>
            <a:ext cx="0" cy="3933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0804081-5642-41B3-859E-568807BE0F6E}"/>
              </a:ext>
            </a:extLst>
          </p:cNvPr>
          <p:cNvCxnSpPr/>
          <p:nvPr/>
        </p:nvCxnSpPr>
        <p:spPr>
          <a:xfrm>
            <a:off x="2446365" y="2998265"/>
            <a:ext cx="0" cy="410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B6ED92D-510B-4FEE-A8CE-F10BC92DFCC8}"/>
              </a:ext>
            </a:extLst>
          </p:cNvPr>
          <p:cNvCxnSpPr/>
          <p:nvPr/>
        </p:nvCxnSpPr>
        <p:spPr>
          <a:xfrm>
            <a:off x="3910411" y="2998265"/>
            <a:ext cx="0" cy="3933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D15753F-AFB8-4078-99FC-EF7F1AD54A31}"/>
              </a:ext>
            </a:extLst>
          </p:cNvPr>
          <p:cNvCxnSpPr/>
          <p:nvPr/>
        </p:nvCxnSpPr>
        <p:spPr>
          <a:xfrm>
            <a:off x="5360088" y="2939214"/>
            <a:ext cx="0" cy="452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FA5F248-E438-467A-8681-85F0E2AAEAD8}"/>
              </a:ext>
            </a:extLst>
          </p:cNvPr>
          <p:cNvCxnSpPr/>
          <p:nvPr/>
        </p:nvCxnSpPr>
        <p:spPr>
          <a:xfrm>
            <a:off x="6831476" y="2939214"/>
            <a:ext cx="0" cy="424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6F86B56-9AE2-4D18-88AD-28F03643FF09}"/>
              </a:ext>
            </a:extLst>
          </p:cNvPr>
          <p:cNvCxnSpPr>
            <a:cxnSpLocks/>
          </p:cNvCxnSpPr>
          <p:nvPr/>
        </p:nvCxnSpPr>
        <p:spPr>
          <a:xfrm>
            <a:off x="8287113" y="2939214"/>
            <a:ext cx="15751" cy="4217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FD97053-CC0E-4258-A4DA-F29813D9CB96}"/>
              </a:ext>
            </a:extLst>
          </p:cNvPr>
          <p:cNvCxnSpPr>
            <a:stCxn id="80" idx="0"/>
          </p:cNvCxnSpPr>
          <p:nvPr/>
        </p:nvCxnSpPr>
        <p:spPr>
          <a:xfrm flipV="1">
            <a:off x="9921384" y="2054758"/>
            <a:ext cx="8532" cy="1305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16977B5-2C16-48E6-B4E5-DE796C4B522E}"/>
              </a:ext>
            </a:extLst>
          </p:cNvPr>
          <p:cNvCxnSpPr>
            <a:endCxn id="62" idx="0"/>
          </p:cNvCxnSpPr>
          <p:nvPr/>
        </p:nvCxnSpPr>
        <p:spPr>
          <a:xfrm flipH="1">
            <a:off x="11405573" y="2054758"/>
            <a:ext cx="3677" cy="130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E7E865D-C0C6-40CD-BC78-7DA65E645F81}"/>
              </a:ext>
            </a:extLst>
          </p:cNvPr>
          <p:cNvGrpSpPr/>
          <p:nvPr/>
        </p:nvGrpSpPr>
        <p:grpSpPr>
          <a:xfrm>
            <a:off x="3229843" y="3399728"/>
            <a:ext cx="1380656" cy="472277"/>
            <a:chOff x="5175250" y="720619"/>
            <a:chExt cx="1841500" cy="575733"/>
          </a:xfrm>
          <a:noFill/>
        </p:grpSpPr>
        <p:sp>
          <p:nvSpPr>
            <p:cNvPr id="78" name="Rounded Rectangle 110">
              <a:extLst>
                <a:ext uri="{FF2B5EF4-FFF2-40B4-BE49-F238E27FC236}">
                  <a16:creationId xmlns:a16="http://schemas.microsoft.com/office/drawing/2014/main" id="{535D9457-8849-4B7A-9CC8-ED5386DE2AD7}"/>
                </a:ext>
              </a:extLst>
            </p:cNvPr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E906897D-049A-463B-A388-75B0B1774E01}"/>
                </a:ext>
              </a:extLst>
            </p:cNvPr>
            <p:cNvSpPr txBox="1"/>
            <p:nvPr/>
          </p:nvSpPr>
          <p:spPr>
            <a:xfrm>
              <a:off x="5177301" y="741061"/>
              <a:ext cx="1839449" cy="468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Monika Kojak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PROJECT MANAGER</a:t>
              </a:r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50D151-3C93-4B61-A22C-98B2C20F9CF3}"/>
              </a:ext>
            </a:extLst>
          </p:cNvPr>
          <p:cNvCxnSpPr>
            <a:stCxn id="115" idx="3"/>
            <a:endCxn id="61" idx="1"/>
          </p:cNvCxnSpPr>
          <p:nvPr/>
        </p:nvCxnSpPr>
        <p:spPr>
          <a:xfrm flipV="1">
            <a:off x="3563643" y="1251104"/>
            <a:ext cx="171997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000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7504652" y="2020287"/>
            <a:ext cx="66092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/>
              <a:t>Estates Operations </a:t>
            </a:r>
          </a:p>
          <a:p>
            <a:pPr algn="r"/>
            <a:r>
              <a:rPr lang="en-GB" sz="1600" dirty="0"/>
              <a:t>9. Strategic Infrastructure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4574080" y="1720966"/>
            <a:ext cx="3043840" cy="568627"/>
            <a:chOff x="4837369" y="709863"/>
            <a:chExt cx="1689354" cy="404735"/>
          </a:xfrm>
        </p:grpSpPr>
        <p:sp>
          <p:nvSpPr>
            <p:cNvPr id="67" name="Rounded Rectangle 66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41507" y="731229"/>
              <a:ext cx="1685216" cy="38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/>
                <a:t>Roy Dickerson</a:t>
              </a:r>
            </a:p>
            <a:p>
              <a:pPr algn="ctr"/>
              <a:r>
                <a:rPr lang="en-GB" sz="900">
                  <a:cs typeface="Arial" panose="020B0604020202020204" pitchFamily="34" charset="0"/>
                </a:rPr>
                <a:t>HEAD OF STRATEGIC INFRASTRUCTURE</a:t>
              </a:r>
            </a:p>
            <a:p>
              <a:pPr algn="ctr"/>
              <a:endParaRPr lang="en-GB" sz="80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19</a:t>
            </a:fld>
            <a:endParaRPr lang="en-GB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052305" y="1806020"/>
            <a:ext cx="1648541" cy="428535"/>
            <a:chOff x="5175248" y="720619"/>
            <a:chExt cx="1841502" cy="453141"/>
          </a:xfrm>
        </p:grpSpPr>
        <p:sp>
          <p:nvSpPr>
            <p:cNvPr id="10" name="Rounded Rectangle 9"/>
            <p:cNvSpPr/>
            <p:nvPr/>
          </p:nvSpPr>
          <p:spPr>
            <a:xfrm>
              <a:off x="5175250" y="720619"/>
              <a:ext cx="1841500" cy="4531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75248" y="725993"/>
              <a:ext cx="1841500" cy="403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Michaela Thomas</a:t>
              </a:r>
            </a:p>
            <a:p>
              <a:pPr algn="ctr"/>
              <a:r>
                <a:rPr lang="en-GB" sz="800" dirty="0"/>
                <a:t>PERSONAL ASSISTANT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640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7" name="Straight Connector 176"/>
          <p:cNvCxnSpPr/>
          <p:nvPr/>
        </p:nvCxnSpPr>
        <p:spPr>
          <a:xfrm>
            <a:off x="8986337" y="1906087"/>
            <a:ext cx="2" cy="1127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7095579" y="1906087"/>
            <a:ext cx="2" cy="1127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147908" y="1898433"/>
            <a:ext cx="2342" cy="11692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3175951" y="1898222"/>
            <a:ext cx="2" cy="1127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182594" y="1912593"/>
            <a:ext cx="2" cy="1127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Building Operations – South Kensington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7494273" y="1005787"/>
            <a:ext cx="1674011" cy="498739"/>
            <a:chOff x="4837369" y="709863"/>
            <a:chExt cx="1845637" cy="575733"/>
          </a:xfrm>
        </p:grpSpPr>
        <p:sp>
          <p:nvSpPr>
            <p:cNvPr id="93" name="Rounded Rectangle 9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41507" y="731732"/>
              <a:ext cx="1841499" cy="426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algn="ctr"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ADMINISTRATOR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184337" y="2008751"/>
            <a:ext cx="1893954" cy="687089"/>
            <a:chOff x="5175250" y="666749"/>
            <a:chExt cx="1841500" cy="689454"/>
          </a:xfrm>
        </p:grpSpPr>
        <p:sp>
          <p:nvSpPr>
            <p:cNvPr id="99" name="Rounded Rectangle 9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359431" y="666749"/>
              <a:ext cx="1657318" cy="689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Joanna Fownes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BUILDING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CIVIL ENG/ ELECTRICAL ENGINEERING/ SHERFIELD/ FACULTY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290190" y="1986337"/>
            <a:ext cx="1799720" cy="707886"/>
            <a:chOff x="5166887" y="649328"/>
            <a:chExt cx="1849863" cy="813202"/>
          </a:xfrm>
        </p:grpSpPr>
        <p:sp>
          <p:nvSpPr>
            <p:cNvPr id="108" name="Rounded Rectangle 107"/>
            <p:cNvSpPr/>
            <p:nvPr/>
          </p:nvSpPr>
          <p:spPr>
            <a:xfrm>
              <a:off x="5175250" y="720619"/>
              <a:ext cx="1841500" cy="66483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166887" y="649328"/>
              <a:ext cx="1817479" cy="813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Jolene Burger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BUILDING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ACE/ RODERIC HILL/BONE/ HUXLEY/ BLACKETT/WILLIAM PENNEY/WEEKS/UNION SHOP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222253" y="1996980"/>
            <a:ext cx="1971957" cy="600164"/>
            <a:chOff x="5123637" y="666749"/>
            <a:chExt cx="1820778" cy="689454"/>
          </a:xfrm>
        </p:grpSpPr>
        <p:sp>
          <p:nvSpPr>
            <p:cNvPr id="111" name="Rounded Rectangle 110"/>
            <p:cNvSpPr/>
            <p:nvPr/>
          </p:nvSpPr>
          <p:spPr>
            <a:xfrm>
              <a:off x="5175250" y="720619"/>
              <a:ext cx="1769165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123637" y="666749"/>
              <a:ext cx="1820778" cy="689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Guy Fairhurst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BUILDING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RSM/ ASTON WEBB/ BESSEMER/ CITY &amp; GUILDS/ BUSINESS SCHOOL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85790" y="2024092"/>
            <a:ext cx="1888243" cy="712338"/>
            <a:chOff x="5175250" y="720619"/>
            <a:chExt cx="1841500" cy="718784"/>
          </a:xfrm>
        </p:grpSpPr>
        <p:sp>
          <p:nvSpPr>
            <p:cNvPr id="114" name="Rounded Rectangle 113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175250" y="725111"/>
              <a:ext cx="1841499" cy="714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/>
                </a:rPr>
                <a:t>Michael St Clair Lang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BUILDING MANAGER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SAF/ FLOWERS/ SEC/ RCS1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(Cover</a:t>
              </a: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8194229" y="2071621"/>
            <a:ext cx="1783470" cy="718094"/>
            <a:chOff x="5175250" y="720619"/>
            <a:chExt cx="1849748" cy="716144"/>
          </a:xfrm>
        </p:grpSpPr>
        <p:sp>
          <p:nvSpPr>
            <p:cNvPr id="117" name="Rounded Rectangle 11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83499" y="746147"/>
              <a:ext cx="1841499" cy="690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Martin Benson</a:t>
              </a:r>
            </a:p>
            <a:p>
              <a:pPr algn="ctr"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BUILDING MANAGER</a:t>
              </a:r>
            </a:p>
            <a:p>
              <a:pPr algn="ctr"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RESIDENCES/SPORT/EARLY YEARS EDUCATION CENTRE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7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0081087" y="2052609"/>
            <a:ext cx="1847029" cy="501171"/>
            <a:chOff x="5175250" y="720619"/>
            <a:chExt cx="1841500" cy="575733"/>
          </a:xfrm>
        </p:grpSpPr>
        <p:sp>
          <p:nvSpPr>
            <p:cNvPr id="120" name="Rounded Rectangle 11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175250" y="744564"/>
              <a:ext cx="1841499" cy="548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David Traske</a:t>
              </a:r>
            </a:p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QUALITY AUDIT &amp; COMPLIANCE</a:t>
              </a:r>
            </a:p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 MANAGER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4303779" y="2746289"/>
            <a:ext cx="1807837" cy="501171"/>
            <a:chOff x="5175250" y="720619"/>
            <a:chExt cx="1849749" cy="575733"/>
          </a:xfrm>
        </p:grpSpPr>
        <p:sp>
          <p:nvSpPr>
            <p:cNvPr id="141" name="Rounded Rectangle 140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183500" y="774639"/>
              <a:ext cx="1841499" cy="424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Ivan Carromero Manzano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ASSISTANT BUILDING MANAGER</a:t>
              </a: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277685" y="2744901"/>
            <a:ext cx="1927915" cy="501171"/>
            <a:chOff x="5175250" y="720619"/>
            <a:chExt cx="1849748" cy="575733"/>
          </a:xfrm>
        </p:grpSpPr>
        <p:sp>
          <p:nvSpPr>
            <p:cNvPr id="144" name="Rounded Rectangle 143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273920" y="775273"/>
              <a:ext cx="1751078" cy="424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James Blackman</a:t>
              </a:r>
            </a:p>
            <a:p>
              <a:pPr algn="ctr"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ASSISTANT BUILDING MANAGER</a:t>
              </a: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81403" y="2733707"/>
            <a:ext cx="1881354" cy="501171"/>
            <a:chOff x="5175248" y="720619"/>
            <a:chExt cx="1841502" cy="575733"/>
          </a:xfrm>
        </p:grpSpPr>
        <p:sp>
          <p:nvSpPr>
            <p:cNvPr id="150" name="Rounded Rectangle 14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175248" y="740844"/>
              <a:ext cx="1841499" cy="42428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Aimée Buirski</a:t>
              </a:r>
            </a:p>
            <a:p>
              <a:pPr algn="ctr"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ASSISTANT BUILDING MANAGER </a:t>
              </a:r>
            </a:p>
          </p:txBody>
        </p:sp>
      </p:grpSp>
      <p:cxnSp>
        <p:nvCxnSpPr>
          <p:cNvPr id="157" name="Straight Connector 156"/>
          <p:cNvCxnSpPr>
            <a:cxnSpLocks/>
          </p:cNvCxnSpPr>
          <p:nvPr/>
        </p:nvCxnSpPr>
        <p:spPr>
          <a:xfrm>
            <a:off x="1182594" y="1898288"/>
            <a:ext cx="98082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28199" y="635634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5090411" y="1001342"/>
            <a:ext cx="2011178" cy="501173"/>
            <a:chOff x="5175250" y="760774"/>
            <a:chExt cx="1841500" cy="575733"/>
          </a:xfrm>
          <a:noFill/>
        </p:grpSpPr>
        <p:sp>
          <p:nvSpPr>
            <p:cNvPr id="146" name="Rounded Rectangle 145"/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175250" y="783916"/>
              <a:ext cx="1841500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/>
                </a:rPr>
                <a:t>Lizzy Hand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HEAD OF BUILDING OPERATIONS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215544" y="2750873"/>
            <a:ext cx="1869719" cy="501171"/>
            <a:chOff x="5175250" y="720619"/>
            <a:chExt cx="1849748" cy="575733"/>
          </a:xfrm>
        </p:grpSpPr>
        <p:sp>
          <p:nvSpPr>
            <p:cNvPr id="148" name="Rounded Rectangle 147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183499" y="746147"/>
              <a:ext cx="1841499" cy="424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 Flint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ASSISTANT BUILDING MANAGER </a:t>
              </a:r>
            </a:p>
          </p:txBody>
        </p:sp>
      </p:grpSp>
      <p:sp>
        <p:nvSpPr>
          <p:cNvPr id="7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6093151" y="1502515"/>
            <a:ext cx="2985" cy="384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10342913" y="2782839"/>
            <a:ext cx="1707374" cy="501171"/>
            <a:chOff x="5175250" y="720619"/>
            <a:chExt cx="1841500" cy="575733"/>
          </a:xfrm>
          <a:noFill/>
        </p:grpSpPr>
        <p:sp>
          <p:nvSpPr>
            <p:cNvPr id="66" name="Rounded Rectangle 6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175250" y="784964"/>
              <a:ext cx="1841499" cy="42428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Jan Carberry</a:t>
              </a:r>
            </a:p>
            <a:p>
              <a:pPr algn="ctr"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COMMUNICATIONS OFFICER</a:t>
              </a:r>
            </a:p>
          </p:txBody>
        </p:sp>
      </p:grpSp>
      <p:cxnSp>
        <p:nvCxnSpPr>
          <p:cNvPr id="12" name="Straight Connector 11"/>
          <p:cNvCxnSpPr>
            <a:cxnSpLocks/>
            <a:stCxn id="146" idx="3"/>
            <a:endCxn id="93" idx="1"/>
          </p:cNvCxnSpPr>
          <p:nvPr/>
        </p:nvCxnSpPr>
        <p:spPr>
          <a:xfrm>
            <a:off x="7101589" y="1251929"/>
            <a:ext cx="392684" cy="3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0342913" y="3462437"/>
            <a:ext cx="1747218" cy="720475"/>
            <a:chOff x="4837369" y="709863"/>
            <a:chExt cx="1689354" cy="550214"/>
          </a:xfrm>
        </p:grpSpPr>
        <p:sp>
          <p:nvSpPr>
            <p:cNvPr id="59" name="Rounded Rectangle 58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837369" y="731229"/>
              <a:ext cx="1689354" cy="52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Angela Williams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700" dirty="0">
                  <a:solidFill>
                    <a:prstClr val="black"/>
                  </a:solidFill>
                  <a:latin typeface="Calibri" panose="020F0502020204030204"/>
                </a:rPr>
                <a:t>LEARNING AND DEVELOPMENT OFFICER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10985015" y="1906087"/>
            <a:ext cx="0" cy="148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0188565" y="2681456"/>
            <a:ext cx="6568" cy="1004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6" idx="1"/>
          </p:cNvCxnSpPr>
          <p:nvPr/>
        </p:nvCxnSpPr>
        <p:spPr>
          <a:xfrm flipV="1">
            <a:off x="10195133" y="3033425"/>
            <a:ext cx="147780" cy="4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 flipV="1">
            <a:off x="10195133" y="3685922"/>
            <a:ext cx="147780" cy="19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804F85D-74F6-45A2-80C7-AD9685EB59AD}"/>
              </a:ext>
            </a:extLst>
          </p:cNvPr>
          <p:cNvCxnSpPr>
            <a:cxnSpLocks/>
            <a:stCxn id="121" idx="2"/>
          </p:cNvCxnSpPr>
          <p:nvPr/>
        </p:nvCxnSpPr>
        <p:spPr>
          <a:xfrm>
            <a:off x="11004601" y="2550507"/>
            <a:ext cx="0" cy="130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D6F523A-26FE-40E9-8C55-C97999B8DB73}"/>
              </a:ext>
            </a:extLst>
          </p:cNvPr>
          <p:cNvCxnSpPr>
            <a:cxnSpLocks/>
          </p:cNvCxnSpPr>
          <p:nvPr/>
        </p:nvCxnSpPr>
        <p:spPr>
          <a:xfrm>
            <a:off x="10195133" y="2681456"/>
            <a:ext cx="809468" cy="5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4AA672B-0C36-4FC8-F376-0326FB2CC0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2761" y="3000072"/>
            <a:ext cx="1792379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7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1C120-93F0-404D-AA92-69972C6E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January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5D7FFB-3746-4F4C-A430-364C64FE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20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A98D3B-0F88-4D04-9FC9-8FFF0E5D77EF}"/>
              </a:ext>
            </a:extLst>
          </p:cNvPr>
          <p:cNvSpPr txBox="1"/>
          <p:nvPr/>
        </p:nvSpPr>
        <p:spPr>
          <a:xfrm>
            <a:off x="5743281" y="226087"/>
            <a:ext cx="6094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10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Masterplanning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Delivery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A16DF04-26DB-4D43-BBB1-2DEFC2322C65}"/>
              </a:ext>
            </a:extLst>
          </p:cNvPr>
          <p:cNvGrpSpPr/>
          <p:nvPr/>
        </p:nvGrpSpPr>
        <p:grpSpPr>
          <a:xfrm>
            <a:off x="4574080" y="1765734"/>
            <a:ext cx="3043840" cy="568627"/>
            <a:chOff x="4837369" y="709863"/>
            <a:chExt cx="1689354" cy="404735"/>
          </a:xfrm>
        </p:grpSpPr>
        <p:sp>
          <p:nvSpPr>
            <p:cNvPr id="9" name="Rounded Rectangle 66">
              <a:extLst>
                <a:ext uri="{FF2B5EF4-FFF2-40B4-BE49-F238E27FC236}">
                  <a16:creationId xmlns:a16="http://schemas.microsoft.com/office/drawing/2014/main" id="{1DF206D5-48D2-4A96-8FAF-EAF0AA43B558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16AD66E-A9ED-4948-B177-63462CBA35FC}"/>
                </a:ext>
              </a:extLst>
            </p:cNvPr>
            <p:cNvSpPr txBox="1"/>
            <p:nvPr/>
          </p:nvSpPr>
          <p:spPr>
            <a:xfrm>
              <a:off x="4841507" y="731229"/>
              <a:ext cx="1685216" cy="38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Fergal Burke</a:t>
              </a:r>
            </a:p>
            <a:p>
              <a:pPr algn="ctr"/>
              <a:r>
                <a:rPr lang="en-GB" sz="900" dirty="0">
                  <a:cs typeface="Arial" panose="020B0604020202020204" pitchFamily="34" charset="0"/>
                </a:rPr>
                <a:t>HEAD OF MASTERPLANNING DELIVERY</a:t>
              </a:r>
            </a:p>
            <a:p>
              <a:pPr algn="ctr"/>
              <a:endParaRPr lang="en-GB" sz="8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AA298E6-0734-4204-8D36-EB08F3CD06B7}"/>
              </a:ext>
            </a:extLst>
          </p:cNvPr>
          <p:cNvGrpSpPr/>
          <p:nvPr/>
        </p:nvGrpSpPr>
        <p:grpSpPr>
          <a:xfrm>
            <a:off x="8144761" y="1735974"/>
            <a:ext cx="2073895" cy="568627"/>
            <a:chOff x="4668435" y="709863"/>
            <a:chExt cx="1858288" cy="404735"/>
          </a:xfrm>
        </p:grpSpPr>
        <p:sp>
          <p:nvSpPr>
            <p:cNvPr id="13" name="Rounded Rectangle 66">
              <a:extLst>
                <a:ext uri="{FF2B5EF4-FFF2-40B4-BE49-F238E27FC236}">
                  <a16:creationId xmlns:a16="http://schemas.microsoft.com/office/drawing/2014/main" id="{3686274E-9F2E-40A1-9259-F8063FB65CE5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8728CD-B15F-4A1B-B4FD-8631EAB37B1F}"/>
                </a:ext>
              </a:extLst>
            </p:cNvPr>
            <p:cNvSpPr txBox="1"/>
            <p:nvPr/>
          </p:nvSpPr>
          <p:spPr>
            <a:xfrm>
              <a:off x="4668435" y="731229"/>
              <a:ext cx="1689354" cy="38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TBA</a:t>
              </a:r>
            </a:p>
            <a:p>
              <a:pPr algn="ctr"/>
              <a:r>
                <a:rPr lang="en-GB" sz="900" dirty="0">
                  <a:cs typeface="Arial" panose="020B0604020202020204" pitchFamily="34" charset="0"/>
                </a:rPr>
                <a:t>                EXTERNAL AFFAIRS OFFICER </a:t>
              </a:r>
            </a:p>
            <a:p>
              <a:pPr algn="ctr"/>
              <a:endParaRPr lang="en-GB" sz="800" dirty="0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504A68-0C9C-44C2-8369-9A9B678E4729}"/>
              </a:ext>
            </a:extLst>
          </p:cNvPr>
          <p:cNvCxnSpPr>
            <a:stCxn id="10" idx="3"/>
          </p:cNvCxnSpPr>
          <p:nvPr/>
        </p:nvCxnSpPr>
        <p:spPr>
          <a:xfrm flipV="1">
            <a:off x="7617920" y="2062104"/>
            <a:ext cx="715376" cy="29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6319FF7-8772-2C1C-6259-7F45496BCE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17" y="226087"/>
            <a:ext cx="2182557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09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Straight Connector 127"/>
          <p:cNvCxnSpPr>
            <a:cxnSpLocks/>
          </p:cNvCxnSpPr>
          <p:nvPr/>
        </p:nvCxnSpPr>
        <p:spPr>
          <a:xfrm flipH="1">
            <a:off x="10011513" y="1652997"/>
            <a:ext cx="8898" cy="1585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A4E999E-6D53-4606-B0D4-61BF9E52F34D}"/>
              </a:ext>
            </a:extLst>
          </p:cNvPr>
          <p:cNvCxnSpPr/>
          <p:nvPr/>
        </p:nvCxnSpPr>
        <p:spPr>
          <a:xfrm>
            <a:off x="6048906" y="1649474"/>
            <a:ext cx="1" cy="21101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3539936" y="1626894"/>
            <a:ext cx="8090" cy="13000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/>
              <a:t>Estates Operations</a:t>
            </a:r>
          </a:p>
          <a:p>
            <a:pPr algn="r"/>
            <a:r>
              <a:rPr lang="en-GB" sz="1600" dirty="0"/>
              <a:t>1. Building Operations – continued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2633548" y="1833417"/>
            <a:ext cx="1840745" cy="501171"/>
            <a:chOff x="5175250" y="720619"/>
            <a:chExt cx="1890751" cy="575733"/>
          </a:xfrm>
        </p:grpSpPr>
        <p:sp>
          <p:nvSpPr>
            <p:cNvPr id="90" name="Rounded Rectangle 89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224502" y="726181"/>
              <a:ext cx="1841499" cy="56570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/>
                <a:t>Anna McDadd</a:t>
              </a:r>
              <a:endParaRPr lang="en-GB" sz="1100" dirty="0">
                <a:cs typeface="Calibri"/>
              </a:endParaRPr>
            </a:p>
            <a:p>
              <a:pPr algn="ctr"/>
              <a:r>
                <a:rPr lang="en-GB" sz="700" dirty="0"/>
                <a:t>BUILDING MANAGER</a:t>
              </a:r>
            </a:p>
            <a:p>
              <a:pPr algn="ctr"/>
              <a:r>
                <a:rPr lang="en-GB" sz="700" dirty="0"/>
                <a:t>BROMPTON/ ST MARY’S/ CHARING X/ C&amp; W</a:t>
              </a:r>
              <a:endParaRPr lang="en-GB" sz="700" dirty="0">
                <a:cs typeface="Calibri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42384" y="1818907"/>
            <a:ext cx="1804065" cy="544830"/>
            <a:chOff x="4825794" y="662561"/>
            <a:chExt cx="1853075" cy="625887"/>
          </a:xfrm>
        </p:grpSpPr>
        <p:sp>
          <p:nvSpPr>
            <p:cNvPr id="93" name="Rounded Rectangle 9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25794" y="662561"/>
              <a:ext cx="1841498" cy="62588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/>
                <a:t>Darsi Wickham</a:t>
              </a:r>
            </a:p>
            <a:p>
              <a:pPr algn="ctr"/>
              <a:r>
                <a:rPr lang="en-GB" sz="700" dirty="0"/>
                <a:t>BUILDING MANAGER</a:t>
              </a:r>
            </a:p>
            <a:p>
              <a:pPr algn="ctr"/>
              <a:r>
                <a:rPr lang="en-GB" sz="700" dirty="0"/>
                <a:t>HAMMERSMITH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152234" y="1814350"/>
            <a:ext cx="1816667" cy="501172"/>
            <a:chOff x="5175250" y="720619"/>
            <a:chExt cx="1866018" cy="575733"/>
          </a:xfrm>
          <a:solidFill>
            <a:schemeClr val="bg1"/>
          </a:solidFill>
        </p:grpSpPr>
        <p:sp>
          <p:nvSpPr>
            <p:cNvPr id="96" name="Rounded Rectangle 95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199769" y="722428"/>
              <a:ext cx="1841499" cy="5480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/>
                <a:t>Raymond Henry</a:t>
              </a:r>
            </a:p>
            <a:p>
              <a:pPr algn="ctr"/>
              <a:r>
                <a:rPr lang="en-GB" sz="700" dirty="0"/>
                <a:t>BUILDING MANAGER</a:t>
              </a:r>
              <a:endParaRPr lang="en-GB" sz="700" dirty="0">
                <a:cs typeface="Calibri"/>
              </a:endParaRPr>
            </a:p>
            <a:p>
              <a:pPr algn="ctr"/>
              <a:r>
                <a:rPr lang="en-GB" sz="700" dirty="0"/>
                <a:t>SILWOOD PARK AND UREN (WHITE CITY)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42384" y="2565537"/>
            <a:ext cx="1822716" cy="501171"/>
            <a:chOff x="1361074" y="-2703864"/>
            <a:chExt cx="1872232" cy="575733"/>
          </a:xfrm>
        </p:grpSpPr>
        <p:sp>
          <p:nvSpPr>
            <p:cNvPr id="86" name="Rounded Rectangle 85"/>
            <p:cNvSpPr/>
            <p:nvPr/>
          </p:nvSpPr>
          <p:spPr>
            <a:xfrm>
              <a:off x="1361074" y="-2703864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391807" y="-2702610"/>
              <a:ext cx="1841499" cy="56570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>
                  <a:cs typeface="Calibri"/>
                </a:rPr>
                <a:t>Natalie Cain</a:t>
              </a:r>
            </a:p>
            <a:p>
              <a:pPr algn="ctr"/>
              <a:r>
                <a:rPr lang="en-GB" sz="700" dirty="0"/>
                <a:t>ASSISTANT BUILDING MANAGER</a:t>
              </a:r>
            </a:p>
            <a:p>
              <a:pPr algn="ctr"/>
              <a:r>
                <a:rPr lang="en-GB" sz="700" dirty="0"/>
                <a:t>HAMMERSMITH</a:t>
              </a:r>
              <a:endParaRPr lang="en-GB" sz="800" dirty="0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9100794" y="3246707"/>
            <a:ext cx="1850799" cy="501172"/>
            <a:chOff x="5175250" y="720619"/>
            <a:chExt cx="1901077" cy="575733"/>
          </a:xfrm>
          <a:noFill/>
        </p:grpSpPr>
        <p:sp>
          <p:nvSpPr>
            <p:cNvPr id="187" name="Rounded Rectangle 186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234828" y="739956"/>
              <a:ext cx="1841499" cy="54802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Ros Jones</a:t>
              </a:r>
            </a:p>
            <a:p>
              <a:pPr algn="ctr"/>
              <a:r>
                <a:rPr lang="en-GB" sz="700" dirty="0"/>
                <a:t>ADMINISTRATIVE ASSISTANT</a:t>
              </a:r>
            </a:p>
            <a:p>
              <a:pPr algn="ctr"/>
              <a:r>
                <a:rPr lang="en-GB" sz="700" dirty="0"/>
                <a:t>SILWOOD PARK</a:t>
              </a:r>
            </a:p>
          </p:txBody>
        </p:sp>
      </p:grp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400301" y="1618251"/>
            <a:ext cx="8625893" cy="307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6" name="Group 255"/>
          <p:cNvGrpSpPr/>
          <p:nvPr/>
        </p:nvGrpSpPr>
        <p:grpSpPr>
          <a:xfrm>
            <a:off x="2632679" y="2563341"/>
            <a:ext cx="1812247" cy="603751"/>
            <a:chOff x="5175250" y="821622"/>
            <a:chExt cx="1861478" cy="693575"/>
          </a:xfrm>
        </p:grpSpPr>
        <p:sp>
          <p:nvSpPr>
            <p:cNvPr id="257" name="Rounded Rectangle 256"/>
            <p:cNvSpPr/>
            <p:nvPr/>
          </p:nvSpPr>
          <p:spPr>
            <a:xfrm>
              <a:off x="5175250" y="821622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195229" y="825743"/>
              <a:ext cx="1841499" cy="689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Maggie Taylor</a:t>
              </a:r>
            </a:p>
            <a:p>
              <a:pPr algn="ctr"/>
              <a:r>
                <a:rPr lang="en-GB" sz="700" dirty="0"/>
                <a:t>ASSISTANT BUILDING MANAGER</a:t>
              </a:r>
            </a:p>
            <a:p>
              <a:pPr algn="ctr"/>
              <a:r>
                <a:rPr lang="en-GB" sz="700" dirty="0"/>
                <a:t>BROMPTON/ ST MARY’S/ CHARING X/ C&amp;W</a:t>
              </a:r>
            </a:p>
            <a:p>
              <a:pPr algn="ctr"/>
              <a:endParaRPr lang="en-GB" sz="800" dirty="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5177144" y="1830086"/>
            <a:ext cx="1635883" cy="507765"/>
            <a:chOff x="5175250" y="713044"/>
            <a:chExt cx="1841500" cy="583308"/>
          </a:xfrm>
          <a:solidFill>
            <a:schemeClr val="bg1"/>
          </a:solidFill>
        </p:grpSpPr>
        <p:sp>
          <p:nvSpPr>
            <p:cNvPr id="109" name="Rounded Rectangle 108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175251" y="713044"/>
              <a:ext cx="1841499" cy="548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Sarah King</a:t>
              </a:r>
            </a:p>
            <a:p>
              <a:pPr algn="ctr"/>
              <a:r>
                <a:rPr lang="en-GB" sz="700" dirty="0"/>
                <a:t>CAMPUS MANAGER</a:t>
              </a:r>
            </a:p>
            <a:p>
              <a:pPr algn="ctr"/>
              <a:r>
                <a:rPr lang="en-GB" sz="700" dirty="0"/>
                <a:t>WHITE CITY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5177144" y="2490548"/>
            <a:ext cx="1644041" cy="600164"/>
            <a:chOff x="5171159" y="663864"/>
            <a:chExt cx="1845591" cy="705671"/>
          </a:xfrm>
          <a:solidFill>
            <a:schemeClr val="bg1"/>
          </a:solidFill>
        </p:grpSpPr>
        <p:sp>
          <p:nvSpPr>
            <p:cNvPr id="115" name="Rounded Rectangle 114"/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171159" y="663864"/>
              <a:ext cx="1836433" cy="70567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/>
                <a:t>Brian Kelly</a:t>
              </a:r>
            </a:p>
            <a:p>
              <a:pPr algn="ctr"/>
              <a:r>
                <a:rPr lang="en-GB" sz="700" dirty="0"/>
                <a:t>ASSISTANT BUILDING MANAGER</a:t>
              </a:r>
            </a:p>
            <a:p>
              <a:pPr algn="ctr"/>
              <a:r>
                <a:rPr lang="en-GB" sz="700" dirty="0">
                  <a:cs typeface="Calibri"/>
                </a:rPr>
                <a:t>STADIUM HOUSE/CAMPUS OPERATIONS</a:t>
              </a:r>
            </a:p>
          </p:txBody>
        </p:sp>
      </p:grpSp>
      <p:sp>
        <p:nvSpPr>
          <p:cNvPr id="6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5059110" y="1001342"/>
            <a:ext cx="2042479" cy="501173"/>
            <a:chOff x="5175250" y="760774"/>
            <a:chExt cx="1841500" cy="575733"/>
          </a:xfrm>
          <a:noFill/>
        </p:grpSpPr>
        <p:sp>
          <p:nvSpPr>
            <p:cNvPr id="71" name="Rounded Rectangle 70"/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Lizzy Hand</a:t>
              </a:r>
            </a:p>
            <a:p>
              <a:pPr algn="ctr"/>
              <a:r>
                <a:rPr lang="en-GB" sz="700" dirty="0"/>
                <a:t>HEAD OF BUILDING OPERATIONS</a:t>
              </a:r>
            </a:p>
          </p:txBody>
        </p:sp>
      </p:grpSp>
      <p:cxnSp>
        <p:nvCxnSpPr>
          <p:cNvPr id="73" name="Straight Connector 72"/>
          <p:cNvCxnSpPr/>
          <p:nvPr/>
        </p:nvCxnSpPr>
        <p:spPr>
          <a:xfrm>
            <a:off x="6042444" y="1510002"/>
            <a:ext cx="2312" cy="1296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5130704" y="3246707"/>
            <a:ext cx="1728762" cy="600164"/>
            <a:chOff x="4781542" y="699814"/>
            <a:chExt cx="1933038" cy="689453"/>
          </a:xfrm>
          <a:solidFill>
            <a:schemeClr val="bg1"/>
          </a:solidFill>
        </p:grpSpPr>
        <p:sp>
          <p:nvSpPr>
            <p:cNvPr id="84" name="Rounded Rectangle 83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781542" y="699814"/>
              <a:ext cx="1933038" cy="68945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/>
                <a:t>Stephen Hullock</a:t>
              </a:r>
            </a:p>
            <a:p>
              <a:pPr algn="ctr"/>
              <a:r>
                <a:rPr lang="en-GB" sz="700" dirty="0"/>
                <a:t>ASSISTANT BUILDING MANAGER</a:t>
              </a:r>
              <a:endParaRPr lang="en-US" sz="700" dirty="0"/>
            </a:p>
            <a:p>
              <a:pPr algn="ctr"/>
              <a:r>
                <a:rPr lang="en-GB" sz="700" dirty="0">
                  <a:cs typeface="Calibri"/>
                </a:rPr>
                <a:t>CAMPUS OPERATIONS</a:t>
              </a:r>
            </a:p>
            <a:p>
              <a:pPr algn="ctr"/>
              <a:endParaRPr lang="en-GB" sz="800" dirty="0">
                <a:cs typeface="Calibri"/>
              </a:endParaRPr>
            </a:p>
          </p:txBody>
        </p:sp>
      </p:grpSp>
      <p:cxnSp>
        <p:nvCxnSpPr>
          <p:cNvPr id="248" name="Straight Connector 247"/>
          <p:cNvCxnSpPr>
            <a:cxnSpLocks/>
          </p:cNvCxnSpPr>
          <p:nvPr/>
        </p:nvCxnSpPr>
        <p:spPr>
          <a:xfrm>
            <a:off x="96762324" y="35750070"/>
            <a:ext cx="143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1584663" y="3254522"/>
            <a:ext cx="1812247" cy="501171"/>
            <a:chOff x="5175250" y="821622"/>
            <a:chExt cx="1861478" cy="575733"/>
          </a:xfrm>
        </p:grpSpPr>
        <p:sp>
          <p:nvSpPr>
            <p:cNvPr id="75" name="Rounded Rectangle 74"/>
            <p:cNvSpPr/>
            <p:nvPr/>
          </p:nvSpPr>
          <p:spPr>
            <a:xfrm>
              <a:off x="5175250" y="821622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195229" y="825743"/>
              <a:ext cx="1841499" cy="54802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>
                  <a:cs typeface="Calibri"/>
                </a:rPr>
                <a:t>Ciaran McKeown</a:t>
              </a:r>
              <a:endParaRPr lang="en-GB" sz="1100" dirty="0"/>
            </a:p>
            <a:p>
              <a:pPr algn="ctr"/>
              <a:r>
                <a:rPr lang="en-GB" sz="700" dirty="0"/>
                <a:t>ASSISTANT BUILDING MANAGER</a:t>
              </a:r>
            </a:p>
            <a:p>
              <a:pPr algn="ctr"/>
              <a:r>
                <a:rPr lang="en-GB" sz="700" dirty="0">
                  <a:ea typeface="+mn-lt"/>
                  <a:cs typeface="+mn-lt"/>
                </a:rPr>
                <a:t>SECONDMENT COVERING VACANCY</a:t>
              </a:r>
              <a:endParaRPr lang="en-GB" sz="700" dirty="0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D3C669E-A81D-4BFB-AC2D-4D85043DE006}"/>
              </a:ext>
            </a:extLst>
          </p:cNvPr>
          <p:cNvGrpSpPr/>
          <p:nvPr/>
        </p:nvGrpSpPr>
        <p:grpSpPr>
          <a:xfrm>
            <a:off x="7159438" y="2191351"/>
            <a:ext cx="1709849" cy="499398"/>
            <a:chOff x="5175250" y="700773"/>
            <a:chExt cx="1903055" cy="595579"/>
          </a:xfrm>
          <a:solidFill>
            <a:schemeClr val="bg1"/>
          </a:solidFill>
        </p:grpSpPr>
        <p:sp>
          <p:nvSpPr>
            <p:cNvPr id="104" name="Rounded Rectangle 111">
              <a:extLst>
                <a:ext uri="{FF2B5EF4-FFF2-40B4-BE49-F238E27FC236}">
                  <a16:creationId xmlns:a16="http://schemas.microsoft.com/office/drawing/2014/main" id="{E667FB23-6FEF-4D92-B3D5-1B049BB95847}"/>
                </a:ext>
              </a:extLst>
            </p:cNvPr>
            <p:cNvSpPr/>
            <p:nvPr/>
          </p:nvSpPr>
          <p:spPr>
            <a:xfrm>
              <a:off x="5175250" y="720619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AC9C3E2A-331E-473F-ADB9-50AD4F73E14A}"/>
                </a:ext>
              </a:extLst>
            </p:cNvPr>
            <p:cNvSpPr txBox="1"/>
            <p:nvPr/>
          </p:nvSpPr>
          <p:spPr>
            <a:xfrm>
              <a:off x="5236806" y="700773"/>
              <a:ext cx="1841499" cy="58338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100" dirty="0">
                  <a:cs typeface="Calibri"/>
                </a:rPr>
                <a:t>Anna Talletti</a:t>
              </a:r>
            </a:p>
            <a:p>
              <a:pPr algn="ctr"/>
              <a:r>
                <a:rPr lang="en-GB" sz="700" dirty="0"/>
                <a:t>BUILDING FACILITIES MANAGER</a:t>
              </a:r>
            </a:p>
            <a:p>
              <a:pPr algn="ctr"/>
              <a:r>
                <a:rPr lang="en-GB" sz="700" dirty="0"/>
                <a:t>MSRH  </a:t>
              </a:r>
              <a:r>
                <a:rPr lang="en-GB" sz="700" dirty="0">
                  <a:ea typeface="+mn-lt"/>
                  <a:cs typeface="+mn-lt"/>
                </a:rPr>
                <a:t>(WHITE CITY)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F0D6D06-F7FC-4E48-B006-9FDB9498C196}"/>
              </a:ext>
            </a:extLst>
          </p:cNvPr>
          <p:cNvCxnSpPr>
            <a:cxnSpLocks/>
          </p:cNvCxnSpPr>
          <p:nvPr/>
        </p:nvCxnSpPr>
        <p:spPr>
          <a:xfrm flipH="1">
            <a:off x="7949917" y="1648303"/>
            <a:ext cx="5336" cy="548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FC55BF-6A50-4AA6-91DB-54C752A0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3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5492CBB-11B4-464A-A56E-94E3D5B0E886}"/>
              </a:ext>
            </a:extLst>
          </p:cNvPr>
          <p:cNvCxnSpPr>
            <a:cxnSpLocks/>
          </p:cNvCxnSpPr>
          <p:nvPr/>
        </p:nvCxnSpPr>
        <p:spPr>
          <a:xfrm flipH="1">
            <a:off x="1398170" y="1613121"/>
            <a:ext cx="815" cy="197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EE80C9A-4589-4250-8A70-13953933004D}"/>
              </a:ext>
            </a:extLst>
          </p:cNvPr>
          <p:cNvCxnSpPr>
            <a:cxnSpLocks/>
          </p:cNvCxnSpPr>
          <p:nvPr/>
        </p:nvCxnSpPr>
        <p:spPr>
          <a:xfrm flipH="1">
            <a:off x="1391669" y="2354765"/>
            <a:ext cx="815" cy="197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208D10E-6800-4384-92DD-09FBF6BA6EDB}"/>
              </a:ext>
            </a:extLst>
          </p:cNvPr>
          <p:cNvCxnSpPr>
            <a:cxnSpLocks/>
            <a:stCxn id="86" idx="2"/>
            <a:endCxn id="76" idx="0"/>
          </p:cNvCxnSpPr>
          <p:nvPr/>
        </p:nvCxnSpPr>
        <p:spPr>
          <a:xfrm>
            <a:off x="1438783" y="3066708"/>
            <a:ext cx="1061729" cy="1914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72E8340F-54C3-4C17-B522-D87668AC0534}"/>
              </a:ext>
            </a:extLst>
          </p:cNvPr>
          <p:cNvCxnSpPr>
            <a:cxnSpLocks/>
            <a:stCxn id="75" idx="0"/>
          </p:cNvCxnSpPr>
          <p:nvPr/>
        </p:nvCxnSpPr>
        <p:spPr>
          <a:xfrm flipV="1">
            <a:off x="2481062" y="3066708"/>
            <a:ext cx="992023" cy="187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A0616765-647A-4B69-BE18-EFB4F4E5701E}"/>
              </a:ext>
            </a:extLst>
          </p:cNvPr>
          <p:cNvCxnSpPr>
            <a:cxnSpLocks/>
          </p:cNvCxnSpPr>
          <p:nvPr/>
        </p:nvCxnSpPr>
        <p:spPr>
          <a:xfrm>
            <a:off x="4939454" y="2424534"/>
            <a:ext cx="7579" cy="1122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68787529-64F4-4E65-968A-18534C7C8192}"/>
              </a:ext>
            </a:extLst>
          </p:cNvPr>
          <p:cNvCxnSpPr>
            <a:cxnSpLocks/>
            <a:endCxn id="115" idx="1"/>
          </p:cNvCxnSpPr>
          <p:nvPr/>
        </p:nvCxnSpPr>
        <p:spPr>
          <a:xfrm>
            <a:off x="4939452" y="2783643"/>
            <a:ext cx="24133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2A700A72-CFA5-427E-AE5C-9DA073FAFEB7}"/>
              </a:ext>
            </a:extLst>
          </p:cNvPr>
          <p:cNvCxnSpPr>
            <a:cxnSpLocks/>
          </p:cNvCxnSpPr>
          <p:nvPr/>
        </p:nvCxnSpPr>
        <p:spPr>
          <a:xfrm>
            <a:off x="4940478" y="3553774"/>
            <a:ext cx="24133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99D3BF9-D0CE-41AE-8CDC-D4CCA3BCE142}"/>
              </a:ext>
            </a:extLst>
          </p:cNvPr>
          <p:cNvCxnSpPr>
            <a:cxnSpLocks/>
          </p:cNvCxnSpPr>
          <p:nvPr/>
        </p:nvCxnSpPr>
        <p:spPr>
          <a:xfrm>
            <a:off x="4939452" y="2424534"/>
            <a:ext cx="101800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34F7747-B4C8-4B0C-BD75-5CCBF846E8AC}"/>
              </a:ext>
            </a:extLst>
          </p:cNvPr>
          <p:cNvCxnSpPr>
            <a:cxnSpLocks/>
          </p:cNvCxnSpPr>
          <p:nvPr/>
        </p:nvCxnSpPr>
        <p:spPr>
          <a:xfrm>
            <a:off x="5957456" y="2335682"/>
            <a:ext cx="0" cy="88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16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78E483E-046B-4C1A-89B1-E9D19641EFAC}"/>
              </a:ext>
            </a:extLst>
          </p:cNvPr>
          <p:cNvCxnSpPr>
            <a:cxnSpLocks/>
          </p:cNvCxnSpPr>
          <p:nvPr/>
        </p:nvCxnSpPr>
        <p:spPr>
          <a:xfrm flipH="1">
            <a:off x="1790698" y="2902266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D0C63E8-E482-4288-91EA-F6FF789625AD}"/>
              </a:ext>
            </a:extLst>
          </p:cNvPr>
          <p:cNvGrpSpPr/>
          <p:nvPr/>
        </p:nvGrpSpPr>
        <p:grpSpPr>
          <a:xfrm>
            <a:off x="1996121" y="2666918"/>
            <a:ext cx="2042479" cy="501173"/>
            <a:chOff x="5175250" y="760774"/>
            <a:chExt cx="1841500" cy="575733"/>
          </a:xfrm>
          <a:noFill/>
        </p:grpSpPr>
        <p:sp>
          <p:nvSpPr>
            <p:cNvPr id="23" name="Rounded Rectangle 70">
              <a:extLst>
                <a:ext uri="{FF2B5EF4-FFF2-40B4-BE49-F238E27FC236}">
                  <a16:creationId xmlns:a16="http://schemas.microsoft.com/office/drawing/2014/main" id="{8E09901E-925F-41F3-A5E7-13FE0A5FBD13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C92F615-0E86-4E7D-A614-D903F643B17F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James Cobb</a:t>
              </a:r>
            </a:p>
            <a:p>
              <a:pPr algn="ctr"/>
              <a:r>
                <a:rPr lang="en-GB" sz="700" dirty="0"/>
                <a:t>SK HUB TEAM LEAD</a:t>
              </a:r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710EF-DFA4-4662-84F6-9978EE9C9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D110A5-FD82-49F7-8BA2-77FD752E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4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B5AA7-21E7-4ADB-9620-92BC5B1C9A28}"/>
              </a:ext>
            </a:extLst>
          </p:cNvPr>
          <p:cNvSpPr txBox="1"/>
          <p:nvPr/>
        </p:nvSpPr>
        <p:spPr>
          <a:xfrm>
            <a:off x="5659854" y="613539"/>
            <a:ext cx="6094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Building Operations – Logistics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FAB1901-D14A-4322-B32C-365DC5428C0D}"/>
              </a:ext>
            </a:extLst>
          </p:cNvPr>
          <p:cNvGrpSpPr/>
          <p:nvPr/>
        </p:nvGrpSpPr>
        <p:grpSpPr>
          <a:xfrm>
            <a:off x="5065656" y="1295109"/>
            <a:ext cx="2042479" cy="501173"/>
            <a:chOff x="5175250" y="760774"/>
            <a:chExt cx="1841500" cy="575733"/>
          </a:xfrm>
          <a:noFill/>
        </p:grpSpPr>
        <p:sp>
          <p:nvSpPr>
            <p:cNvPr id="8" name="Rounded Rectangle 70">
              <a:extLst>
                <a:ext uri="{FF2B5EF4-FFF2-40B4-BE49-F238E27FC236}">
                  <a16:creationId xmlns:a16="http://schemas.microsoft.com/office/drawing/2014/main" id="{6EB63051-F6CC-4A79-AFD6-D40DA79C6CCB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1A8550-6999-4AD0-AE1F-188859D39BA4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Rod Coppard</a:t>
              </a:r>
            </a:p>
            <a:p>
              <a:pPr algn="ctr"/>
              <a:r>
                <a:rPr lang="en-GB" sz="700" dirty="0"/>
                <a:t>SPECIAL PROJECTS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3049AE-6A8D-4A15-81B6-573C7596E136}"/>
              </a:ext>
            </a:extLst>
          </p:cNvPr>
          <p:cNvGrpSpPr/>
          <p:nvPr/>
        </p:nvGrpSpPr>
        <p:grpSpPr>
          <a:xfrm>
            <a:off x="5074758" y="1976204"/>
            <a:ext cx="2042479" cy="501173"/>
            <a:chOff x="5175250" y="760774"/>
            <a:chExt cx="1841500" cy="575733"/>
          </a:xfrm>
          <a:noFill/>
        </p:grpSpPr>
        <p:sp>
          <p:nvSpPr>
            <p:cNvPr id="14" name="Rounded Rectangle 70">
              <a:extLst>
                <a:ext uri="{FF2B5EF4-FFF2-40B4-BE49-F238E27FC236}">
                  <a16:creationId xmlns:a16="http://schemas.microsoft.com/office/drawing/2014/main" id="{B2D0D483-C644-4F36-9CC7-1E5EFACDB607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116E031-F51E-4A70-A4FD-25D999CA409F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Paul Kirton</a:t>
              </a:r>
            </a:p>
            <a:p>
              <a:pPr algn="ctr"/>
              <a:r>
                <a:rPr lang="en-GB" sz="700" dirty="0"/>
                <a:t>LOGISTICS MANAGER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6FDE4-63D5-4A97-BA5A-BDAE886736D9}"/>
              </a:ext>
            </a:extLst>
          </p:cNvPr>
          <p:cNvGrpSpPr/>
          <p:nvPr/>
        </p:nvGrpSpPr>
        <p:grpSpPr>
          <a:xfrm>
            <a:off x="5074757" y="2648490"/>
            <a:ext cx="2042479" cy="501173"/>
            <a:chOff x="5175250" y="760774"/>
            <a:chExt cx="1841500" cy="575733"/>
          </a:xfrm>
          <a:noFill/>
        </p:grpSpPr>
        <p:sp>
          <p:nvSpPr>
            <p:cNvPr id="17" name="Rounded Rectangle 70">
              <a:extLst>
                <a:ext uri="{FF2B5EF4-FFF2-40B4-BE49-F238E27FC236}">
                  <a16:creationId xmlns:a16="http://schemas.microsoft.com/office/drawing/2014/main" id="{1CB46043-A80F-4CD6-85E0-F8763137E8E9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9A089F3-2A2B-4EE4-97A8-65E855EFC7BF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Piotr </a:t>
              </a:r>
              <a:r>
                <a:rPr lang="en-GB" sz="1100" dirty="0" err="1"/>
                <a:t>Siciak</a:t>
              </a:r>
              <a:endParaRPr lang="en-GB" sz="1100" dirty="0"/>
            </a:p>
            <a:p>
              <a:pPr algn="ctr"/>
              <a:r>
                <a:rPr lang="en-GB" sz="700" dirty="0"/>
                <a:t>HH HUB TEAM LEAD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0155F5-89A4-4B4F-BFA6-82DBA21489EA}"/>
              </a:ext>
            </a:extLst>
          </p:cNvPr>
          <p:cNvGrpSpPr/>
          <p:nvPr/>
        </p:nvGrpSpPr>
        <p:grpSpPr>
          <a:xfrm>
            <a:off x="8366048" y="2666918"/>
            <a:ext cx="2042479" cy="501173"/>
            <a:chOff x="5175250" y="760774"/>
            <a:chExt cx="1841500" cy="575733"/>
          </a:xfrm>
          <a:noFill/>
        </p:grpSpPr>
        <p:sp>
          <p:nvSpPr>
            <p:cNvPr id="20" name="Rounded Rectangle 70">
              <a:extLst>
                <a:ext uri="{FF2B5EF4-FFF2-40B4-BE49-F238E27FC236}">
                  <a16:creationId xmlns:a16="http://schemas.microsoft.com/office/drawing/2014/main" id="{6B30D1FE-74BA-4323-BC65-E2570ED89EE1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FBD0D3A-5F80-4B56-BB06-1160F7293DBC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Steven Rigg</a:t>
              </a:r>
            </a:p>
            <a:p>
              <a:pPr algn="ctr"/>
              <a:r>
                <a:rPr lang="en-GB" sz="700" dirty="0"/>
                <a:t>WC HUB TEAM LEAD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1BEC366-2264-46A7-9E47-03637B4D9A7C}"/>
              </a:ext>
            </a:extLst>
          </p:cNvPr>
          <p:cNvGrpSpPr/>
          <p:nvPr/>
        </p:nvGrpSpPr>
        <p:grpSpPr>
          <a:xfrm>
            <a:off x="1996121" y="3289252"/>
            <a:ext cx="2042479" cy="501173"/>
            <a:chOff x="5175250" y="760774"/>
            <a:chExt cx="1841500" cy="575733"/>
          </a:xfrm>
          <a:noFill/>
        </p:grpSpPr>
        <p:sp>
          <p:nvSpPr>
            <p:cNvPr id="26" name="Rounded Rectangle 70">
              <a:extLst>
                <a:ext uri="{FF2B5EF4-FFF2-40B4-BE49-F238E27FC236}">
                  <a16:creationId xmlns:a16="http://schemas.microsoft.com/office/drawing/2014/main" id="{852473C3-7B03-4715-B77F-C46E18898406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A404B95-A316-422B-A04D-56FFD369070E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Jamie Carvalho</a:t>
              </a:r>
            </a:p>
            <a:p>
              <a:pPr algn="ctr"/>
              <a:r>
                <a:rPr lang="en-GB" sz="700" dirty="0"/>
                <a:t>STORES OPERATIVE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2B25577-1C6C-4733-ABEF-DE6BC2570034}"/>
              </a:ext>
            </a:extLst>
          </p:cNvPr>
          <p:cNvGrpSpPr/>
          <p:nvPr/>
        </p:nvGrpSpPr>
        <p:grpSpPr>
          <a:xfrm>
            <a:off x="1996121" y="5143170"/>
            <a:ext cx="2042479" cy="501173"/>
            <a:chOff x="5175250" y="760774"/>
            <a:chExt cx="1841500" cy="575733"/>
          </a:xfrm>
          <a:noFill/>
        </p:grpSpPr>
        <p:sp>
          <p:nvSpPr>
            <p:cNvPr id="29" name="Rounded Rectangle 70">
              <a:extLst>
                <a:ext uri="{FF2B5EF4-FFF2-40B4-BE49-F238E27FC236}">
                  <a16:creationId xmlns:a16="http://schemas.microsoft.com/office/drawing/2014/main" id="{69FB5CB5-54AD-450D-BF62-B3BE13B67988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5614960-7935-4613-9771-628F9F9199EB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err="1"/>
                <a:t>Bowan</a:t>
              </a:r>
              <a:r>
                <a:rPr lang="en-GB" sz="1100" dirty="0"/>
                <a:t> Rahman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9C0FB5-3A63-4774-8B40-FFAB3A700ACF}"/>
              </a:ext>
            </a:extLst>
          </p:cNvPr>
          <p:cNvGrpSpPr/>
          <p:nvPr/>
        </p:nvGrpSpPr>
        <p:grpSpPr>
          <a:xfrm>
            <a:off x="1996121" y="4543240"/>
            <a:ext cx="2042479" cy="501173"/>
            <a:chOff x="5175250" y="760774"/>
            <a:chExt cx="1841500" cy="575733"/>
          </a:xfrm>
          <a:noFill/>
        </p:grpSpPr>
        <p:sp>
          <p:nvSpPr>
            <p:cNvPr id="32" name="Rounded Rectangle 70">
              <a:extLst>
                <a:ext uri="{FF2B5EF4-FFF2-40B4-BE49-F238E27FC236}">
                  <a16:creationId xmlns:a16="http://schemas.microsoft.com/office/drawing/2014/main" id="{F4502AFF-BED0-4B3B-9BF7-24A152D53FBD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AEBD596-CD33-477C-906D-A025B4EDE123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err="1"/>
                <a:t>Slavo</a:t>
              </a:r>
              <a:r>
                <a:rPr lang="en-GB" sz="1100" dirty="0"/>
                <a:t> </a:t>
              </a:r>
              <a:r>
                <a:rPr lang="en-GB" sz="1100" dirty="0" err="1"/>
                <a:t>Jasenec</a:t>
              </a:r>
              <a:endParaRPr lang="en-GB" sz="1100" dirty="0"/>
            </a:p>
            <a:p>
              <a:pPr algn="ctr"/>
              <a:r>
                <a:rPr lang="en-GB" sz="700" dirty="0"/>
                <a:t>STORES OPERATIVE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DC2FD02-FAD0-4FE0-AEDB-3B8216059A19}"/>
              </a:ext>
            </a:extLst>
          </p:cNvPr>
          <p:cNvGrpSpPr/>
          <p:nvPr/>
        </p:nvGrpSpPr>
        <p:grpSpPr>
          <a:xfrm>
            <a:off x="1996121" y="3888572"/>
            <a:ext cx="2042479" cy="501173"/>
            <a:chOff x="5175250" y="760774"/>
            <a:chExt cx="1841500" cy="575733"/>
          </a:xfrm>
          <a:noFill/>
        </p:grpSpPr>
        <p:sp>
          <p:nvSpPr>
            <p:cNvPr id="35" name="Rounded Rectangle 70">
              <a:extLst>
                <a:ext uri="{FF2B5EF4-FFF2-40B4-BE49-F238E27FC236}">
                  <a16:creationId xmlns:a16="http://schemas.microsoft.com/office/drawing/2014/main" id="{76619FD7-5FDF-4F40-91EF-1DBBCE989EF3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F40D813-5F4C-430F-8391-229DE7BE85BD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err="1"/>
                <a:t>Abdell</a:t>
              </a:r>
              <a:r>
                <a:rPr lang="en-GB" sz="1100" dirty="0"/>
                <a:t> </a:t>
              </a:r>
              <a:r>
                <a:rPr lang="en-GB" sz="1100" dirty="0" err="1"/>
                <a:t>Guenouni</a:t>
              </a:r>
              <a:endParaRPr lang="en-GB" sz="1100" dirty="0"/>
            </a:p>
            <a:p>
              <a:pPr algn="ctr"/>
              <a:r>
                <a:rPr lang="en-GB" sz="700" dirty="0"/>
                <a:t>STORES OPERATIVE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9B0F2A7-8A91-4646-9DC7-339F357C016A}"/>
              </a:ext>
            </a:extLst>
          </p:cNvPr>
          <p:cNvGrpSpPr/>
          <p:nvPr/>
        </p:nvGrpSpPr>
        <p:grpSpPr>
          <a:xfrm>
            <a:off x="5065657" y="3275510"/>
            <a:ext cx="2042479" cy="501173"/>
            <a:chOff x="5175250" y="760774"/>
            <a:chExt cx="1841500" cy="575733"/>
          </a:xfrm>
          <a:noFill/>
        </p:grpSpPr>
        <p:sp>
          <p:nvSpPr>
            <p:cNvPr id="38" name="Rounded Rectangle 70">
              <a:extLst>
                <a:ext uri="{FF2B5EF4-FFF2-40B4-BE49-F238E27FC236}">
                  <a16:creationId xmlns:a16="http://schemas.microsoft.com/office/drawing/2014/main" id="{BA308AA7-E3EB-4C7E-AB92-728E0D7B9EF1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248FFA4-A5EE-4235-8A6F-9D816408C8E1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Mark Brookes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4A9A8C8-E2BA-4691-BF02-F5E9B7D56DBE}"/>
              </a:ext>
            </a:extLst>
          </p:cNvPr>
          <p:cNvGrpSpPr/>
          <p:nvPr/>
        </p:nvGrpSpPr>
        <p:grpSpPr>
          <a:xfrm>
            <a:off x="5081996" y="3868555"/>
            <a:ext cx="2042479" cy="501173"/>
            <a:chOff x="5175250" y="760774"/>
            <a:chExt cx="1841500" cy="575733"/>
          </a:xfrm>
          <a:noFill/>
        </p:grpSpPr>
        <p:sp>
          <p:nvSpPr>
            <p:cNvPr id="41" name="Rounded Rectangle 70">
              <a:extLst>
                <a:ext uri="{FF2B5EF4-FFF2-40B4-BE49-F238E27FC236}">
                  <a16:creationId xmlns:a16="http://schemas.microsoft.com/office/drawing/2014/main" id="{DC426C3C-66E6-4F7A-B002-B887557FECBF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35146AB-E509-4520-A992-3EBBBF8FC650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Jeremy O’Sullivan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283838B-08BD-4037-BBDE-0A05578D66A2}"/>
              </a:ext>
            </a:extLst>
          </p:cNvPr>
          <p:cNvGrpSpPr/>
          <p:nvPr/>
        </p:nvGrpSpPr>
        <p:grpSpPr>
          <a:xfrm>
            <a:off x="5074751" y="4492798"/>
            <a:ext cx="2042479" cy="501173"/>
            <a:chOff x="5175250" y="760774"/>
            <a:chExt cx="1841500" cy="575733"/>
          </a:xfrm>
          <a:noFill/>
        </p:grpSpPr>
        <p:sp>
          <p:nvSpPr>
            <p:cNvPr id="44" name="Rounded Rectangle 70">
              <a:extLst>
                <a:ext uri="{FF2B5EF4-FFF2-40B4-BE49-F238E27FC236}">
                  <a16:creationId xmlns:a16="http://schemas.microsoft.com/office/drawing/2014/main" id="{C4C2E5F1-9A99-4067-BB8C-08B2099F8A82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5047113-06D9-43B0-B387-B0654441B251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Christopher O’Sullivan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5EAB00F-EF6A-4D93-85B9-C1ACC1B5BEFB}"/>
              </a:ext>
            </a:extLst>
          </p:cNvPr>
          <p:cNvGrpSpPr/>
          <p:nvPr/>
        </p:nvGrpSpPr>
        <p:grpSpPr>
          <a:xfrm>
            <a:off x="5074752" y="5151055"/>
            <a:ext cx="2042479" cy="501173"/>
            <a:chOff x="5175250" y="760774"/>
            <a:chExt cx="1841500" cy="575733"/>
          </a:xfrm>
          <a:noFill/>
        </p:grpSpPr>
        <p:sp>
          <p:nvSpPr>
            <p:cNvPr id="47" name="Rounded Rectangle 70">
              <a:extLst>
                <a:ext uri="{FF2B5EF4-FFF2-40B4-BE49-F238E27FC236}">
                  <a16:creationId xmlns:a16="http://schemas.microsoft.com/office/drawing/2014/main" id="{7B8AA1F6-6917-4B94-A347-B0EBB681A8F7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F37E1A1-E91F-4107-9F63-056067D4D9C8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Stephen Barry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CC289F5-5646-49A7-8F02-90C192A80BB8}"/>
              </a:ext>
            </a:extLst>
          </p:cNvPr>
          <p:cNvGrpSpPr/>
          <p:nvPr/>
        </p:nvGrpSpPr>
        <p:grpSpPr>
          <a:xfrm>
            <a:off x="8366051" y="3287320"/>
            <a:ext cx="2042479" cy="501173"/>
            <a:chOff x="5175250" y="760774"/>
            <a:chExt cx="1841500" cy="575733"/>
          </a:xfrm>
          <a:noFill/>
        </p:grpSpPr>
        <p:sp>
          <p:nvSpPr>
            <p:cNvPr id="50" name="Rounded Rectangle 70">
              <a:extLst>
                <a:ext uri="{FF2B5EF4-FFF2-40B4-BE49-F238E27FC236}">
                  <a16:creationId xmlns:a16="http://schemas.microsoft.com/office/drawing/2014/main" id="{BFAABDC5-CAB6-4EFC-ADFE-E79261B57E18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2FA1BBE-D973-4167-BA4D-A42F9CD2CD7B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Oscar </a:t>
              </a:r>
              <a:r>
                <a:rPr lang="en-GB" sz="1100" dirty="0" err="1"/>
                <a:t>Lappan</a:t>
              </a:r>
              <a:endParaRPr lang="en-GB" sz="1100" dirty="0"/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D8F17BC-FEE8-45BA-8CC8-699D768F693C}"/>
              </a:ext>
            </a:extLst>
          </p:cNvPr>
          <p:cNvGrpSpPr/>
          <p:nvPr/>
        </p:nvGrpSpPr>
        <p:grpSpPr>
          <a:xfrm>
            <a:off x="8366046" y="5200510"/>
            <a:ext cx="2042479" cy="501173"/>
            <a:chOff x="5175250" y="760774"/>
            <a:chExt cx="1841500" cy="575733"/>
          </a:xfrm>
          <a:noFill/>
        </p:grpSpPr>
        <p:sp>
          <p:nvSpPr>
            <p:cNvPr id="53" name="Rounded Rectangle 70">
              <a:extLst>
                <a:ext uri="{FF2B5EF4-FFF2-40B4-BE49-F238E27FC236}">
                  <a16:creationId xmlns:a16="http://schemas.microsoft.com/office/drawing/2014/main" id="{CF25D245-DF91-47D9-9D54-C944FE507641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97B6236-5D75-4996-90EA-2D206EC7D5E3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Ian Phillips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03E93E5-1D79-408B-B04E-19A7D4C035FC}"/>
              </a:ext>
            </a:extLst>
          </p:cNvPr>
          <p:cNvGrpSpPr/>
          <p:nvPr/>
        </p:nvGrpSpPr>
        <p:grpSpPr>
          <a:xfrm>
            <a:off x="8366047" y="4543239"/>
            <a:ext cx="2042479" cy="501173"/>
            <a:chOff x="5175250" y="760774"/>
            <a:chExt cx="1841500" cy="575733"/>
          </a:xfrm>
          <a:noFill/>
        </p:grpSpPr>
        <p:sp>
          <p:nvSpPr>
            <p:cNvPr id="56" name="Rounded Rectangle 70">
              <a:extLst>
                <a:ext uri="{FF2B5EF4-FFF2-40B4-BE49-F238E27FC236}">
                  <a16:creationId xmlns:a16="http://schemas.microsoft.com/office/drawing/2014/main" id="{7404C515-E1EC-43A6-B946-C57281B6DA0D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6641354-9535-4DF0-9F3E-B095C47255FD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Shane Campbell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DAC8316-B662-44C8-A96D-0F4311FFF323}"/>
              </a:ext>
            </a:extLst>
          </p:cNvPr>
          <p:cNvGrpSpPr/>
          <p:nvPr/>
        </p:nvGrpSpPr>
        <p:grpSpPr>
          <a:xfrm>
            <a:off x="8366050" y="3888572"/>
            <a:ext cx="2042479" cy="501173"/>
            <a:chOff x="5175250" y="760774"/>
            <a:chExt cx="1841500" cy="575733"/>
          </a:xfrm>
          <a:noFill/>
        </p:grpSpPr>
        <p:sp>
          <p:nvSpPr>
            <p:cNvPr id="59" name="Rounded Rectangle 70">
              <a:extLst>
                <a:ext uri="{FF2B5EF4-FFF2-40B4-BE49-F238E27FC236}">
                  <a16:creationId xmlns:a16="http://schemas.microsoft.com/office/drawing/2014/main" id="{8C157530-2C9D-4D34-A71F-705602004785}"/>
                </a:ext>
              </a:extLst>
            </p:cNvPr>
            <p:cNvSpPr/>
            <p:nvPr/>
          </p:nvSpPr>
          <p:spPr>
            <a:xfrm>
              <a:off x="5175250" y="760774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759A8E3-1869-4EB5-B00A-58D962D9C529}"/>
                </a:ext>
              </a:extLst>
            </p:cNvPr>
            <p:cNvSpPr txBox="1"/>
            <p:nvPr/>
          </p:nvSpPr>
          <p:spPr>
            <a:xfrm>
              <a:off x="5175250" y="783916"/>
              <a:ext cx="1841499" cy="4242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Janos Bozo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 OPERATIVE</a:t>
              </a: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2A5356-1E94-41B0-891E-DC1418E5A442}"/>
              </a:ext>
            </a:extLst>
          </p:cNvPr>
          <p:cNvCxnSpPr>
            <a:cxnSpLocks/>
          </p:cNvCxnSpPr>
          <p:nvPr/>
        </p:nvCxnSpPr>
        <p:spPr>
          <a:xfrm>
            <a:off x="6095998" y="1805091"/>
            <a:ext cx="0" cy="1701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98B138C-265E-4CE8-818A-8DB1C8364DD8}"/>
              </a:ext>
            </a:extLst>
          </p:cNvPr>
          <p:cNvCxnSpPr>
            <a:cxnSpLocks/>
          </p:cNvCxnSpPr>
          <p:nvPr/>
        </p:nvCxnSpPr>
        <p:spPr>
          <a:xfrm>
            <a:off x="6086897" y="2477377"/>
            <a:ext cx="0" cy="1701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30BF2A1-FA6E-4ED1-A3F7-3143C79FB3BB}"/>
              </a:ext>
            </a:extLst>
          </p:cNvPr>
          <p:cNvCxnSpPr>
            <a:cxnSpLocks/>
          </p:cNvCxnSpPr>
          <p:nvPr/>
        </p:nvCxnSpPr>
        <p:spPr>
          <a:xfrm>
            <a:off x="2968388" y="2571783"/>
            <a:ext cx="6418897" cy="229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4594E12-E266-483C-A1E7-CCED2CB20C23}"/>
              </a:ext>
            </a:extLst>
          </p:cNvPr>
          <p:cNvCxnSpPr>
            <a:cxnSpLocks/>
          </p:cNvCxnSpPr>
          <p:nvPr/>
        </p:nvCxnSpPr>
        <p:spPr>
          <a:xfrm>
            <a:off x="2968388" y="2571783"/>
            <a:ext cx="0" cy="862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7C89D8-0DE6-423A-AE4F-A95DAE2E4D38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9387285" y="2594690"/>
            <a:ext cx="3" cy="7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758F26B-4199-4443-8E30-BA3B212F068F}"/>
              </a:ext>
            </a:extLst>
          </p:cNvPr>
          <p:cNvCxnSpPr>
            <a:cxnSpLocks/>
          </p:cNvCxnSpPr>
          <p:nvPr/>
        </p:nvCxnSpPr>
        <p:spPr>
          <a:xfrm>
            <a:off x="1790698" y="2902266"/>
            <a:ext cx="0" cy="2491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00CDA1F-D9FE-4560-9234-E0B6D09FA649}"/>
              </a:ext>
            </a:extLst>
          </p:cNvPr>
          <p:cNvCxnSpPr>
            <a:cxnSpLocks/>
          </p:cNvCxnSpPr>
          <p:nvPr/>
        </p:nvCxnSpPr>
        <p:spPr>
          <a:xfrm flipH="1">
            <a:off x="1790698" y="4163546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1558D59-688D-40FE-B969-2C0437E6E373}"/>
              </a:ext>
            </a:extLst>
          </p:cNvPr>
          <p:cNvCxnSpPr>
            <a:cxnSpLocks/>
          </p:cNvCxnSpPr>
          <p:nvPr/>
        </p:nvCxnSpPr>
        <p:spPr>
          <a:xfrm flipH="1">
            <a:off x="1790698" y="3544848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B83573C-9C1F-42B1-92EE-B3865CBB922B}"/>
              </a:ext>
            </a:extLst>
          </p:cNvPr>
          <p:cNvCxnSpPr>
            <a:cxnSpLocks/>
          </p:cNvCxnSpPr>
          <p:nvPr/>
        </p:nvCxnSpPr>
        <p:spPr>
          <a:xfrm flipH="1">
            <a:off x="1790698" y="4793003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A58B7D2-C8B0-4A7B-8763-280E3E9F144D}"/>
              </a:ext>
            </a:extLst>
          </p:cNvPr>
          <p:cNvCxnSpPr>
            <a:cxnSpLocks/>
          </p:cNvCxnSpPr>
          <p:nvPr/>
        </p:nvCxnSpPr>
        <p:spPr>
          <a:xfrm flipH="1">
            <a:off x="1790698" y="5393756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A8641E0-65A4-4F81-A0A3-F71D85F78781}"/>
              </a:ext>
            </a:extLst>
          </p:cNvPr>
          <p:cNvCxnSpPr>
            <a:cxnSpLocks/>
          </p:cNvCxnSpPr>
          <p:nvPr/>
        </p:nvCxnSpPr>
        <p:spPr>
          <a:xfrm>
            <a:off x="4874729" y="2901381"/>
            <a:ext cx="0" cy="2491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B8D2DF2-AAB7-42F1-8728-7405FB45CD32}"/>
              </a:ext>
            </a:extLst>
          </p:cNvPr>
          <p:cNvCxnSpPr>
            <a:cxnSpLocks/>
          </p:cNvCxnSpPr>
          <p:nvPr/>
        </p:nvCxnSpPr>
        <p:spPr>
          <a:xfrm flipH="1">
            <a:off x="4874729" y="2901381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1A29017-31B5-4ACE-A2D2-6A1485B5DA4E}"/>
              </a:ext>
            </a:extLst>
          </p:cNvPr>
          <p:cNvCxnSpPr>
            <a:cxnSpLocks/>
          </p:cNvCxnSpPr>
          <p:nvPr/>
        </p:nvCxnSpPr>
        <p:spPr>
          <a:xfrm flipH="1">
            <a:off x="4874729" y="3544848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DC6F1C6C-1E79-43A3-81A3-20E8720657F6}"/>
              </a:ext>
            </a:extLst>
          </p:cNvPr>
          <p:cNvCxnSpPr>
            <a:cxnSpLocks/>
          </p:cNvCxnSpPr>
          <p:nvPr/>
        </p:nvCxnSpPr>
        <p:spPr>
          <a:xfrm flipH="1">
            <a:off x="4881972" y="5392871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7DBE924-BFB7-4CE6-A8D2-DC86361BE173}"/>
              </a:ext>
            </a:extLst>
          </p:cNvPr>
          <p:cNvCxnSpPr>
            <a:cxnSpLocks/>
          </p:cNvCxnSpPr>
          <p:nvPr/>
        </p:nvCxnSpPr>
        <p:spPr>
          <a:xfrm flipH="1">
            <a:off x="4881972" y="4139158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C2F0B0A-BF74-4014-9694-EBA760595777}"/>
              </a:ext>
            </a:extLst>
          </p:cNvPr>
          <p:cNvCxnSpPr>
            <a:cxnSpLocks/>
          </p:cNvCxnSpPr>
          <p:nvPr/>
        </p:nvCxnSpPr>
        <p:spPr>
          <a:xfrm flipH="1">
            <a:off x="4874729" y="4744206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21288379-9FBD-4E88-9D9E-7B1F1190B1B7}"/>
              </a:ext>
            </a:extLst>
          </p:cNvPr>
          <p:cNvCxnSpPr>
            <a:cxnSpLocks/>
          </p:cNvCxnSpPr>
          <p:nvPr/>
        </p:nvCxnSpPr>
        <p:spPr>
          <a:xfrm>
            <a:off x="8166022" y="2917504"/>
            <a:ext cx="0" cy="2491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084992B-FFF4-4E2B-A608-076DB9676029}"/>
              </a:ext>
            </a:extLst>
          </p:cNvPr>
          <p:cNvCxnSpPr>
            <a:cxnSpLocks/>
          </p:cNvCxnSpPr>
          <p:nvPr/>
        </p:nvCxnSpPr>
        <p:spPr>
          <a:xfrm flipH="1">
            <a:off x="8166022" y="2917504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E9017714-1F60-4269-8559-2D28CEEDC676}"/>
              </a:ext>
            </a:extLst>
          </p:cNvPr>
          <p:cNvCxnSpPr>
            <a:cxnSpLocks/>
          </p:cNvCxnSpPr>
          <p:nvPr/>
        </p:nvCxnSpPr>
        <p:spPr>
          <a:xfrm flipH="1">
            <a:off x="8164356" y="4119141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90B73C7-5D1D-4593-AB93-57834E7852B2}"/>
              </a:ext>
            </a:extLst>
          </p:cNvPr>
          <p:cNvCxnSpPr>
            <a:cxnSpLocks/>
          </p:cNvCxnSpPr>
          <p:nvPr/>
        </p:nvCxnSpPr>
        <p:spPr>
          <a:xfrm flipH="1">
            <a:off x="8166022" y="3544848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FBEB8DAE-302C-4E69-BFF6-A8BD3F221023}"/>
              </a:ext>
            </a:extLst>
          </p:cNvPr>
          <p:cNvCxnSpPr>
            <a:cxnSpLocks/>
          </p:cNvCxnSpPr>
          <p:nvPr/>
        </p:nvCxnSpPr>
        <p:spPr>
          <a:xfrm flipH="1">
            <a:off x="8166022" y="4793759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CA334C72-514E-4E74-BFFF-B31ED7BDDECC}"/>
              </a:ext>
            </a:extLst>
          </p:cNvPr>
          <p:cNvCxnSpPr>
            <a:cxnSpLocks/>
          </p:cNvCxnSpPr>
          <p:nvPr/>
        </p:nvCxnSpPr>
        <p:spPr>
          <a:xfrm flipH="1">
            <a:off x="8168713" y="5409750"/>
            <a:ext cx="200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21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>
            <a:cxnSpLocks/>
            <a:endCxn id="39" idx="0"/>
          </p:cNvCxnSpPr>
          <p:nvPr/>
        </p:nvCxnSpPr>
        <p:spPr>
          <a:xfrm>
            <a:off x="6059488" y="1440180"/>
            <a:ext cx="2956" cy="1348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/>
              <a:t>Estates Operations </a:t>
            </a:r>
          </a:p>
          <a:p>
            <a:pPr algn="r"/>
            <a:r>
              <a:rPr lang="en-GB" sz="1600" dirty="0"/>
              <a:t>2. Fire &amp; Safety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4852762" y="1014990"/>
            <a:ext cx="2417613" cy="593541"/>
            <a:chOff x="4837369" y="709863"/>
            <a:chExt cx="1689354" cy="422468"/>
          </a:xfrm>
        </p:grpSpPr>
        <p:sp>
          <p:nvSpPr>
            <p:cNvPr id="67" name="Rounded Rectangle 66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41507" y="738009"/>
              <a:ext cx="1685216" cy="394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John Field</a:t>
              </a:r>
            </a:p>
            <a:p>
              <a:pPr algn="ctr"/>
              <a:r>
                <a:rPr lang="en-GB" sz="900" dirty="0"/>
                <a:t>HEAD OF FIRE &amp; SAFETY</a:t>
              </a:r>
            </a:p>
            <a:p>
              <a:pPr algn="ctr"/>
              <a:endParaRPr lang="en-GB" sz="8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5</a:t>
            </a:fld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9452950" y="2358265"/>
            <a:ext cx="0" cy="430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43935" y="2361610"/>
            <a:ext cx="0" cy="396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472750" y="2758485"/>
            <a:ext cx="2413450" cy="691738"/>
            <a:chOff x="4837369" y="709863"/>
            <a:chExt cx="1689354" cy="492362"/>
          </a:xfrm>
          <a:noFill/>
        </p:grpSpPr>
        <p:sp>
          <p:nvSpPr>
            <p:cNvPr id="20" name="Rounded Rectangle 19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41507" y="731229"/>
              <a:ext cx="1685216" cy="470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Oluseyi Oduntan </a:t>
              </a:r>
            </a:p>
            <a:p>
              <a:pPr algn="ctr"/>
              <a:r>
                <a:rPr lang="en-GB" sz="900" dirty="0"/>
                <a:t>HEALTH AND SAFETY ADVISOR</a:t>
              </a:r>
            </a:p>
            <a:p>
              <a:pPr algn="ctr"/>
              <a:r>
                <a:rPr lang="en-GB" sz="800" dirty="0"/>
                <a:t>CONSTRUCTION</a:t>
              </a:r>
            </a:p>
            <a:p>
              <a:pPr algn="ctr"/>
              <a:endParaRPr lang="en-GB" sz="800" dirty="0"/>
            </a:p>
          </p:txBody>
        </p:sp>
      </p:grp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2643935" y="2358265"/>
            <a:ext cx="6809015" cy="33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4852763" y="2758485"/>
            <a:ext cx="2413450" cy="707127"/>
            <a:chOff x="4837369" y="709863"/>
            <a:chExt cx="1689354" cy="503315"/>
          </a:xfrm>
        </p:grpSpPr>
        <p:sp>
          <p:nvSpPr>
            <p:cNvPr id="38" name="Rounded Rectangle 37"/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41507" y="731229"/>
              <a:ext cx="1685216" cy="481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/>
                <a:t>Sangita Kerai</a:t>
              </a:r>
            </a:p>
            <a:p>
              <a:pPr algn="ctr"/>
              <a:r>
                <a:rPr lang="en-GB" sz="900"/>
                <a:t>HEALTH AND SAFETY ADVISOR</a:t>
              </a:r>
            </a:p>
            <a:p>
              <a:pPr algn="ctr"/>
              <a:r>
                <a:rPr lang="en-GB" sz="800"/>
                <a:t>FACILITIES</a:t>
              </a:r>
            </a:p>
            <a:p>
              <a:pPr algn="ctr"/>
              <a:endParaRPr lang="en-GB" sz="80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8283E1-25B5-463A-AFFB-44D93A847FB8}"/>
              </a:ext>
            </a:extLst>
          </p:cNvPr>
          <p:cNvGrpSpPr/>
          <p:nvPr/>
        </p:nvGrpSpPr>
        <p:grpSpPr>
          <a:xfrm>
            <a:off x="8238688" y="2788488"/>
            <a:ext cx="2428524" cy="630849"/>
            <a:chOff x="4837369" y="709863"/>
            <a:chExt cx="1689354" cy="399463"/>
          </a:xfrm>
          <a:noFill/>
        </p:grpSpPr>
        <p:sp>
          <p:nvSpPr>
            <p:cNvPr id="23" name="Rounded Rectangle 7">
              <a:extLst>
                <a:ext uri="{FF2B5EF4-FFF2-40B4-BE49-F238E27FC236}">
                  <a16:creationId xmlns:a16="http://schemas.microsoft.com/office/drawing/2014/main" id="{1F93DF78-A9C7-4969-A5D6-C6267691987B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F91884-3E3D-4BC9-B178-C523F260B60B}"/>
                </a:ext>
              </a:extLst>
            </p:cNvPr>
            <p:cNvSpPr txBox="1"/>
            <p:nvPr/>
          </p:nvSpPr>
          <p:spPr>
            <a:xfrm>
              <a:off x="4841507" y="760179"/>
              <a:ext cx="1685216" cy="3410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Jon Ryan</a:t>
              </a:r>
            </a:p>
            <a:p>
              <a:pPr algn="ctr"/>
              <a:r>
                <a:rPr lang="en-GB" sz="900" dirty="0"/>
                <a:t>FIRE SAFETY MANAGER</a:t>
              </a:r>
            </a:p>
            <a:p>
              <a:pPr algn="ctr"/>
              <a:endParaRPr lang="en-GB" sz="800" dirty="0"/>
            </a:p>
          </p:txBody>
        </p:sp>
      </p:grpSp>
      <p:sp>
        <p:nvSpPr>
          <p:cNvPr id="25" name="Rounded Rectangle 13">
            <a:extLst>
              <a:ext uri="{FF2B5EF4-FFF2-40B4-BE49-F238E27FC236}">
                <a16:creationId xmlns:a16="http://schemas.microsoft.com/office/drawing/2014/main" id="{F6CEDF19-FB9B-4129-9432-0912A7782007}"/>
              </a:ext>
            </a:extLst>
          </p:cNvPr>
          <p:cNvSpPr/>
          <p:nvPr/>
        </p:nvSpPr>
        <p:spPr>
          <a:xfrm>
            <a:off x="9452950" y="3839584"/>
            <a:ext cx="2428524" cy="6308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9FC6DB-3AD2-4312-AF43-0BBF241EFA44}"/>
              </a:ext>
            </a:extLst>
          </p:cNvPr>
          <p:cNvSpPr txBox="1"/>
          <p:nvPr/>
        </p:nvSpPr>
        <p:spPr>
          <a:xfrm>
            <a:off x="9452950" y="3931824"/>
            <a:ext cx="242257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Lucy Cowell </a:t>
            </a:r>
          </a:p>
          <a:p>
            <a:pPr algn="ctr"/>
            <a:r>
              <a:rPr lang="en-GB" sz="900" dirty="0"/>
              <a:t>FIRE SAFETY ADVISOR</a:t>
            </a:r>
          </a:p>
          <a:p>
            <a:pPr algn="ctr"/>
            <a:endParaRPr lang="en-GB" sz="8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42FFEF-C816-4617-96C3-9A6345E14198}"/>
              </a:ext>
            </a:extLst>
          </p:cNvPr>
          <p:cNvGrpSpPr/>
          <p:nvPr/>
        </p:nvGrpSpPr>
        <p:grpSpPr>
          <a:xfrm>
            <a:off x="6939138" y="3836101"/>
            <a:ext cx="2428524" cy="630849"/>
            <a:chOff x="4837369" y="709863"/>
            <a:chExt cx="1689354" cy="399463"/>
          </a:xfrm>
          <a:noFill/>
        </p:grpSpPr>
        <p:sp>
          <p:nvSpPr>
            <p:cNvPr id="30" name="Rounded Rectangle 10">
              <a:extLst>
                <a:ext uri="{FF2B5EF4-FFF2-40B4-BE49-F238E27FC236}">
                  <a16:creationId xmlns:a16="http://schemas.microsoft.com/office/drawing/2014/main" id="{70669234-11DB-4DE4-BC15-F65FCA0BE7A4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AA39BF5-FE73-4245-A0BD-9BE4F461C645}"/>
                </a:ext>
              </a:extLst>
            </p:cNvPr>
            <p:cNvSpPr txBox="1"/>
            <p:nvPr/>
          </p:nvSpPr>
          <p:spPr>
            <a:xfrm>
              <a:off x="4841507" y="760179"/>
              <a:ext cx="1685216" cy="3410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1200" dirty="0">
                  <a:solidFill>
                    <a:prstClr val="black"/>
                  </a:solidFill>
                </a:rPr>
                <a:t>Steve Walker</a:t>
              </a:r>
            </a:p>
            <a:p>
              <a:pPr lvl="0" algn="ctr"/>
              <a:r>
                <a:rPr lang="en-GB" sz="900" dirty="0">
                  <a:solidFill>
                    <a:prstClr val="black"/>
                  </a:solidFill>
                </a:rPr>
                <a:t>FIRE SAFETY ADVISOR</a:t>
              </a:r>
            </a:p>
            <a:p>
              <a:pPr algn="ctr"/>
              <a:endParaRPr lang="en-GB" sz="800" dirty="0"/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25FE03B-68F7-4C0E-B87D-D046B838977E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8153400" y="3419337"/>
            <a:ext cx="1294736" cy="416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236331-CFF5-4061-8E82-C583786B1564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>
            <a:off x="9455925" y="3406558"/>
            <a:ext cx="1211287" cy="4330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27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/>
              <a:t>Estates Operations </a:t>
            </a:r>
          </a:p>
          <a:p>
            <a:pPr algn="r"/>
            <a:r>
              <a:rPr lang="en-GB" sz="1600"/>
              <a:t>3. Maintenance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85091" y="2847775"/>
            <a:ext cx="1671339" cy="684307"/>
            <a:chOff x="4837369" y="709863"/>
            <a:chExt cx="714435" cy="536825"/>
          </a:xfrm>
        </p:grpSpPr>
        <p:sp>
          <p:nvSpPr>
            <p:cNvPr id="14" name="Rounded Rectangle 13"/>
            <p:cNvSpPr/>
            <p:nvPr/>
          </p:nvSpPr>
          <p:spPr>
            <a:xfrm>
              <a:off x="4837369" y="709863"/>
              <a:ext cx="714435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63496" y="715510"/>
              <a:ext cx="636694" cy="53117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200" dirty="0">
                  <a:cs typeface="Calibri"/>
                </a:rPr>
                <a:t>TBC</a:t>
              </a:r>
            </a:p>
            <a:p>
              <a:pPr algn="ctr"/>
              <a:r>
                <a:rPr lang="en-GB" sz="900" dirty="0"/>
                <a:t>CONTRACTS MANAGER</a:t>
              </a:r>
              <a:endParaRPr lang="en-GB" sz="900" dirty="0">
                <a:cs typeface="Calibri"/>
              </a:endParaRPr>
            </a:p>
            <a:p>
              <a:pPr algn="ctr"/>
              <a:endParaRPr lang="en-GB" sz="900" dirty="0"/>
            </a:p>
            <a:p>
              <a:pPr algn="ctr"/>
              <a:endParaRPr lang="en-GB" sz="8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20973" y="2848853"/>
            <a:ext cx="1733448" cy="683229"/>
            <a:chOff x="4831443" y="690669"/>
            <a:chExt cx="1917168" cy="542949"/>
          </a:xfrm>
        </p:grpSpPr>
        <p:sp>
          <p:nvSpPr>
            <p:cNvPr id="20" name="Rounded Rectangle 19"/>
            <p:cNvSpPr/>
            <p:nvPr/>
          </p:nvSpPr>
          <p:spPr>
            <a:xfrm>
              <a:off x="4831443" y="702536"/>
              <a:ext cx="1875133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73657" y="690669"/>
              <a:ext cx="1874954" cy="542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Courtney Richards</a:t>
              </a:r>
            </a:p>
            <a:p>
              <a:pPr algn="ctr"/>
              <a:r>
                <a:rPr lang="en-GB" sz="900" dirty="0"/>
                <a:t>MAINTENANCE MANAGER – </a:t>
              </a:r>
            </a:p>
            <a:p>
              <a:pPr algn="ctr"/>
              <a:r>
                <a:rPr lang="en-GB" sz="900" dirty="0"/>
                <a:t>NORTH TEAM</a:t>
              </a:r>
            </a:p>
            <a:p>
              <a:pPr algn="ctr"/>
              <a:endParaRPr lang="en-GB" sz="800" dirty="0"/>
            </a:p>
            <a:p>
              <a:pPr algn="ctr"/>
              <a:endParaRPr lang="en-GB" sz="8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70234" y="2819482"/>
            <a:ext cx="1726593" cy="555183"/>
            <a:chOff x="4809767" y="667196"/>
            <a:chExt cx="1979458" cy="442130"/>
          </a:xfrm>
        </p:grpSpPr>
        <p:sp>
          <p:nvSpPr>
            <p:cNvPr id="23" name="Rounded Rectangle 22"/>
            <p:cNvSpPr/>
            <p:nvPr/>
          </p:nvSpPr>
          <p:spPr>
            <a:xfrm>
              <a:off x="4837369" y="709863"/>
              <a:ext cx="1951856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09767" y="667196"/>
              <a:ext cx="1968329" cy="428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Ian Day</a:t>
              </a:r>
            </a:p>
            <a:p>
              <a:pPr algn="ctr"/>
              <a:r>
                <a:rPr lang="en-GB" sz="900" dirty="0"/>
                <a:t>MAINTENANCE MANAGER – SOUTH TEAM</a:t>
              </a:r>
            </a:p>
            <a:p>
              <a:pPr algn="ctr"/>
              <a:endParaRPr lang="en-GB" sz="8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905150" y="2856759"/>
            <a:ext cx="1690475" cy="703056"/>
            <a:chOff x="4837369" y="705379"/>
            <a:chExt cx="1875133" cy="542948"/>
          </a:xfrm>
        </p:grpSpPr>
        <p:sp>
          <p:nvSpPr>
            <p:cNvPr id="26" name="Rounded Rectangle 25"/>
            <p:cNvSpPr/>
            <p:nvPr/>
          </p:nvSpPr>
          <p:spPr>
            <a:xfrm>
              <a:off x="4837369" y="709863"/>
              <a:ext cx="1875133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41507" y="705379"/>
              <a:ext cx="1870995" cy="542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Allan Webb</a:t>
              </a:r>
            </a:p>
            <a:p>
              <a:pPr algn="ctr"/>
              <a:r>
                <a:rPr lang="en-GB" sz="900" dirty="0"/>
                <a:t>MAINTENANCE MANAGER</a:t>
              </a:r>
            </a:p>
            <a:p>
              <a:pPr algn="ctr"/>
              <a:r>
                <a:rPr lang="en-GB" sz="800" dirty="0"/>
                <a:t>MEDICAL CAMPUSES</a:t>
              </a:r>
            </a:p>
            <a:p>
              <a:pPr algn="ctr"/>
              <a:endParaRPr lang="en-GB" sz="900" dirty="0"/>
            </a:p>
            <a:p>
              <a:pPr algn="ctr"/>
              <a:endParaRPr lang="en-GB" sz="8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691961" y="2850762"/>
            <a:ext cx="1836064" cy="699133"/>
            <a:chOff x="4738667" y="709863"/>
            <a:chExt cx="2023176" cy="467481"/>
          </a:xfrm>
        </p:grpSpPr>
        <p:sp>
          <p:nvSpPr>
            <p:cNvPr id="17" name="Rounded Rectangle 16"/>
            <p:cNvSpPr/>
            <p:nvPr/>
          </p:nvSpPr>
          <p:spPr>
            <a:xfrm>
              <a:off x="4837369" y="709863"/>
              <a:ext cx="1875133" cy="3628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38667" y="717926"/>
              <a:ext cx="2023176" cy="459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Mark Pearce</a:t>
              </a:r>
            </a:p>
            <a:p>
              <a:pPr algn="ctr"/>
              <a:r>
                <a:rPr lang="en-GB" sz="900" dirty="0"/>
                <a:t>BUILDING SURVEYOR</a:t>
              </a:r>
            </a:p>
            <a:p>
              <a:pPr algn="ctr"/>
              <a:endParaRPr lang="en-GB" sz="900" dirty="0"/>
            </a:p>
            <a:p>
              <a:pPr algn="ctr"/>
              <a:endParaRPr lang="en-GB" sz="8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853-415B-4AAD-AD95-7367008CC254}" type="slidenum">
              <a:rPr lang="en-GB" smtClean="0"/>
              <a:t>6</a:t>
            </a:fld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>
            <a:off x="9591563" y="2824412"/>
            <a:ext cx="1793621" cy="995956"/>
            <a:chOff x="4727047" y="698470"/>
            <a:chExt cx="1994103" cy="748686"/>
          </a:xfrm>
        </p:grpSpPr>
        <p:sp>
          <p:nvSpPr>
            <p:cNvPr id="40" name="Rounded Rectangle 39"/>
            <p:cNvSpPr/>
            <p:nvPr/>
          </p:nvSpPr>
          <p:spPr>
            <a:xfrm>
              <a:off x="4837369" y="709863"/>
              <a:ext cx="1875133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7047" y="698470"/>
              <a:ext cx="1994103" cy="748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Julie Bryant</a:t>
              </a:r>
            </a:p>
            <a:p>
              <a:pPr algn="ctr"/>
              <a:r>
                <a:rPr lang="en-GB" sz="900" dirty="0"/>
                <a:t>CUSTOMER SERVICES CENTRE MANAGER</a:t>
              </a:r>
            </a:p>
            <a:p>
              <a:pPr algn="ctr"/>
              <a:endParaRPr lang="en-GB" sz="900" dirty="0"/>
            </a:p>
            <a:p>
              <a:pPr algn="ctr"/>
              <a:endParaRPr lang="en-GB" sz="800" dirty="0"/>
            </a:p>
          </p:txBody>
        </p:sp>
      </p:grpSp>
      <p:sp>
        <p:nvSpPr>
          <p:cNvPr id="4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0764" y="6346083"/>
            <a:ext cx="4114800" cy="365125"/>
          </a:xfrm>
        </p:spPr>
        <p:txBody>
          <a:bodyPr/>
          <a:lstStyle/>
          <a:p>
            <a:r>
              <a:rPr lang="en-GB" dirty="0"/>
              <a:t>January 2023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5651347" y="1537253"/>
            <a:ext cx="0" cy="6242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 flipV="1">
            <a:off x="1116178" y="2161497"/>
            <a:ext cx="9372195" cy="416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cxnSpLocks/>
          </p:cNvCxnSpPr>
          <p:nvPr/>
        </p:nvCxnSpPr>
        <p:spPr>
          <a:xfrm>
            <a:off x="1116178" y="2205504"/>
            <a:ext cx="1" cy="649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cxnSpLocks/>
          </p:cNvCxnSpPr>
          <p:nvPr/>
        </p:nvCxnSpPr>
        <p:spPr>
          <a:xfrm>
            <a:off x="4828678" y="2199331"/>
            <a:ext cx="0" cy="6734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</p:cNvCxnSpPr>
          <p:nvPr/>
        </p:nvCxnSpPr>
        <p:spPr>
          <a:xfrm flipH="1">
            <a:off x="6642863" y="2190585"/>
            <a:ext cx="4769" cy="682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8603921" y="2207821"/>
            <a:ext cx="0" cy="624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/>
          </p:cNvCxnSpPr>
          <p:nvPr/>
        </p:nvCxnSpPr>
        <p:spPr>
          <a:xfrm>
            <a:off x="10488373" y="2190376"/>
            <a:ext cx="0" cy="64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1A003C-6B2B-4C30-8861-DCC729EB9531}"/>
              </a:ext>
            </a:extLst>
          </p:cNvPr>
          <p:cNvCxnSpPr>
            <a:cxnSpLocks/>
          </p:cNvCxnSpPr>
          <p:nvPr/>
        </p:nvCxnSpPr>
        <p:spPr>
          <a:xfrm>
            <a:off x="2968694" y="2190376"/>
            <a:ext cx="0" cy="6645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2A363B0-2DAB-46EC-BB15-B38FF69E37F2}"/>
              </a:ext>
            </a:extLst>
          </p:cNvPr>
          <p:cNvGrpSpPr/>
          <p:nvPr/>
        </p:nvGrpSpPr>
        <p:grpSpPr>
          <a:xfrm>
            <a:off x="4442541" y="1002462"/>
            <a:ext cx="2417613" cy="584016"/>
            <a:chOff x="4837369" y="709863"/>
            <a:chExt cx="1689354" cy="415688"/>
          </a:xfrm>
        </p:grpSpPr>
        <p:sp>
          <p:nvSpPr>
            <p:cNvPr id="36" name="Rounded Rectangle 66">
              <a:extLst>
                <a:ext uri="{FF2B5EF4-FFF2-40B4-BE49-F238E27FC236}">
                  <a16:creationId xmlns:a16="http://schemas.microsoft.com/office/drawing/2014/main" id="{2DC25107-D524-4CC6-ABD7-12A68208A93C}"/>
                </a:ext>
              </a:extLst>
            </p:cNvPr>
            <p:cNvSpPr/>
            <p:nvPr/>
          </p:nvSpPr>
          <p:spPr>
            <a:xfrm>
              <a:off x="4837369" y="709863"/>
              <a:ext cx="1689354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D217735-8B5E-433D-BB4E-626847F2A858}"/>
                </a:ext>
              </a:extLst>
            </p:cNvPr>
            <p:cNvSpPr txBox="1"/>
            <p:nvPr/>
          </p:nvSpPr>
          <p:spPr>
            <a:xfrm>
              <a:off x="4841507" y="731229"/>
              <a:ext cx="1685216" cy="394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err="1"/>
                <a:t>Rak</a:t>
              </a:r>
              <a:r>
                <a:rPr lang="en-GB" sz="1200" dirty="0"/>
                <a:t> Patel</a:t>
              </a:r>
            </a:p>
            <a:p>
              <a:pPr algn="ctr"/>
              <a:r>
                <a:rPr lang="en-GB" sz="900" dirty="0"/>
                <a:t>HEAD OF MAINTENACE</a:t>
              </a:r>
            </a:p>
            <a:p>
              <a:pPr algn="ctr"/>
              <a:endParaRPr lang="en-GB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663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Straight Connector 159"/>
          <p:cNvCxnSpPr/>
          <p:nvPr/>
        </p:nvCxnSpPr>
        <p:spPr>
          <a:xfrm>
            <a:off x="1829358" y="292747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1832674" y="348538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40704" y="4094437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838374" y="4681463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838309" y="526064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cxnSpLocks/>
            <a:endCxn id="183" idx="1"/>
          </p:cNvCxnSpPr>
          <p:nvPr/>
        </p:nvCxnSpPr>
        <p:spPr>
          <a:xfrm>
            <a:off x="4947715" y="2917688"/>
            <a:ext cx="893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4936360" y="3490511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4937078" y="4098442"/>
            <a:ext cx="141351" cy="1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4941225" y="4675496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4941123" y="5246352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4936359" y="582396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83781" y="1949263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Maintenance – </a:t>
            </a:r>
            <a:r>
              <a:rPr kumimoji="0" lang="en-GB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North Team</a:t>
            </a:r>
          </a:p>
        </p:txBody>
      </p:sp>
      <p:grpSp>
        <p:nvGrpSpPr>
          <p:cNvPr id="181" name="Group 180"/>
          <p:cNvGrpSpPr/>
          <p:nvPr/>
        </p:nvGrpSpPr>
        <p:grpSpPr>
          <a:xfrm>
            <a:off x="5037069" y="2664969"/>
            <a:ext cx="2049559" cy="503304"/>
            <a:chOff x="4837369" y="707412"/>
            <a:chExt cx="1845637" cy="578184"/>
          </a:xfrm>
          <a:noFill/>
        </p:grpSpPr>
        <p:sp>
          <p:nvSpPr>
            <p:cNvPr id="183" name="Rounded Rectangle 18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Stephen Brown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777800" y="2085895"/>
            <a:ext cx="2059324" cy="512829"/>
            <a:chOff x="4828575" y="696470"/>
            <a:chExt cx="1854431" cy="589126"/>
          </a:xfrm>
        </p:grpSpPr>
        <p:sp>
          <p:nvSpPr>
            <p:cNvPr id="189" name="Rounded Rectangle 188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841507" y="696470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Terry Bent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030177" y="3828005"/>
            <a:ext cx="2049559" cy="503304"/>
            <a:chOff x="4837369" y="707412"/>
            <a:chExt cx="1845637" cy="578184"/>
          </a:xfrm>
        </p:grpSpPr>
        <p:sp>
          <p:nvSpPr>
            <p:cNvPr id="198" name="Rounded Rectangle 197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Michael Clarke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050371" y="4408423"/>
            <a:ext cx="2049559" cy="503304"/>
            <a:chOff x="4837369" y="707412"/>
            <a:chExt cx="1845637" cy="578184"/>
          </a:xfrm>
        </p:grpSpPr>
        <p:sp>
          <p:nvSpPr>
            <p:cNvPr id="219" name="Rounded Rectangle 21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Paul Edwards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5034771" y="4995814"/>
            <a:ext cx="2049559" cy="503304"/>
            <a:chOff x="4837369" y="707412"/>
            <a:chExt cx="1845637" cy="578184"/>
          </a:xfrm>
        </p:grpSpPr>
        <p:sp>
          <p:nvSpPr>
            <p:cNvPr id="222" name="Rounded Rectangle 221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5034771" y="5558558"/>
            <a:ext cx="2049559" cy="507831"/>
            <a:chOff x="4837369" y="707412"/>
            <a:chExt cx="1845637" cy="583384"/>
          </a:xfrm>
        </p:grpSpPr>
        <p:sp>
          <p:nvSpPr>
            <p:cNvPr id="225" name="Rounded Rectangle 22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Jemil Kewfi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4936359" y="2620384"/>
            <a:ext cx="11356" cy="3210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1742202" y="1144789"/>
            <a:ext cx="8419208" cy="5887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702646" y="2052731"/>
            <a:ext cx="2008404" cy="507831"/>
            <a:chOff x="4828575" y="707412"/>
            <a:chExt cx="1854431" cy="583384"/>
          </a:xfrm>
        </p:grpSpPr>
        <p:sp>
          <p:nvSpPr>
            <p:cNvPr id="63" name="Rounded Rectangle 62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GDA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 TEAM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33714" y="2658728"/>
            <a:ext cx="1998880" cy="515222"/>
            <a:chOff x="4837369" y="709863"/>
            <a:chExt cx="1845637" cy="591875"/>
          </a:xfrm>
        </p:grpSpPr>
        <p:sp>
          <p:nvSpPr>
            <p:cNvPr id="69" name="Rounded Rectangle 6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41507" y="718354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Richard </a:t>
              </a: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Drea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687715" y="2119213"/>
            <a:ext cx="2008404" cy="524747"/>
            <a:chOff x="4828575" y="709863"/>
            <a:chExt cx="1854431" cy="602817"/>
          </a:xfrm>
        </p:grpSpPr>
        <p:sp>
          <p:nvSpPr>
            <p:cNvPr id="72" name="Rounded Rectangle 71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1507" y="729296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Sean McGuinness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933714" y="3246613"/>
            <a:ext cx="1998880" cy="501170"/>
            <a:chOff x="4837369" y="709863"/>
            <a:chExt cx="1845637" cy="575733"/>
          </a:xfrm>
          <a:noFill/>
        </p:grpSpPr>
        <p:sp>
          <p:nvSpPr>
            <p:cNvPr id="75" name="Rounded Rectangle 7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841507" y="718354"/>
              <a:ext cx="1841499" cy="56570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Michael Kent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928393" y="3827469"/>
            <a:ext cx="1999722" cy="524809"/>
            <a:chOff x="4832455" y="709863"/>
            <a:chExt cx="1846414" cy="602888"/>
          </a:xfrm>
          <a:noFill/>
        </p:grpSpPr>
        <p:sp>
          <p:nvSpPr>
            <p:cNvPr id="78" name="Rounded Rectangle 77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32455" y="729367"/>
              <a:ext cx="1841499" cy="58338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Hasan </a:t>
              </a: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Polet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921102" y="4368483"/>
            <a:ext cx="2019554" cy="539739"/>
            <a:chOff x="4814143" y="665557"/>
            <a:chExt cx="1864726" cy="620039"/>
          </a:xfrm>
        </p:grpSpPr>
        <p:sp>
          <p:nvSpPr>
            <p:cNvPr id="81" name="Rounded Rectangle 80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14143" y="665557"/>
              <a:ext cx="1841499" cy="56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James Penfold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933714" y="5023037"/>
            <a:ext cx="2012290" cy="536894"/>
            <a:chOff x="4837369" y="709863"/>
            <a:chExt cx="1858019" cy="616770"/>
          </a:xfrm>
        </p:grpSpPr>
        <p:sp>
          <p:nvSpPr>
            <p:cNvPr id="87" name="Rounded Rectangle 86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53889" y="743249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Andrew Turner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cxnSp>
        <p:nvCxnSpPr>
          <p:cNvPr id="112" name="Straight Connector 111"/>
          <p:cNvCxnSpPr>
            <a:cxnSpLocks/>
          </p:cNvCxnSpPr>
          <p:nvPr/>
        </p:nvCxnSpPr>
        <p:spPr>
          <a:xfrm>
            <a:off x="1832250" y="2628004"/>
            <a:ext cx="0" cy="3259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683781" y="1944819"/>
            <a:ext cx="3129071" cy="8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26280" y="1813560"/>
            <a:ext cx="6478194" cy="17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6280" y="1813560"/>
            <a:ext cx="0" cy="132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578247" y="1799200"/>
            <a:ext cx="7578" cy="4400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812852" y="1944819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69130" y="225356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5034771" y="3244106"/>
            <a:ext cx="2049559" cy="503304"/>
            <a:chOff x="4837369" y="707412"/>
            <a:chExt cx="1845637" cy="578184"/>
          </a:xfrm>
        </p:grpSpPr>
        <p:sp>
          <p:nvSpPr>
            <p:cNvPr id="91" name="Rounded Rectangle 90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Tyrone Wright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C</a:t>
              </a: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1640848" y="733442"/>
            <a:ext cx="831095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Courtney Richards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MAINTENANCE MANAGER – NORTH TEAM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rPr>
              <a:t>170 QUEENS GATE, 58 PRINCES GATE ,53 PRINCES GATE ,ASTON WEBB ,BESSEMER, BUSINESS SCHOOL, GOLDSMITHS, CITY AND GUILDS , ROYAL SCHOOL OF MINES, ACE, BLACKETT, BONE, HOLY TRINITY CHURCH, HUXLEY, RODERIC HILL, MAIN CAMPUS BOILER HOUSE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823069" y="5887762"/>
            <a:ext cx="2137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1932123" y="5602212"/>
            <a:ext cx="1994399" cy="50117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18000" y="5598932"/>
            <a:ext cx="19943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Reece Shelley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 TECH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SHIFT A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0997259" y="1815795"/>
            <a:ext cx="0" cy="409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9993268" y="2050273"/>
            <a:ext cx="2054766" cy="501170"/>
            <a:chOff x="4828575" y="709863"/>
            <a:chExt cx="1897239" cy="575733"/>
          </a:xfrm>
        </p:grpSpPr>
        <p:sp>
          <p:nvSpPr>
            <p:cNvPr id="97" name="Rounded Rectangle 96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884315" y="806932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Mohamad Asad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STORESPERSON</a:t>
              </a:r>
            </a:p>
          </p:txBody>
        </p:sp>
      </p:grpSp>
      <p:sp>
        <p:nvSpPr>
          <p:cNvPr id="8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105766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Straight Connector 159"/>
          <p:cNvCxnSpPr/>
          <p:nvPr/>
        </p:nvCxnSpPr>
        <p:spPr>
          <a:xfrm>
            <a:off x="1824595" y="292747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1832674" y="348538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26415" y="4094437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828848" y="4681463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819257" y="5246351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1823148" y="5804257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4949762" y="292747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4936360" y="3477811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4932315" y="4098442"/>
            <a:ext cx="141351" cy="1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4941225" y="4675496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4936360" y="5246352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4936359" y="582396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83781" y="1949263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Maintenance – </a:t>
            </a:r>
            <a:r>
              <a:rPr kumimoji="0" lang="en-GB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South Team</a:t>
            </a:r>
          </a:p>
        </p:txBody>
      </p:sp>
      <p:grpSp>
        <p:nvGrpSpPr>
          <p:cNvPr id="181" name="Group 180"/>
          <p:cNvGrpSpPr/>
          <p:nvPr/>
        </p:nvGrpSpPr>
        <p:grpSpPr>
          <a:xfrm>
            <a:off x="5029891" y="2669680"/>
            <a:ext cx="2049559" cy="503304"/>
            <a:chOff x="4837369" y="707412"/>
            <a:chExt cx="1845637" cy="578184"/>
          </a:xfrm>
        </p:grpSpPr>
        <p:sp>
          <p:nvSpPr>
            <p:cNvPr id="183" name="Rounded Rectangle 18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841507" y="707412"/>
              <a:ext cx="1841499" cy="512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768754" y="2078201"/>
            <a:ext cx="2059324" cy="507831"/>
            <a:chOff x="4828575" y="707412"/>
            <a:chExt cx="1854431" cy="583384"/>
          </a:xfrm>
        </p:grpSpPr>
        <p:sp>
          <p:nvSpPr>
            <p:cNvPr id="189" name="Rounded Rectangle 188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Stephen Hayes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029891" y="3238190"/>
            <a:ext cx="2049559" cy="503304"/>
            <a:chOff x="4837369" y="707412"/>
            <a:chExt cx="1845637" cy="578184"/>
          </a:xfrm>
        </p:grpSpPr>
        <p:sp>
          <p:nvSpPr>
            <p:cNvPr id="192" name="Rounded Rectangle 191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Andrejs Rajevskis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036065" y="3821351"/>
            <a:ext cx="2049559" cy="501170"/>
            <a:chOff x="4837369" y="709863"/>
            <a:chExt cx="1845637" cy="575733"/>
          </a:xfrm>
        </p:grpSpPr>
        <p:sp>
          <p:nvSpPr>
            <p:cNvPr id="198" name="Rounded Rectangle 197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841507" y="718354"/>
              <a:ext cx="1841499" cy="5657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Dennis Derain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040191" y="4405984"/>
            <a:ext cx="2049559" cy="503304"/>
            <a:chOff x="4837369" y="707412"/>
            <a:chExt cx="1845637" cy="578184"/>
          </a:xfrm>
        </p:grpSpPr>
        <p:sp>
          <p:nvSpPr>
            <p:cNvPr id="219" name="Rounded Rectangle 21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841507" y="707412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Gary Clements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5040191" y="5560245"/>
            <a:ext cx="2049559" cy="507831"/>
            <a:chOff x="4837369" y="707412"/>
            <a:chExt cx="1845637" cy="583384"/>
          </a:xfrm>
        </p:grpSpPr>
        <p:sp>
          <p:nvSpPr>
            <p:cNvPr id="225" name="Rounded Rectangle 22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David Wenborn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cxnSp>
        <p:nvCxnSpPr>
          <p:cNvPr id="11" name="Straight Connector 10"/>
          <p:cNvCxnSpPr/>
          <p:nvPr/>
        </p:nvCxnSpPr>
        <p:spPr>
          <a:xfrm flipH="1">
            <a:off x="4932315" y="2582825"/>
            <a:ext cx="8910" cy="32478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1367328" y="1040905"/>
            <a:ext cx="8870534" cy="5887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250776" y="2068972"/>
            <a:ext cx="2008404" cy="507831"/>
            <a:chOff x="4828575" y="707412"/>
            <a:chExt cx="1854431" cy="583384"/>
          </a:xfrm>
        </p:grpSpPr>
        <p:sp>
          <p:nvSpPr>
            <p:cNvPr id="63" name="Rounded Rectangle 62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Josh Henman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GDA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 TEAM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33714" y="2656594"/>
            <a:ext cx="1998880" cy="503304"/>
            <a:chOff x="4837369" y="707412"/>
            <a:chExt cx="1845637" cy="578184"/>
          </a:xfrm>
        </p:grpSpPr>
        <p:sp>
          <p:nvSpPr>
            <p:cNvPr id="69" name="Rounded Rectangle 6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41507" y="707412"/>
              <a:ext cx="1841499" cy="556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Charlie </a:t>
              </a:r>
              <a:r>
                <a:rPr kumimoji="0" lang="en-GB" sz="105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Pearcey</a:t>
              </a:r>
              <a:endParaRPr kumimoji="0" lang="en-GB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672576" y="2065116"/>
            <a:ext cx="2008404" cy="507831"/>
            <a:chOff x="4828575" y="707412"/>
            <a:chExt cx="1854431" cy="583384"/>
          </a:xfrm>
        </p:grpSpPr>
        <p:sp>
          <p:nvSpPr>
            <p:cNvPr id="72" name="Rounded Rectangle 71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Filipe Martins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B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933714" y="3246613"/>
            <a:ext cx="1998880" cy="501170"/>
            <a:chOff x="4837369" y="709863"/>
            <a:chExt cx="1845637" cy="575733"/>
          </a:xfrm>
        </p:grpSpPr>
        <p:sp>
          <p:nvSpPr>
            <p:cNvPr id="75" name="Rounded Rectangle 7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841507" y="718354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Craig Chard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933714" y="3825336"/>
            <a:ext cx="1998880" cy="507831"/>
            <a:chOff x="4837369" y="707412"/>
            <a:chExt cx="1845637" cy="583384"/>
          </a:xfrm>
        </p:grpSpPr>
        <p:sp>
          <p:nvSpPr>
            <p:cNvPr id="78" name="Rounded Rectangle 77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Tewolde</a:t>
              </a: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Biniam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946256" y="4407051"/>
            <a:ext cx="1998880" cy="501170"/>
            <a:chOff x="4837369" y="709863"/>
            <a:chExt cx="1845637" cy="575733"/>
          </a:xfrm>
        </p:grpSpPr>
        <p:sp>
          <p:nvSpPr>
            <p:cNvPr id="81" name="Rounded Rectangle 80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41507" y="718354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Vinay Patel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A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063233" y="4993563"/>
            <a:ext cx="1998880" cy="512829"/>
            <a:chOff x="4837369" y="696470"/>
            <a:chExt cx="1845637" cy="589126"/>
          </a:xfrm>
        </p:grpSpPr>
        <p:sp>
          <p:nvSpPr>
            <p:cNvPr id="84" name="Rounded Rectangle 83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41507" y="696470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Kare Rai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D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944014" y="5564906"/>
            <a:ext cx="1998880" cy="507831"/>
            <a:chOff x="4837369" y="707412"/>
            <a:chExt cx="1845637" cy="583384"/>
          </a:xfrm>
        </p:grpSpPr>
        <p:sp>
          <p:nvSpPr>
            <p:cNvPr id="87" name="Rounded Rectangle 86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1507" y="70741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Jack Woodrow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B</a:t>
              </a:r>
            </a:p>
          </p:txBody>
        </p:sp>
      </p:grpSp>
      <p:cxnSp>
        <p:nvCxnSpPr>
          <p:cNvPr id="112" name="Straight Connector 111"/>
          <p:cNvCxnSpPr/>
          <p:nvPr/>
        </p:nvCxnSpPr>
        <p:spPr>
          <a:xfrm flipH="1">
            <a:off x="1820973" y="2559053"/>
            <a:ext cx="8910" cy="32478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H="1">
            <a:off x="5802595" y="1616840"/>
            <a:ext cx="10256" cy="326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812852" y="1944819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91655" y="987316"/>
            <a:ext cx="823814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Ian Day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MAINTENANCE MANAGER – SOUTH TEAM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CHEMISTRY 1, CHEMISTRY 2, DYSON, ELECTRICAL ENG, FACULTY, FLOWERS, ICSM LIBRARY, QUEEN’S TOWER, RCS1, SHERFIELD, SIR ALEXANDER FLEMING, SIR ERNST CHAIN, SKEMPTON, WILLIAM PENNEY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`</a:t>
            </a:r>
          </a:p>
        </p:txBody>
      </p:sp>
      <p:cxnSp>
        <p:nvCxnSpPr>
          <p:cNvPr id="90" name="Straight Connector 89"/>
          <p:cNvCxnSpPr>
            <a:cxnSpLocks/>
          </p:cNvCxnSpPr>
          <p:nvPr/>
        </p:nvCxnSpPr>
        <p:spPr>
          <a:xfrm flipV="1">
            <a:off x="2683781" y="1944819"/>
            <a:ext cx="5578200" cy="8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cxnSp>
        <p:nvCxnSpPr>
          <p:cNvPr id="10" name="Straight Connector 9"/>
          <p:cNvCxnSpPr>
            <a:cxnSpLocks/>
            <a:endCxn id="64" idx="0"/>
          </p:cNvCxnSpPr>
          <p:nvPr/>
        </p:nvCxnSpPr>
        <p:spPr>
          <a:xfrm>
            <a:off x="8261981" y="1944819"/>
            <a:ext cx="0" cy="1241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1942989" y="5000018"/>
            <a:ext cx="1998880" cy="512829"/>
            <a:chOff x="4837369" y="696470"/>
            <a:chExt cx="1845637" cy="589126"/>
          </a:xfrm>
        </p:grpSpPr>
        <p:sp>
          <p:nvSpPr>
            <p:cNvPr id="93" name="Rounded Rectangle 9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41507" y="696470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Brent Newsome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SHIFT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039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traight Connector 136"/>
          <p:cNvCxnSpPr/>
          <p:nvPr/>
        </p:nvCxnSpPr>
        <p:spPr>
          <a:xfrm>
            <a:off x="4220411" y="2940016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6665935" y="2944501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6670839" y="3502407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6667755" y="411146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67013" y="469849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cxnSpLocks/>
            <a:endCxn id="106" idx="1"/>
          </p:cNvCxnSpPr>
          <p:nvPr/>
        </p:nvCxnSpPr>
        <p:spPr>
          <a:xfrm>
            <a:off x="6670839" y="5246681"/>
            <a:ext cx="1371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829883" y="2520011"/>
            <a:ext cx="3248" cy="21614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7536765" y="1956214"/>
            <a:ext cx="0" cy="132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5066071" y="1952454"/>
            <a:ext cx="0" cy="132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1826976" y="292747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1827912" y="3485380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26415" y="4094437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833131" y="4681463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4949762" y="2927474"/>
            <a:ext cx="13118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83781" y="1949263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88137" y="1626472"/>
            <a:ext cx="1" cy="2048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 descr="ICL 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2" y="202247"/>
            <a:ext cx="2181225" cy="58610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29600" y="229929"/>
            <a:ext cx="364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Estates Operations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Maintenance – </a:t>
            </a:r>
            <a:r>
              <a:rPr kumimoji="0" lang="en-GB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Medical Campuses</a:t>
            </a:r>
          </a:p>
        </p:txBody>
      </p:sp>
      <p:grpSp>
        <p:nvGrpSpPr>
          <p:cNvPr id="181" name="Group 180"/>
          <p:cNvGrpSpPr/>
          <p:nvPr/>
        </p:nvGrpSpPr>
        <p:grpSpPr>
          <a:xfrm>
            <a:off x="4304726" y="2650698"/>
            <a:ext cx="2049559" cy="516002"/>
            <a:chOff x="4837369" y="692826"/>
            <a:chExt cx="1845637" cy="592770"/>
          </a:xfrm>
        </p:grpSpPr>
        <p:sp>
          <p:nvSpPr>
            <p:cNvPr id="183" name="Rounded Rectangle 182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841507" y="692826"/>
              <a:ext cx="1841499" cy="565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James Kelly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 / LATES</a:t>
              </a: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4043589" y="2067687"/>
            <a:ext cx="2059324" cy="507536"/>
            <a:chOff x="4828575" y="702552"/>
            <a:chExt cx="1854431" cy="583044"/>
          </a:xfrm>
        </p:grpSpPr>
        <p:sp>
          <p:nvSpPr>
            <p:cNvPr id="189" name="Rounded Rectangle 188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841507" y="702552"/>
              <a:ext cx="1841499" cy="565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Gary Smith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ROYAL BROMPTON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 / LATES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991964" y="1211719"/>
            <a:ext cx="8339558" cy="815608"/>
            <a:chOff x="4817083" y="694735"/>
            <a:chExt cx="1917868" cy="553390"/>
          </a:xfrm>
        </p:grpSpPr>
        <p:sp>
          <p:nvSpPr>
            <p:cNvPr id="60" name="Rounded Rectangle 59"/>
            <p:cNvSpPr/>
            <p:nvPr/>
          </p:nvSpPr>
          <p:spPr>
            <a:xfrm>
              <a:off x="4837369" y="709863"/>
              <a:ext cx="1875133" cy="3994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17083" y="694735"/>
              <a:ext cx="1917868" cy="553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Allan Webb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MANAGER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MEDICAL CAMPUSES – BURLINGTON DANES, HAMMERSMITH, CHARING CROSS, ST MARY’S, ROYAL BROMPTON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33714" y="2652367"/>
            <a:ext cx="1998880" cy="507832"/>
            <a:chOff x="4837369" y="702552"/>
            <a:chExt cx="1845637" cy="583384"/>
          </a:xfrm>
        </p:grpSpPr>
        <p:sp>
          <p:nvSpPr>
            <p:cNvPr id="69" name="Rounded Rectangle 6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41507" y="702552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672576" y="2060888"/>
            <a:ext cx="2008404" cy="507536"/>
            <a:chOff x="4828575" y="702552"/>
            <a:chExt cx="1854431" cy="583044"/>
          </a:xfrm>
        </p:grpSpPr>
        <p:sp>
          <p:nvSpPr>
            <p:cNvPr id="72" name="Rounded Rectangle 71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1507" y="702552"/>
              <a:ext cx="1841499" cy="565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John O’Brien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ST MARY’S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933714" y="3240252"/>
            <a:ext cx="1998880" cy="507536"/>
            <a:chOff x="4837369" y="702552"/>
            <a:chExt cx="1845637" cy="583044"/>
          </a:xfrm>
        </p:grpSpPr>
        <p:sp>
          <p:nvSpPr>
            <p:cNvPr id="75" name="Rounded Rectangle 7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841507" y="702552"/>
              <a:ext cx="1841499" cy="565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Michael Nutley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 / LATES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933714" y="3821108"/>
            <a:ext cx="1998880" cy="507536"/>
            <a:chOff x="4837369" y="702552"/>
            <a:chExt cx="1845637" cy="583044"/>
          </a:xfrm>
          <a:noFill/>
        </p:grpSpPr>
        <p:sp>
          <p:nvSpPr>
            <p:cNvPr id="78" name="Rounded Rectangle 77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41507" y="702552"/>
              <a:ext cx="1841499" cy="51267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 / LATES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946256" y="4407054"/>
            <a:ext cx="1998880" cy="509935"/>
            <a:chOff x="4837369" y="709863"/>
            <a:chExt cx="1845637" cy="585800"/>
          </a:xfrm>
        </p:grpSpPr>
        <p:sp>
          <p:nvSpPr>
            <p:cNvPr id="81" name="Rounded Rectangle 80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41507" y="712279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John Harrington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 / LATES</a:t>
              </a: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2683781" y="1945637"/>
            <a:ext cx="7488775" cy="6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172556" y="1946700"/>
            <a:ext cx="0" cy="132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6095757" y="1831337"/>
            <a:ext cx="0" cy="139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6775420" y="2669975"/>
            <a:ext cx="2049559" cy="501172"/>
            <a:chOff x="4837369" y="709863"/>
            <a:chExt cx="1845637" cy="575733"/>
          </a:xfrm>
        </p:grpSpPr>
        <p:sp>
          <p:nvSpPr>
            <p:cNvPr id="90" name="Rounded Rectangle 89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841507" y="712279"/>
              <a:ext cx="1841499" cy="56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514283" y="2063664"/>
            <a:ext cx="2059324" cy="516003"/>
            <a:chOff x="4828575" y="692825"/>
            <a:chExt cx="1854431" cy="592771"/>
          </a:xfrm>
        </p:grpSpPr>
        <p:sp>
          <p:nvSpPr>
            <p:cNvPr id="93" name="Rounded Rectangle 92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841507" y="692825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Bill Baggott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HAMMERSMITH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775420" y="3257860"/>
            <a:ext cx="2049559" cy="501172"/>
            <a:chOff x="4837369" y="709863"/>
            <a:chExt cx="1845637" cy="575733"/>
          </a:xfrm>
        </p:grpSpPr>
        <p:sp>
          <p:nvSpPr>
            <p:cNvPr id="96" name="Rounded Rectangle 95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841507" y="712279"/>
              <a:ext cx="1841499" cy="56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Robin Hines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775420" y="3832352"/>
            <a:ext cx="2049559" cy="507536"/>
            <a:chOff x="4837369" y="702552"/>
            <a:chExt cx="1845637" cy="583044"/>
          </a:xfrm>
        </p:grpSpPr>
        <p:sp>
          <p:nvSpPr>
            <p:cNvPr id="99" name="Rounded Rectangle 98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841507" y="702552"/>
              <a:ext cx="1841499" cy="56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Liam </a:t>
              </a:r>
              <a:r>
                <a:rPr kumimoji="0" lang="en-GB" sz="11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Henden</a:t>
              </a:r>
              <a:endPara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787962" y="4411934"/>
            <a:ext cx="2049559" cy="507536"/>
            <a:chOff x="4837369" y="702552"/>
            <a:chExt cx="1845637" cy="583044"/>
          </a:xfrm>
        </p:grpSpPr>
        <p:sp>
          <p:nvSpPr>
            <p:cNvPr id="102" name="Rounded Rectangle 101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841507" y="702552"/>
              <a:ext cx="1841499" cy="56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Peter Barrett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MECH TECH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6803426" y="4990662"/>
            <a:ext cx="2049559" cy="509935"/>
            <a:chOff x="4837369" y="709863"/>
            <a:chExt cx="1845637" cy="585800"/>
          </a:xfrm>
        </p:grpSpPr>
        <p:sp>
          <p:nvSpPr>
            <p:cNvPr id="105" name="Rounded Rectangle 104"/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841507" y="712279"/>
              <a:ext cx="1841499" cy="58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Paul Young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ELECT TECH (Leading Hand)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EARLIES/ LATES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9062122" y="2059219"/>
            <a:ext cx="2059324" cy="516003"/>
            <a:chOff x="4828575" y="692825"/>
            <a:chExt cx="1854431" cy="592771"/>
          </a:xfrm>
          <a:noFill/>
        </p:grpSpPr>
        <p:sp>
          <p:nvSpPr>
            <p:cNvPr id="115" name="Rounded Rectangle 114"/>
            <p:cNvSpPr/>
            <p:nvPr/>
          </p:nvSpPr>
          <p:spPr>
            <a:xfrm>
              <a:off x="4828575" y="709863"/>
              <a:ext cx="1841500" cy="57573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841507" y="692825"/>
              <a:ext cx="1841499" cy="5833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TBC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SUPERVISOR BURLINGTON DANES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DAYS</a:t>
              </a:r>
            </a:p>
          </p:txBody>
        </p:sp>
      </p:grpSp>
      <p:cxnSp>
        <p:nvCxnSpPr>
          <p:cNvPr id="136" name="Straight Connector 135"/>
          <p:cNvCxnSpPr/>
          <p:nvPr/>
        </p:nvCxnSpPr>
        <p:spPr>
          <a:xfrm>
            <a:off x="4220411" y="2575220"/>
            <a:ext cx="0" cy="36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>
            <a:off x="6667013" y="2585232"/>
            <a:ext cx="0" cy="32798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FB6853-415B-4AAD-AD95-7367008CC2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2023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19C9D6E-1336-4B76-BA2D-A644A5EF0512}"/>
              </a:ext>
            </a:extLst>
          </p:cNvPr>
          <p:cNvGrpSpPr/>
          <p:nvPr/>
        </p:nvGrpSpPr>
        <p:grpSpPr>
          <a:xfrm>
            <a:off x="6793312" y="5670619"/>
            <a:ext cx="2049559" cy="501172"/>
            <a:chOff x="4837369" y="709863"/>
            <a:chExt cx="1845637" cy="575733"/>
          </a:xfrm>
        </p:grpSpPr>
        <p:sp>
          <p:nvSpPr>
            <p:cNvPr id="107" name="Rounded Rectangle 104">
              <a:extLst>
                <a:ext uri="{FF2B5EF4-FFF2-40B4-BE49-F238E27FC236}">
                  <a16:creationId xmlns:a16="http://schemas.microsoft.com/office/drawing/2014/main" id="{D9F89025-2BD1-4044-B044-9063CAA69CDF}"/>
                </a:ext>
              </a:extLst>
            </p:cNvPr>
            <p:cNvSpPr/>
            <p:nvPr/>
          </p:nvSpPr>
          <p:spPr>
            <a:xfrm>
              <a:off x="4837369" y="709863"/>
              <a:ext cx="1841500" cy="5757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6A45B97-9AE9-47F3-B38A-ED94E2EA0982}"/>
                </a:ext>
              </a:extLst>
            </p:cNvPr>
            <p:cNvSpPr txBox="1"/>
            <p:nvPr/>
          </p:nvSpPr>
          <p:spPr>
            <a:xfrm>
              <a:off x="4841507" y="712279"/>
              <a:ext cx="1841499" cy="441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Panashe Mwenye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MAINTENANCE Apprentice </a:t>
              </a:r>
            </a:p>
          </p:txBody>
        </p: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CAE27ACA-4348-4636-8139-771E03A26D8B}"/>
              </a:ext>
            </a:extLst>
          </p:cNvPr>
          <p:cNvCxnSpPr>
            <a:cxnSpLocks/>
            <a:endCxn id="108" idx="1"/>
          </p:cNvCxnSpPr>
          <p:nvPr/>
        </p:nvCxnSpPr>
        <p:spPr>
          <a:xfrm>
            <a:off x="6665935" y="5865083"/>
            <a:ext cx="131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56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4C3CAA57E1A4085EEE8268681FC92" ma:contentTypeVersion="12" ma:contentTypeDescription="Create a new document." ma:contentTypeScope="" ma:versionID="3e549fe47efdfb19655f3473b1567de7">
  <xsd:schema xmlns:xsd="http://www.w3.org/2001/XMLSchema" xmlns:xs="http://www.w3.org/2001/XMLSchema" xmlns:p="http://schemas.microsoft.com/office/2006/metadata/properties" xmlns:ns3="4eb1a186-7fac-4443-96a0-85bdc159c1da" xmlns:ns4="372c5dae-79a6-4d60-a45f-46125cee20d8" targetNamespace="http://schemas.microsoft.com/office/2006/metadata/properties" ma:root="true" ma:fieldsID="5a37c863968af3c37ae5cb1be6465907" ns3:_="" ns4:_="">
    <xsd:import namespace="4eb1a186-7fac-4443-96a0-85bdc159c1da"/>
    <xsd:import namespace="372c5dae-79a6-4d60-a45f-46125cee2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1a186-7fac-4443-96a0-85bdc159c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2c5dae-79a6-4d60-a45f-46125cee20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F213A-30D2-4CEC-8DF5-F8197F97E0BF}">
  <ds:schemaRefs>
    <ds:schemaRef ds:uri="372c5dae-79a6-4d60-a45f-46125cee20d8"/>
    <ds:schemaRef ds:uri="4eb1a186-7fac-4443-96a0-85bdc159c1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3441E6F-2B61-4877-95D1-70A320ACBE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0F5740-56CB-4E23-9DEA-1E7777202FCC}">
  <ds:schemaRefs>
    <ds:schemaRef ds:uri="4eb1a186-7fac-4443-96a0-85bdc159c1da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372c5dae-79a6-4d60-a45f-46125cee20d8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1563</Words>
  <Application>Microsoft Office PowerPoint</Application>
  <PresentationFormat>Widescreen</PresentationFormat>
  <Paragraphs>586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Mojid, Nazma B</dc:creator>
  <cp:lastModifiedBy>David Traske</cp:lastModifiedBy>
  <cp:revision>34</cp:revision>
  <cp:lastPrinted>2022-06-13T07:02:37Z</cp:lastPrinted>
  <dcterms:created xsi:type="dcterms:W3CDTF">2016-11-02T09:52:24Z</dcterms:created>
  <dcterms:modified xsi:type="dcterms:W3CDTF">2023-02-13T09:17:08Z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0x0101006F74C3CAA57E1A4085EEE8268681FC92</vt:lpwstr>
  </property>
</Properties>
</file>